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5065" r:id="rId2"/>
    <p:sldId id="5093" r:id="rId3"/>
    <p:sldId id="511" r:id="rId4"/>
    <p:sldId id="5067" r:id="rId5"/>
    <p:sldId id="5012" r:id="rId6"/>
    <p:sldId id="4945" r:id="rId7"/>
    <p:sldId id="5277" r:id="rId8"/>
    <p:sldId id="5341" r:id="rId9"/>
    <p:sldId id="5300" r:id="rId10"/>
    <p:sldId id="5129" r:id="rId11"/>
    <p:sldId id="5131" r:id="rId12"/>
    <p:sldId id="5343" r:id="rId13"/>
    <p:sldId id="5346" r:id="rId14"/>
    <p:sldId id="5361" r:id="rId15"/>
    <p:sldId id="5362" r:id="rId16"/>
    <p:sldId id="5363" r:id="rId17"/>
    <p:sldId id="5364" r:id="rId18"/>
    <p:sldId id="5365" r:id="rId19"/>
    <p:sldId id="5359" r:id="rId20"/>
    <p:sldId id="5355" r:id="rId21"/>
    <p:sldId id="5353" r:id="rId22"/>
    <p:sldId id="5354" r:id="rId23"/>
    <p:sldId id="5358" r:id="rId24"/>
    <p:sldId id="5357" r:id="rId25"/>
    <p:sldId id="5333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7" autoAdjust="0"/>
  </p:normalViewPr>
  <p:slideViewPr>
    <p:cSldViewPr snapToGrid="0">
      <p:cViewPr varScale="1">
        <p:scale>
          <a:sx n="62" d="100"/>
          <a:sy n="62" d="100"/>
        </p:scale>
        <p:origin x="72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52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704A8-6BD3-4B00-82BE-6E72A65BA1EA}" type="datetimeFigureOut">
              <a:rPr lang="it-IT" smtClean="0"/>
              <a:t>26/01/2026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B723E-251F-49B1-B530-2F689AF111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821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B723E-251F-49B1-B530-2F689AF111F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614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B723E-251F-49B1-B530-2F689AF111F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523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B723E-251F-49B1-B530-2F689AF111F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192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più i DIH possono agire da mediatori tra i bisogni delle imprese e gli attori dell’ecosistema: in una direzione garantendo una lettura comune e </a:t>
            </a:r>
            <a:r>
              <a:rPr lang="it-IT" dirty="0" err="1"/>
              <a:t>statisticizzata</a:t>
            </a:r>
            <a:r>
              <a:rPr lang="it-IT" dirty="0"/>
              <a:t> dei bisogni delle imprese; nell’altra mediando le opportunità e le offerte verso i settori più ricettivi.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B723E-251F-49B1-B530-2F689AF111F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0068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5AD56-8FA9-6D6D-62BA-DBF6C8B0C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330BB79-36BA-EA2B-2B3A-7D36BA7F9A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274C4F5-69A3-250D-B46D-7EFFEFE4E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C128A5-FF90-F077-F0CA-8E3F48388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B723E-251F-49B1-B530-2F689AF111F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5168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1368D-5BD3-9B65-D674-6044979B1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C0D5C0B-6429-9FF1-8378-8B26B27204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D7FAA59-79B3-444B-CED4-EA16FBD0C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086B0E9-E97A-E806-D1F9-EB95DBB4C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B723E-251F-49B1-B530-2F689AF111F8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191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46F6F81C-428B-421C-AD66-A698567DE6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0464" y="6054292"/>
            <a:ext cx="721291" cy="702462"/>
          </a:xfrm>
          <a:prstGeom prst="rect">
            <a:avLst/>
          </a:prstGeom>
        </p:spPr>
      </p:pic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B3AC5856-B2A2-20B9-1A33-F60592FAFFBE}"/>
              </a:ext>
            </a:extLst>
          </p:cNvPr>
          <p:cNvCxnSpPr>
            <a:cxnSpLocks/>
          </p:cNvCxnSpPr>
          <p:nvPr userDrawn="1"/>
        </p:nvCxnSpPr>
        <p:spPr>
          <a:xfrm>
            <a:off x="11497489" y="6500283"/>
            <a:ext cx="0" cy="35771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1B6D6719-34B1-974A-EFD2-8C0CA7BA9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6AD5-DE64-48A6-B87B-7D0B5DD33025}" type="datetimeFigureOut">
              <a:rPr lang="it-IT" smtClean="0"/>
              <a:t>26/01/2026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8AEB1E01-2F8C-F691-BFD3-33ADD5118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Industry Big Event 2023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F6575101-C6AB-2102-BF15-C0B8397BA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B041-061E-42BA-9D15-D62C2AFE1F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239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B89A294E-29A2-43CA-BF58-799249CA69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163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142468-9DD1-4EC2-859F-7D58BF8BA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11C6051-6428-4E37-8251-992A25607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46CD2C-E970-4FC8-B1FB-C472CB4C8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B823-1A91-4129-AE6D-4087B3BACC04}" type="datetimeFigureOut">
              <a:rPr lang="it-IT" smtClean="0"/>
              <a:t>26/01/2026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1B99A2-C050-43E9-9852-54E0858D3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FD560E-AA15-4848-BEB7-CEA187106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0879-29AB-40D0-AB25-C28828DB2FE1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20C425C7-E6A0-4CE3-BF5C-04DE6411398F}"/>
              </a:ext>
            </a:extLst>
          </p:cNvPr>
          <p:cNvSpPr txBox="1">
            <a:spLocks/>
          </p:cNvSpPr>
          <p:nvPr userDrawn="1"/>
        </p:nvSpPr>
        <p:spPr>
          <a:xfrm>
            <a:off x="7902139" y="63893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414984-C90E-4569-82A0-7652AA042B9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17783D7-65EC-4509-BD59-9DDEA190A726}"/>
              </a:ext>
            </a:extLst>
          </p:cNvPr>
          <p:cNvSpPr txBox="1"/>
          <p:nvPr userDrawn="1"/>
        </p:nvSpPr>
        <p:spPr>
          <a:xfrm>
            <a:off x="5312596" y="6495406"/>
            <a:ext cx="15688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1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Strictly Confidential</a:t>
            </a:r>
          </a:p>
          <a:p>
            <a:endParaRPr lang="it-IT" i="1" dirty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0FC04076-E0AF-4AB1-8460-0DF3FC5AA8C3}"/>
              </a:ext>
            </a:extLst>
          </p:cNvPr>
          <p:cNvCxnSpPr>
            <a:cxnSpLocks/>
          </p:cNvCxnSpPr>
          <p:nvPr userDrawn="1"/>
        </p:nvCxnSpPr>
        <p:spPr>
          <a:xfrm flipV="1">
            <a:off x="1449859" y="6445697"/>
            <a:ext cx="9770076" cy="243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241E2629-B1D5-4450-95A7-5BE568947E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551" y="5960570"/>
            <a:ext cx="807308" cy="78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8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66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E6D3C2D-7A8C-5B9E-BD1E-5A6ADBD05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4E293E-4FDD-2A39-D2AE-AE4E69E60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D290FC-B415-F9AF-AB97-EE9599EF9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B6AD5-DE64-48A6-B87B-7D0B5DD33025}" type="datetimeFigureOut">
              <a:rPr lang="it-IT" smtClean="0"/>
              <a:t>26/01/2026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AE208C-5831-C50F-7AFA-82E5C0ADE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F01BCB-0629-664A-793F-A1E3E2AA9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6B041-061E-42BA-9D15-D62C2AFE1F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06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9CA6F70-4469-4460-934E-6FD5F3F53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1465" y="6392246"/>
            <a:ext cx="4436024" cy="365125"/>
          </a:xfrm>
        </p:spPr>
        <p:txBody>
          <a:bodyPr/>
          <a:lstStyle/>
          <a:p>
            <a:fld id="{82414984-C90E-4569-82A0-7652AA042B93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F7DBC6D-CE36-A47A-646E-50F52E564A84}"/>
              </a:ext>
            </a:extLst>
          </p:cNvPr>
          <p:cNvSpPr/>
          <p:nvPr/>
        </p:nvSpPr>
        <p:spPr>
          <a:xfrm>
            <a:off x="0" y="-10986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8099B52-E308-FFCA-B9CD-49FBDAD277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r="11300"/>
          <a:stretch/>
        </p:blipFill>
        <p:spPr>
          <a:xfrm>
            <a:off x="-75415" y="-83681"/>
            <a:ext cx="1729883" cy="158006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2295ACAE-6F53-336C-7403-F5CF7040AB19}"/>
              </a:ext>
            </a:extLst>
          </p:cNvPr>
          <p:cNvSpPr/>
          <p:nvPr/>
        </p:nvSpPr>
        <p:spPr>
          <a:xfrm>
            <a:off x="202095" y="5550408"/>
            <a:ext cx="7257677" cy="82242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i="1" dirty="0">
                <a:solidFill>
                  <a:srgbClr val="002060"/>
                </a:solidFill>
              </a:rPr>
              <a:t>Pierluigi Petrali, Direttore DIH Lombardia</a:t>
            </a:r>
            <a:endParaRPr lang="it-IT" sz="2800" i="1" dirty="0">
              <a:solidFill>
                <a:srgbClr val="002060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2F4691F-71B7-7A7C-221C-ECFC408FC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51" r="27852" b="5449"/>
          <a:stretch/>
        </p:blipFill>
        <p:spPr>
          <a:xfrm>
            <a:off x="6795239" y="-43779"/>
            <a:ext cx="5542722" cy="684493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E910157-33AB-4F6D-2D4D-E4D407CC4765}"/>
              </a:ext>
            </a:extLst>
          </p:cNvPr>
          <p:cNvSpPr txBox="1"/>
          <p:nvPr/>
        </p:nvSpPr>
        <p:spPr>
          <a:xfrm>
            <a:off x="232090" y="1409261"/>
            <a:ext cx="6395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>
                <a:solidFill>
                  <a:schemeClr val="bg1"/>
                </a:solidFill>
              </a:rPr>
              <a:t>Competenze per la rivoluzione AI: stato attuale e bisogni emersi dalle attività del DIH Lombardia</a:t>
            </a:r>
          </a:p>
          <a:p>
            <a:endParaRPr lang="it-IT" sz="4000" b="1" i="1" dirty="0">
              <a:solidFill>
                <a:schemeClr val="bg1"/>
              </a:solidFill>
            </a:endParaRPr>
          </a:p>
          <a:p>
            <a:r>
              <a:rPr lang="it-IT" b="1" i="1" dirty="0">
                <a:solidFill>
                  <a:schemeClr val="bg1"/>
                </a:solidFill>
              </a:rPr>
              <a:t>Webinar - 29 gennaio 2026</a:t>
            </a:r>
          </a:p>
          <a:p>
            <a:endParaRPr lang="it-IT" b="1" i="1" dirty="0">
              <a:solidFill>
                <a:schemeClr val="bg1"/>
              </a:solidFill>
            </a:endParaRPr>
          </a:p>
          <a:p>
            <a:endParaRPr lang="it-IT" sz="1600" b="1" i="1" dirty="0">
              <a:solidFill>
                <a:schemeClr val="bg1"/>
              </a:solidFill>
            </a:endParaRPr>
          </a:p>
          <a:p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44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5D28543A-8B2E-4B67-8B27-A07433024F35}"/>
              </a:ext>
            </a:extLst>
          </p:cNvPr>
          <p:cNvSpPr txBox="1"/>
          <p:nvPr/>
        </p:nvSpPr>
        <p:spPr>
          <a:xfrm>
            <a:off x="1431210" y="6253683"/>
            <a:ext cx="16273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 dirty="0">
                <a:latin typeface="Futura Std Book" panose="020B0502020204020303" pitchFamily="34" charset="0"/>
              </a:rPr>
              <a:t>Fonte = Politecnico di Milano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0A24A72-1BB0-FA2B-DAAF-454D5459E86F}"/>
              </a:ext>
            </a:extLst>
          </p:cNvPr>
          <p:cNvSpPr txBox="1"/>
          <p:nvPr/>
        </p:nvSpPr>
        <p:spPr>
          <a:xfrm>
            <a:off x="401221" y="1166842"/>
            <a:ext cx="85575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Il test nasce dalla collaborazione tra Confindustria, Politecnico di Milano e Assoconsult, per fornire un </a:t>
            </a:r>
            <a:r>
              <a:rPr lang="it-IT" sz="2400" b="1" dirty="0"/>
              <a:t>indice di maturità digitale</a:t>
            </a:r>
            <a:endParaRPr lang="it-IT" sz="2400" dirty="0"/>
          </a:p>
          <a:p>
            <a:pPr algn="just"/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Si compone di oltre 100 domande a risposta multipla e richiede un tempo di compilazione di circa 4 ore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Il test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fornisce all’azienda una metrica sul proprio stato dell’arte in materia di maturità digitale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offre l’opportunità all’azienda di valutare come i processi aziendali possano evolvere per effetto di un approccio strutturato alla trasformazione digitale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526F97E-E9E3-0AD2-3A1E-DFFA81921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844" y="1682192"/>
            <a:ext cx="2514600" cy="2600325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4351EC2A-4CAE-65E2-CF3F-8AB8D812B858}"/>
              </a:ext>
            </a:extLst>
          </p:cNvPr>
          <p:cNvSpPr txBox="1">
            <a:spLocks/>
          </p:cNvSpPr>
          <p:nvPr/>
        </p:nvSpPr>
        <p:spPr>
          <a:xfrm>
            <a:off x="0" y="261469"/>
            <a:ext cx="4680000" cy="5761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z="2400" b="1" dirty="0">
                <a:latin typeface="Futura Std Book" panose="020B0502020204020303"/>
              </a:rPr>
              <a:t>Test 4.0 </a:t>
            </a:r>
          </a:p>
        </p:txBody>
      </p:sp>
    </p:spTree>
    <p:extLst>
      <p:ext uri="{BB962C8B-B14F-4D97-AF65-F5344CB8AC3E}">
        <p14:creationId xmlns:p14="http://schemas.microsoft.com/office/powerpoint/2010/main" val="3595687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93BBA811-6C45-4AB7-9621-8C653BCFE45F}"/>
              </a:ext>
            </a:extLst>
          </p:cNvPr>
          <p:cNvSpPr txBox="1"/>
          <p:nvPr/>
        </p:nvSpPr>
        <p:spPr>
          <a:xfrm>
            <a:off x="1431210" y="6253683"/>
            <a:ext cx="16273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 dirty="0">
                <a:latin typeface="Futura Std Book" panose="020B0502020204020303" pitchFamily="34" charset="0"/>
              </a:rPr>
              <a:t>Fonte = Politecnico di Milano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8AFC5B8-DFC6-8798-95FE-4862992A7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574" y="1063101"/>
            <a:ext cx="10784656" cy="4731798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CD97FAE-15ED-976C-D451-8151385E020D}"/>
              </a:ext>
            </a:extLst>
          </p:cNvPr>
          <p:cNvSpPr/>
          <p:nvPr/>
        </p:nvSpPr>
        <p:spPr>
          <a:xfrm>
            <a:off x="0" y="250258"/>
            <a:ext cx="8306602" cy="5390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6">
            <a:extLst>
              <a:ext uri="{FF2B5EF4-FFF2-40B4-BE49-F238E27FC236}">
                <a16:creationId xmlns:a16="http://schemas.microsoft.com/office/drawing/2014/main" id="{B4427A13-F1A8-D3D0-B71C-8472BCE2CB1E}"/>
              </a:ext>
            </a:extLst>
          </p:cNvPr>
          <p:cNvSpPr txBox="1"/>
          <p:nvPr/>
        </p:nvSpPr>
        <p:spPr>
          <a:xfrm>
            <a:off x="242340" y="327606"/>
            <a:ext cx="9998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b="1" cap="all" dirty="0">
                <a:solidFill>
                  <a:schemeClr val="bg1"/>
                </a:solidFill>
                <a:latin typeface="Futura Std Book" panose="020B0502020204020303"/>
                <a:cs typeface="Arial" panose="020B0604020202020204" pitchFamily="34" charset="0"/>
              </a:rPr>
              <a:t>Test Industria 4.0</a:t>
            </a:r>
          </a:p>
        </p:txBody>
      </p:sp>
    </p:spTree>
    <p:extLst>
      <p:ext uri="{BB962C8B-B14F-4D97-AF65-F5344CB8AC3E}">
        <p14:creationId xmlns:p14="http://schemas.microsoft.com/office/powerpoint/2010/main" val="2108256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7822D4C-2FFF-22FA-849A-79B97118E4A4}"/>
              </a:ext>
            </a:extLst>
          </p:cNvPr>
          <p:cNvSpPr txBox="1"/>
          <p:nvPr/>
        </p:nvSpPr>
        <p:spPr>
          <a:xfrm>
            <a:off x="165893" y="104065"/>
            <a:ext cx="11674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+mj-lt"/>
              </a:rPr>
              <a:t>Indice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di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maturità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generale: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confronto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tra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dato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nazionale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e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lombardo</a:t>
            </a:r>
            <a:endParaRPr lang="en-US" sz="3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3059DA3-9C2D-A630-80AB-2D2F13ED5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37" y="1304394"/>
            <a:ext cx="11674926" cy="5000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0017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2E1B3-E074-70C9-F285-B47479AE4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78636E-1926-08E5-2FB9-A0E3DD807803}"/>
              </a:ext>
            </a:extLst>
          </p:cNvPr>
          <p:cNvSpPr txBox="1"/>
          <p:nvPr/>
        </p:nvSpPr>
        <p:spPr>
          <a:xfrm>
            <a:off x="165893" y="104065"/>
            <a:ext cx="11674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+mj-lt"/>
              </a:rPr>
              <a:t>Indice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di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maturità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per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processo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aziendale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confronto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tra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dato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nazionale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e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lombardo</a:t>
            </a:r>
            <a:endParaRPr lang="en-US" sz="3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C579A19-363F-7AE6-EF78-F650F29BA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50" y="1304394"/>
            <a:ext cx="11203809" cy="4827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7237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23277D-C49E-7DE3-686D-12CD6D5FF051}"/>
              </a:ext>
            </a:extLst>
          </p:cNvPr>
          <p:cNvSpPr txBox="1"/>
          <p:nvPr/>
        </p:nvSpPr>
        <p:spPr>
          <a:xfrm>
            <a:off x="402336" y="1096582"/>
            <a:ext cx="10533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/>
              <a:t>Avete un processo di valutazione delle competenze dei vostri operatori per realizzare la strategia digitale?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DA15932-A236-B326-AFE8-4A72CF1F7CC7}"/>
              </a:ext>
            </a:extLst>
          </p:cNvPr>
          <p:cNvSpPr txBox="1"/>
          <p:nvPr/>
        </p:nvSpPr>
        <p:spPr>
          <a:xfrm>
            <a:off x="258537" y="128145"/>
            <a:ext cx="11674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+mj-lt"/>
              </a:rPr>
              <a:t>Valutazione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delle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competenze</a:t>
            </a:r>
            <a:endParaRPr lang="en-US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DEC1DBF3-894B-989F-26D4-126815A98B73}"/>
              </a:ext>
            </a:extLst>
          </p:cNvPr>
          <p:cNvSpPr/>
          <p:nvPr/>
        </p:nvSpPr>
        <p:spPr>
          <a:xfrm>
            <a:off x="402336" y="2887252"/>
            <a:ext cx="3895344" cy="1902252"/>
          </a:xfrm>
          <a:prstGeom prst="roundRect">
            <a:avLst>
              <a:gd name="adj" fmla="val 857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/>
              <a:t>Mancanza di un approccio strutturato e standardizzato sulla misura delle competenze.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147AF7E-F729-5BE8-62FA-3BD6816C2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780" y="1724012"/>
            <a:ext cx="7110884" cy="422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63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2E902C1-1B90-6784-0D2B-4D5F14B0F650}"/>
              </a:ext>
            </a:extLst>
          </p:cNvPr>
          <p:cNvSpPr txBox="1"/>
          <p:nvPr/>
        </p:nvSpPr>
        <p:spPr>
          <a:xfrm>
            <a:off x="258537" y="890122"/>
            <a:ext cx="9324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/>
              <a:t>Avete dei programmi di formazione per il personale sui temi di digitalizzazione?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699B626-72EC-897B-C3AF-A8EA51780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762" y="1442541"/>
            <a:ext cx="7622286" cy="452533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844A7C3-4AAC-9223-80D9-72038D1D1DA4}"/>
              </a:ext>
            </a:extLst>
          </p:cNvPr>
          <p:cNvSpPr txBox="1"/>
          <p:nvPr/>
        </p:nvSpPr>
        <p:spPr>
          <a:xfrm>
            <a:off x="258537" y="151458"/>
            <a:ext cx="11674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+mj-lt"/>
              </a:rPr>
              <a:t>Programmi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di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formazione</a:t>
            </a:r>
            <a:endParaRPr lang="en-US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04F3A054-51F0-462D-7A67-AC5C975C6594}"/>
              </a:ext>
            </a:extLst>
          </p:cNvPr>
          <p:cNvSpPr/>
          <p:nvPr/>
        </p:nvSpPr>
        <p:spPr>
          <a:xfrm>
            <a:off x="146304" y="2815332"/>
            <a:ext cx="3895344" cy="1683516"/>
          </a:xfrm>
          <a:prstGeom prst="roundRect">
            <a:avLst>
              <a:gd name="adj" fmla="val 857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/>
              <a:t>La formazione è ancora vista come incidentale per più della metà delle aziende incontrate</a:t>
            </a:r>
          </a:p>
        </p:txBody>
      </p:sp>
    </p:spTree>
    <p:extLst>
      <p:ext uri="{BB962C8B-B14F-4D97-AF65-F5344CB8AC3E}">
        <p14:creationId xmlns:p14="http://schemas.microsoft.com/office/powerpoint/2010/main" val="2069243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273A8-F367-FEAE-859B-5E5F68999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8C28443-309D-17FE-3E8D-B96BE6CCA4EA}"/>
              </a:ext>
            </a:extLst>
          </p:cNvPr>
          <p:cNvSpPr txBox="1"/>
          <p:nvPr/>
        </p:nvSpPr>
        <p:spPr>
          <a:xfrm>
            <a:off x="468630" y="775872"/>
            <a:ext cx="960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/>
              <a:t>Come valutate l'allineamento tra i meccanismi premianti e gli obiettivi di digitalizzazione?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9A2457D-2415-2CF2-1055-90C157957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454" y="1235439"/>
            <a:ext cx="5913882" cy="525459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7204DA7-73CC-0B1B-5477-B10E77FA07BB}"/>
              </a:ext>
            </a:extLst>
          </p:cNvPr>
          <p:cNvSpPr txBox="1"/>
          <p:nvPr/>
        </p:nvSpPr>
        <p:spPr>
          <a:xfrm>
            <a:off x="258537" y="151458"/>
            <a:ext cx="11674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+mj-lt"/>
              </a:rPr>
              <a:t>Meccanismi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premianti</a:t>
            </a:r>
            <a:endParaRPr lang="en-US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75C87686-E727-E1F6-AB67-ABBF34E83909}"/>
              </a:ext>
            </a:extLst>
          </p:cNvPr>
          <p:cNvSpPr/>
          <p:nvPr/>
        </p:nvSpPr>
        <p:spPr>
          <a:xfrm>
            <a:off x="359664" y="2587242"/>
            <a:ext cx="3895344" cy="2112774"/>
          </a:xfrm>
          <a:prstGeom prst="roundRect">
            <a:avLst>
              <a:gd name="adj" fmla="val 857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/>
              <a:t>La digitalizzazione non è ancora entrata completamente come obiettivo di business premiante</a:t>
            </a:r>
          </a:p>
        </p:txBody>
      </p:sp>
    </p:spTree>
    <p:extLst>
      <p:ext uri="{BB962C8B-B14F-4D97-AF65-F5344CB8AC3E}">
        <p14:creationId xmlns:p14="http://schemas.microsoft.com/office/powerpoint/2010/main" val="2005630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9DD3F-9B89-7325-9D98-BAC8EDA3A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BD2E7EE-F0E8-9A45-FC64-C55D08B1A301}"/>
              </a:ext>
            </a:extLst>
          </p:cNvPr>
          <p:cNvSpPr txBox="1"/>
          <p:nvPr/>
        </p:nvSpPr>
        <p:spPr>
          <a:xfrm>
            <a:off x="386334" y="932688"/>
            <a:ext cx="112356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/>
              <a:t>In azienda vengono utilizzati strumenti e metodi standardizzati a supporto dell'analisi dei problemi di qualità atti all'individuazione degli ambiti e delle modalità di intervento e delle azioni di miglioramento?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B8F2B0D-A681-D857-28F3-2453DFE8A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896" y="1961388"/>
            <a:ext cx="7680960" cy="425196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6545D70-AA42-39DC-BE64-5464D8C2146D}"/>
              </a:ext>
            </a:extLst>
          </p:cNvPr>
          <p:cNvSpPr txBox="1"/>
          <p:nvPr/>
        </p:nvSpPr>
        <p:spPr>
          <a:xfrm>
            <a:off x="258537" y="151458"/>
            <a:ext cx="11674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+mj-lt"/>
              </a:rPr>
              <a:t>Competenze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a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supporto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della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Qualità</a:t>
            </a:r>
            <a:endParaRPr lang="en-US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52E7F58A-00DE-8B30-DD66-00362D100BA4}"/>
              </a:ext>
            </a:extLst>
          </p:cNvPr>
          <p:cNvSpPr/>
          <p:nvPr/>
        </p:nvSpPr>
        <p:spPr>
          <a:xfrm>
            <a:off x="258537" y="2504946"/>
            <a:ext cx="3496056" cy="2112774"/>
          </a:xfrm>
          <a:prstGeom prst="roundRect">
            <a:avLst>
              <a:gd name="adj" fmla="val 857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/>
              <a:t>L’esperienza personale è ancora il motore principale nella fase di analisi dei problemi</a:t>
            </a:r>
          </a:p>
        </p:txBody>
      </p:sp>
    </p:spTree>
    <p:extLst>
      <p:ext uri="{BB962C8B-B14F-4D97-AF65-F5344CB8AC3E}">
        <p14:creationId xmlns:p14="http://schemas.microsoft.com/office/powerpoint/2010/main" val="137256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B39A5-7DD5-243A-EFFD-C06E78CC9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4682CA8-EAD3-0177-5D5F-D16F9A1650B4}"/>
              </a:ext>
            </a:extLst>
          </p:cNvPr>
          <p:cNvSpPr txBox="1"/>
          <p:nvPr/>
        </p:nvSpPr>
        <p:spPr>
          <a:xfrm>
            <a:off x="285750" y="928223"/>
            <a:ext cx="10467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/>
              <a:t>Gli operatori del settore Qualità sono stati istruiti sulle metodologie di miglioramento continuo e sono stati coinvolti o hanno partecipato in un progetto di miglioramento continuo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0C2BE9C-A273-56BF-F3B9-E278A73BF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540" y="1943861"/>
            <a:ext cx="7376922" cy="443106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55FF637-4DA5-7C54-7EA6-55DF5A5EE2DB}"/>
              </a:ext>
            </a:extLst>
          </p:cNvPr>
          <p:cNvSpPr txBox="1"/>
          <p:nvPr/>
        </p:nvSpPr>
        <p:spPr>
          <a:xfrm>
            <a:off x="258537" y="151458"/>
            <a:ext cx="11674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+mj-lt"/>
              </a:rPr>
              <a:t>Competenze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a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supporto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della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Qualità</a:t>
            </a:r>
            <a:endParaRPr lang="en-US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ADBD8FDC-D806-28C3-8ED9-D1519ED0667B}"/>
              </a:ext>
            </a:extLst>
          </p:cNvPr>
          <p:cNvSpPr/>
          <p:nvPr/>
        </p:nvSpPr>
        <p:spPr>
          <a:xfrm>
            <a:off x="258537" y="2504946"/>
            <a:ext cx="3496056" cy="2551686"/>
          </a:xfrm>
          <a:prstGeom prst="roundRect">
            <a:avLst>
              <a:gd name="adj" fmla="val 857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/>
              <a:t>I metodi di miglioramento continuo (6-sigma, Lean, </a:t>
            </a:r>
            <a:r>
              <a:rPr lang="it-IT" sz="2400" b="1" i="1" dirty="0" err="1"/>
              <a:t>Taguchi</a:t>
            </a:r>
            <a:r>
              <a:rPr lang="it-IT" sz="2400" b="1" i="1" dirty="0"/>
              <a:t> etc.) sono diffusi solo in un quarto delle aziende incontrate</a:t>
            </a:r>
          </a:p>
        </p:txBody>
      </p:sp>
    </p:spTree>
    <p:extLst>
      <p:ext uri="{BB962C8B-B14F-4D97-AF65-F5344CB8AC3E}">
        <p14:creationId xmlns:p14="http://schemas.microsoft.com/office/powerpoint/2010/main" val="1674063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1A6B0-DC05-850F-9603-ABE93DFFF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E9D6D60-0C4E-9F36-EE11-B7934AE3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218" y="64355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414984-C90E-4569-82A0-7652AA042B93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AD2E55D-A967-20F2-817C-1B3FCA1DF7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AEDDB67-A494-4E79-241C-C1BCED27E749}"/>
              </a:ext>
            </a:extLst>
          </p:cNvPr>
          <p:cNvSpPr txBox="1"/>
          <p:nvPr/>
        </p:nvSpPr>
        <p:spPr>
          <a:xfrm>
            <a:off x="549731" y="2031364"/>
            <a:ext cx="10807337" cy="14157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200" dirty="0">
                <a:solidFill>
                  <a:schemeClr val="bg1"/>
                </a:solidFill>
                <a:latin typeface="Abadi Extra Light" panose="020B0204020104020204" pitchFamily="34" charset="0"/>
              </a:rPr>
              <a:t>3</a:t>
            </a:r>
          </a:p>
          <a:p>
            <a:pPr algn="ctr"/>
            <a:r>
              <a:rPr lang="it-IT" sz="5400" dirty="0">
                <a:solidFill>
                  <a:schemeClr val="bg1"/>
                </a:solidFill>
                <a:latin typeface="Abadi Extra Light" panose="020B0204020104020204" pitchFamily="34" charset="0"/>
              </a:rPr>
              <a:t>Competenze per il futuro con AI</a:t>
            </a:r>
            <a:endParaRPr lang="it-IT" sz="3200" dirty="0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08E85279-24EB-AAF6-D5FE-93E50046C98E}"/>
              </a:ext>
            </a:extLst>
          </p:cNvPr>
          <p:cNvCxnSpPr/>
          <p:nvPr/>
        </p:nvCxnSpPr>
        <p:spPr>
          <a:xfrm>
            <a:off x="4108256" y="3559013"/>
            <a:ext cx="36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263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30665F2-5983-AD52-0A42-B54990541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218" y="64355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414984-C90E-4569-82A0-7652AA042B93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6A051FC-8698-3FD2-9E07-8F2B7A01C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0D0BAE9-9B82-4D47-BC24-AFCDD804C14D}"/>
              </a:ext>
            </a:extLst>
          </p:cNvPr>
          <p:cNvSpPr txBox="1"/>
          <p:nvPr/>
        </p:nvSpPr>
        <p:spPr>
          <a:xfrm>
            <a:off x="625144" y="1182231"/>
            <a:ext cx="10807337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200" dirty="0">
                <a:solidFill>
                  <a:schemeClr val="bg1"/>
                </a:solidFill>
                <a:latin typeface="Abadi Extra Light" panose="020B0204020104020204" pitchFamily="34" charset="0"/>
              </a:rPr>
              <a:t>1</a:t>
            </a:r>
          </a:p>
          <a:p>
            <a:pPr algn="ctr"/>
            <a:r>
              <a:rPr lang="it-IT" sz="5400" dirty="0">
                <a:solidFill>
                  <a:schemeClr val="bg1"/>
                </a:solidFill>
                <a:latin typeface="Abadi Extra Light" panose="020B0204020104020204" pitchFamily="34" charset="0"/>
              </a:rPr>
              <a:t>Il DIH Lombardia e il suo ruolo nell’ecosistema dell’innovazione digitale</a:t>
            </a:r>
            <a:endParaRPr lang="it-IT" sz="3200" dirty="0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9114DEC2-18CE-764A-5EB9-D5F3A3C2CC4C}"/>
              </a:ext>
            </a:extLst>
          </p:cNvPr>
          <p:cNvCxnSpPr/>
          <p:nvPr/>
        </p:nvCxnSpPr>
        <p:spPr>
          <a:xfrm>
            <a:off x="4260000" y="3934482"/>
            <a:ext cx="36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484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6B9E3B7-B6F9-B90A-145F-84E8921DF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48" y="1124712"/>
            <a:ext cx="8188461" cy="5042516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7AFF100-F9C2-0138-9289-2F79E7A52FA3}"/>
              </a:ext>
            </a:extLst>
          </p:cNvPr>
          <p:cNvSpPr txBox="1"/>
          <p:nvPr/>
        </p:nvSpPr>
        <p:spPr>
          <a:xfrm>
            <a:off x="176241" y="179832"/>
            <a:ext cx="11674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+mj-lt"/>
              </a:rPr>
              <a:t>Il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futuro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con AI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tra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opportunità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e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trappole</a:t>
            </a:r>
            <a:endParaRPr lang="en-US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C897935B-4C8E-B214-D623-09A73C701B77}"/>
              </a:ext>
            </a:extLst>
          </p:cNvPr>
          <p:cNvSpPr txBox="1">
            <a:spLocks/>
          </p:cNvSpPr>
          <p:nvPr/>
        </p:nvSpPr>
        <p:spPr>
          <a:xfrm>
            <a:off x="6991667" y="2922364"/>
            <a:ext cx="4974952" cy="26455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1902" indent="-311902">
              <a:buFont typeface="+mj-lt"/>
              <a:buAutoNum type="arabicPeriod"/>
            </a:pPr>
            <a:r>
              <a:rPr lang="it-IT" sz="2000" b="1" i="1" dirty="0"/>
              <a:t>Aumento vertiginoso delle informazioni disponibili</a:t>
            </a:r>
          </a:p>
          <a:p>
            <a:pPr marL="311902" indent="-311902">
              <a:buFont typeface="+mj-lt"/>
              <a:buAutoNum type="arabicPeriod"/>
            </a:pPr>
            <a:r>
              <a:rPr lang="it-IT" sz="2000" b="1" i="1" dirty="0"/>
              <a:t>Velocità e facilità di reperimento delle informazioni</a:t>
            </a:r>
          </a:p>
          <a:p>
            <a:pPr marL="311902" indent="-311902">
              <a:buFont typeface="+mj-lt"/>
              <a:buAutoNum type="arabicPeriod"/>
            </a:pPr>
            <a:r>
              <a:rPr lang="it-IT" sz="2000" b="1" i="1" dirty="0"/>
              <a:t>Aumento della incertezza e veridicità delle informazioni (allucinazioni) </a:t>
            </a:r>
          </a:p>
          <a:p>
            <a:pPr marL="311902" indent="-311902">
              <a:buFont typeface="+mj-lt"/>
              <a:buAutoNum type="arabicPeriod"/>
            </a:pPr>
            <a:r>
              <a:rPr lang="it-IT" sz="2000" b="1" i="1" dirty="0"/>
              <a:t>Sindrome di </a:t>
            </a:r>
            <a:r>
              <a:rPr lang="it-IT" sz="2000" b="1" i="1" dirty="0" err="1"/>
              <a:t>Dunnen</a:t>
            </a:r>
            <a:r>
              <a:rPr lang="it-IT" sz="2000" b="1" i="1" dirty="0"/>
              <a:t>-Krueger</a:t>
            </a:r>
          </a:p>
        </p:txBody>
      </p:sp>
    </p:spTree>
    <p:extLst>
      <p:ext uri="{BB962C8B-B14F-4D97-AF65-F5344CB8AC3E}">
        <p14:creationId xmlns:p14="http://schemas.microsoft.com/office/powerpoint/2010/main" val="2928208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>
            <a:extLst>
              <a:ext uri="{FF2B5EF4-FFF2-40B4-BE49-F238E27FC236}">
                <a16:creationId xmlns:a16="http://schemas.microsoft.com/office/drawing/2014/main" id="{195F7FF2-1723-B05A-0FD7-4F597085ECF7}"/>
              </a:ext>
            </a:extLst>
          </p:cNvPr>
          <p:cNvGrpSpPr/>
          <p:nvPr/>
        </p:nvGrpSpPr>
        <p:grpSpPr>
          <a:xfrm>
            <a:off x="2239767" y="930712"/>
            <a:ext cx="8179167" cy="5470088"/>
            <a:chOff x="2028845" y="244475"/>
            <a:chExt cx="14576405" cy="10146610"/>
          </a:xfrm>
        </p:grpSpPr>
        <p:pic>
          <p:nvPicPr>
            <p:cNvPr id="3" name="Immagine 2" descr="Immagine che contiene testo, schermata, numero, Carattere&#10;&#10;Il contenuto generato dall'IA potrebbe non essere corretto.">
              <a:extLst>
                <a:ext uri="{FF2B5EF4-FFF2-40B4-BE49-F238E27FC236}">
                  <a16:creationId xmlns:a16="http://schemas.microsoft.com/office/drawing/2014/main" id="{77223299-BC52-6757-8BFF-5D4A71BAB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8845" y="244475"/>
              <a:ext cx="14576405" cy="10121210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4108C854-C212-4210-A198-7A0700EF3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1245" y="9648480"/>
              <a:ext cx="5659686" cy="717205"/>
            </a:xfrm>
            <a:prstGeom prst="rect">
              <a:avLst/>
            </a:prstGeom>
          </p:spPr>
        </p:pic>
        <p:pic>
          <p:nvPicPr>
            <p:cNvPr id="11" name="Immagine 10" descr="Immagine che contiene testo, Carattere, bianco, schermata&#10;&#10;Il contenuto generato dall'IA potrebbe non essere corretto.">
              <a:extLst>
                <a:ext uri="{FF2B5EF4-FFF2-40B4-BE49-F238E27FC236}">
                  <a16:creationId xmlns:a16="http://schemas.microsoft.com/office/drawing/2014/main" id="{B6C3579A-90DF-BDA3-9A08-62E682519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76679" y="9867275"/>
              <a:ext cx="3028571" cy="523810"/>
            </a:xfrm>
            <a:prstGeom prst="rect">
              <a:avLst/>
            </a:prstGeom>
          </p:spPr>
        </p:pic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17BE866-9648-384E-4EAE-AE695675DB65}"/>
              </a:ext>
            </a:extLst>
          </p:cNvPr>
          <p:cNvSpPr txBox="1"/>
          <p:nvPr/>
        </p:nvSpPr>
        <p:spPr>
          <a:xfrm>
            <a:off x="258537" y="151458"/>
            <a:ext cx="11674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+mj-lt"/>
              </a:rPr>
              <a:t>Quali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competenze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per il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futuro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18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numero, Parallelo&#10;&#10;Il contenuto generato dall'IA potrebbe non essere corretto.">
            <a:extLst>
              <a:ext uri="{FF2B5EF4-FFF2-40B4-BE49-F238E27FC236}">
                <a16:creationId xmlns:a16="http://schemas.microsoft.com/office/drawing/2014/main" id="{D84756E0-06C7-4E81-1C6C-31EB294E2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516" y="745398"/>
            <a:ext cx="7237880" cy="526498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99A6F12-A2CF-A0A2-0583-4636760E2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568" y="6049075"/>
            <a:ext cx="6578828" cy="34655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9B490D0-DC0C-87ED-0401-6A61D79E99A9}"/>
              </a:ext>
            </a:extLst>
          </p:cNvPr>
          <p:cNvSpPr txBox="1"/>
          <p:nvPr/>
        </p:nvSpPr>
        <p:spPr>
          <a:xfrm>
            <a:off x="157953" y="60374"/>
            <a:ext cx="11674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+mj-lt"/>
              </a:rPr>
              <a:t>Dove le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troveremo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5813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numero, Carattere&#10;&#10;Il contenuto generato dall'IA potrebbe non essere corretto.">
            <a:extLst>
              <a:ext uri="{FF2B5EF4-FFF2-40B4-BE49-F238E27FC236}">
                <a16:creationId xmlns:a16="http://schemas.microsoft.com/office/drawing/2014/main" id="{0F7FC44F-9B94-6C23-2B79-DADECD208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857" y="809505"/>
            <a:ext cx="7645813" cy="541663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5D27E8D-4BD0-0914-8ABD-02A77AA0B3D9}"/>
              </a:ext>
            </a:extLst>
          </p:cNvPr>
          <p:cNvSpPr txBox="1"/>
          <p:nvPr/>
        </p:nvSpPr>
        <p:spPr>
          <a:xfrm>
            <a:off x="157953" y="60374"/>
            <a:ext cx="11674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+mj-lt"/>
              </a:rPr>
              <a:t>Su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quali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puntare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?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E669C45-03B2-98F6-DF3F-5E2CD82EE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956" y="6226139"/>
            <a:ext cx="6578828" cy="34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11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1C384-27D5-26D6-9400-07ED047CE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B79DE170-76EE-DE6E-65AB-60B574E18C86}"/>
              </a:ext>
            </a:extLst>
          </p:cNvPr>
          <p:cNvSpPr txBox="1">
            <a:spLocks/>
          </p:cNvSpPr>
          <p:nvPr/>
        </p:nvSpPr>
        <p:spPr>
          <a:xfrm>
            <a:off x="697054" y="1490431"/>
            <a:ext cx="10797892" cy="4089976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8226" marR="3081" indent="-450525">
              <a:lnSpc>
                <a:spcPct val="101499"/>
              </a:lnSpc>
              <a:spcBef>
                <a:spcPts val="55"/>
              </a:spcBef>
              <a:buFont typeface="+mj-lt"/>
              <a:buAutoNum type="arabicPeriod"/>
            </a:pPr>
            <a:r>
              <a:rPr lang="it-IT" sz="2911" i="1" spc="-6" dirty="0"/>
              <a:t>La disponibilità di informazioni e dati può velocizzare e rendere più efficace il processo decisionale e aumentare la produttività individuale.</a:t>
            </a:r>
          </a:p>
          <a:p>
            <a:pPr marL="458226" marR="3081" indent="-450525">
              <a:lnSpc>
                <a:spcPct val="101499"/>
              </a:lnSpc>
              <a:spcBef>
                <a:spcPts val="55"/>
              </a:spcBef>
              <a:buFont typeface="+mj-lt"/>
              <a:buAutoNum type="arabicPeriod"/>
            </a:pPr>
            <a:r>
              <a:rPr lang="it-IT" sz="2911" i="1" spc="-6" dirty="0"/>
              <a:t>Diventerà determinante sviluppare le competenze di </a:t>
            </a:r>
            <a:r>
              <a:rPr lang="it-IT" sz="2911" b="1" i="1" spc="-6" dirty="0"/>
              <a:t>accesso alle informazioni </a:t>
            </a:r>
            <a:r>
              <a:rPr lang="it-IT" sz="2911" i="1" spc="-6" dirty="0"/>
              <a:t>(es.: uso della IA) e di </a:t>
            </a:r>
            <a:r>
              <a:rPr lang="it-IT" sz="2911" b="1" i="1" spc="-6" dirty="0"/>
              <a:t>analisi critica delle stesse</a:t>
            </a:r>
            <a:r>
              <a:rPr lang="it-IT" sz="2911" i="1" spc="-6" dirty="0"/>
              <a:t> (IA non trasforma un veterinario in avvocato e nemmeno un avvocato in veterinario).</a:t>
            </a:r>
          </a:p>
          <a:p>
            <a:pPr marL="458226" marR="3081" indent="-450525">
              <a:lnSpc>
                <a:spcPct val="101499"/>
              </a:lnSpc>
              <a:spcBef>
                <a:spcPts val="55"/>
              </a:spcBef>
              <a:buFont typeface="+mj-lt"/>
              <a:buAutoNum type="arabicPeriod"/>
            </a:pPr>
            <a:r>
              <a:rPr lang="it-IT" sz="2911" i="1" spc="-6" dirty="0"/>
              <a:t>Demografia e fuga dei cervelli impongono il </a:t>
            </a:r>
            <a:r>
              <a:rPr lang="it-IT" sz="2911" i="1" spc="-6" dirty="0" err="1"/>
              <a:t>reskilling</a:t>
            </a:r>
            <a:r>
              <a:rPr lang="it-IT" sz="2911" i="1" spc="-6" dirty="0"/>
              <a:t> del personale interno.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21B9178-A09E-0AD3-FE31-443219890C4D}"/>
              </a:ext>
            </a:extLst>
          </p:cNvPr>
          <p:cNvSpPr txBox="1"/>
          <p:nvPr/>
        </p:nvSpPr>
        <p:spPr>
          <a:xfrm>
            <a:off x="157953" y="60374"/>
            <a:ext cx="11674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+mj-lt"/>
              </a:rPr>
              <a:t>In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sintesi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33287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C594150-F239-88E1-253D-36BECD00A087}"/>
              </a:ext>
            </a:extLst>
          </p:cNvPr>
          <p:cNvSpPr/>
          <p:nvPr/>
        </p:nvSpPr>
        <p:spPr>
          <a:xfrm>
            <a:off x="0" y="3182112"/>
            <a:ext cx="6473952" cy="22494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3605BD9-D1C7-56A4-FF0F-72D369FCA1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r="11300"/>
          <a:stretch/>
        </p:blipFill>
        <p:spPr>
          <a:xfrm>
            <a:off x="2989383" y="591442"/>
            <a:ext cx="6213234" cy="567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25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2C4CDEEF-69FE-49BD-9233-6E2C30E1355D}"/>
              </a:ext>
            </a:extLst>
          </p:cNvPr>
          <p:cNvSpPr/>
          <p:nvPr/>
        </p:nvSpPr>
        <p:spPr>
          <a:xfrm>
            <a:off x="0" y="0"/>
            <a:ext cx="4155440" cy="5984240"/>
          </a:xfrm>
          <a:prstGeom prst="rect">
            <a:avLst/>
          </a:prstGeom>
          <a:solidFill>
            <a:srgbClr val="117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ADFECA-BCB1-4DD0-985C-158F02833C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64101" y="422470"/>
            <a:ext cx="7638335" cy="827571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rgbClr val="002060"/>
                </a:solidFill>
              </a:rPr>
              <a:t>Piano Nazionale Industria 4.0 (2017): </a:t>
            </a:r>
            <a:br>
              <a:rPr lang="it-IT" sz="3600" dirty="0">
                <a:solidFill>
                  <a:srgbClr val="002060"/>
                </a:solidFill>
              </a:rPr>
            </a:br>
            <a:r>
              <a:rPr lang="it-IT" sz="3600" dirty="0">
                <a:solidFill>
                  <a:srgbClr val="002060"/>
                </a:solidFill>
              </a:rPr>
              <a:t>Il Network dell’Innovazione 4.0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9EA79A-3B75-4A4B-AD69-E7892DBB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2F2A-2611-4D34-955D-2D29C3B9041A}" type="slidenum">
              <a:rPr lang="it-IT" smtClean="0"/>
              <a:pPr/>
              <a:t>3</a:t>
            </a:fld>
            <a:endParaRPr lang="it-IT" dirty="0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A1489D2-9678-47D3-BC03-ABD76785E508}"/>
              </a:ext>
            </a:extLst>
          </p:cNvPr>
          <p:cNvGrpSpPr/>
          <p:nvPr/>
        </p:nvGrpSpPr>
        <p:grpSpPr>
          <a:xfrm>
            <a:off x="4264101" y="1734562"/>
            <a:ext cx="7638335" cy="4202400"/>
            <a:chOff x="1589310" y="1321017"/>
            <a:chExt cx="9315311" cy="4969529"/>
          </a:xfrm>
        </p:grpSpPr>
        <p:pic>
          <p:nvPicPr>
            <p:cNvPr id="5" name="Immagine 10">
              <a:extLst>
                <a:ext uri="{FF2B5EF4-FFF2-40B4-BE49-F238E27FC236}">
                  <a16:creationId xmlns:a16="http://schemas.microsoft.com/office/drawing/2014/main" id="{79334247-EEFC-4480-AB0F-30211A8EEA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310" y="1321017"/>
              <a:ext cx="9315311" cy="496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4833B1FB-EA89-41F6-A5C4-5806030540C9}"/>
                </a:ext>
              </a:extLst>
            </p:cNvPr>
            <p:cNvSpPr/>
            <p:nvPr/>
          </p:nvSpPr>
          <p:spPr>
            <a:xfrm>
              <a:off x="10749280" y="6079337"/>
              <a:ext cx="145181" cy="1793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327DA4F0-E7AA-4A2F-8016-4E307DBE15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r="16173"/>
          <a:stretch/>
        </p:blipFill>
        <p:spPr>
          <a:xfrm>
            <a:off x="150851" y="1906100"/>
            <a:ext cx="3799840" cy="226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0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5359DAF-2C7E-4444-8E30-5DA5190C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2F2A-2611-4D34-955D-2D29C3B9041A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4214803A-C70A-4F4C-BA35-678CB8B01BA3}"/>
              </a:ext>
            </a:extLst>
          </p:cNvPr>
          <p:cNvSpPr txBox="1">
            <a:spLocks/>
          </p:cNvSpPr>
          <p:nvPr/>
        </p:nvSpPr>
        <p:spPr>
          <a:xfrm>
            <a:off x="233663" y="63916"/>
            <a:ext cx="10515600" cy="82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002060"/>
                </a:solidFill>
                <a:ea typeface="+mn-ea"/>
                <a:cs typeface="+mn-cs"/>
              </a:rPr>
              <a:t>Rete dei DIH di Confindustria e DIH Lombardia</a:t>
            </a:r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6BF714C9-0844-4E99-881E-98136A7C983E}"/>
              </a:ext>
            </a:extLst>
          </p:cNvPr>
          <p:cNvGraphicFramePr>
            <a:graphicFrameLocks noGrp="1"/>
          </p:cNvGraphicFramePr>
          <p:nvPr/>
        </p:nvGraphicFramePr>
        <p:xfrm>
          <a:off x="245823" y="4052848"/>
          <a:ext cx="2406843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6843">
                  <a:extLst>
                    <a:ext uri="{9D8B030D-6E8A-4147-A177-3AD203B41FA5}">
                      <a16:colId xmlns:a16="http://schemas.microsoft.com/office/drawing/2014/main" val="9410528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bg1"/>
                          </a:solidFill>
                          <a:latin typeface="+mn-lt"/>
                        </a:rPr>
                        <a:t>ELEMENTI CHE CARATTERIZZANO LA RETE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835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100" dirty="0">
                          <a:latin typeface="+mn-lt"/>
                        </a:rPr>
                        <a:t>Coordinamento </a:t>
                      </a:r>
                      <a:r>
                        <a:rPr lang="it-IT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Executive Team </a:t>
                      </a:r>
                      <a:r>
                        <a:rPr lang="it-IT" sz="1100" dirty="0">
                          <a:latin typeface="+mn-lt"/>
                        </a:rPr>
                        <a:t>nazionale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Dimensione regionale </a:t>
                      </a:r>
                      <a:r>
                        <a:rPr lang="it-IT" sz="1100" dirty="0">
                          <a:latin typeface="+mn-lt"/>
                        </a:rPr>
                        <a:t>o interregionale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Stesso metodo di lavoro </a:t>
                      </a:r>
                      <a:r>
                        <a:rPr lang="it-IT" sz="1100" dirty="0">
                          <a:latin typeface="+mn-lt"/>
                        </a:rPr>
                        <a:t>e </a:t>
                      </a:r>
                      <a:r>
                        <a:rPr lang="it-IT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stessi strumenti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Accordo nazionale </a:t>
                      </a:r>
                      <a:r>
                        <a:rPr lang="it-IT" sz="1100" dirty="0">
                          <a:latin typeface="+mn-lt"/>
                        </a:rPr>
                        <a:t> con i Competence Center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032289"/>
                  </a:ext>
                </a:extLst>
              </a:tr>
            </a:tbl>
          </a:graphicData>
        </a:graphic>
      </p:graphicFrame>
      <p:grpSp>
        <p:nvGrpSpPr>
          <p:cNvPr id="34" name="Gruppo 33">
            <a:extLst>
              <a:ext uri="{FF2B5EF4-FFF2-40B4-BE49-F238E27FC236}">
                <a16:creationId xmlns:a16="http://schemas.microsoft.com/office/drawing/2014/main" id="{E648104A-3485-F11F-59BC-C06251775400}"/>
              </a:ext>
            </a:extLst>
          </p:cNvPr>
          <p:cNvGrpSpPr/>
          <p:nvPr/>
        </p:nvGrpSpPr>
        <p:grpSpPr>
          <a:xfrm>
            <a:off x="8021078" y="1290703"/>
            <a:ext cx="3418295" cy="5282802"/>
            <a:chOff x="3986296" y="1040413"/>
            <a:chExt cx="3418295" cy="5282802"/>
          </a:xfrm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9A564EE2-F152-41B5-87E0-34CF28B27BA1}"/>
                </a:ext>
              </a:extLst>
            </p:cNvPr>
            <p:cNvSpPr/>
            <p:nvPr/>
          </p:nvSpPr>
          <p:spPr>
            <a:xfrm>
              <a:off x="3986296" y="1040413"/>
              <a:ext cx="3418295" cy="528280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DAFCA863-4A08-4741-B8B6-64F8084083D9}"/>
                </a:ext>
              </a:extLst>
            </p:cNvPr>
            <p:cNvSpPr/>
            <p:nvPr/>
          </p:nvSpPr>
          <p:spPr>
            <a:xfrm>
              <a:off x="4291185" y="2172014"/>
              <a:ext cx="3057265" cy="331794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0C72D818-06A8-4A57-BD95-869E86CCE0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91" t="22462" r="28791" b="15759"/>
            <a:stretch/>
          </p:blipFill>
          <p:spPr>
            <a:xfrm>
              <a:off x="5916039" y="1065723"/>
              <a:ext cx="1004048" cy="1069112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87F2BF92-104C-469D-AADE-8E52A9C57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1731" y="4295696"/>
              <a:ext cx="1612400" cy="474885"/>
            </a:xfrm>
            <a:prstGeom prst="rect">
              <a:avLst/>
            </a:prstGeom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3632234B-E8D7-4C30-A284-61206DD38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72581" y="4770581"/>
              <a:ext cx="1026999" cy="702256"/>
            </a:xfrm>
            <a:prstGeom prst="rect">
              <a:avLst/>
            </a:prstGeom>
          </p:spPr>
        </p:pic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B4C50E67-26E2-4515-93DE-DB932337C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93022" y="5582300"/>
              <a:ext cx="985998" cy="702257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AFB626B0-7C6D-4942-B2F8-6918D3D110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22979"/>
            <a:stretch/>
          </p:blipFill>
          <p:spPr>
            <a:xfrm>
              <a:off x="4094950" y="3424989"/>
              <a:ext cx="1175303" cy="568912"/>
            </a:xfrm>
            <a:prstGeom prst="rect">
              <a:avLst/>
            </a:prstGeom>
          </p:spPr>
        </p:pic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A40B7427-6CFA-4A80-936A-F60A29208137}"/>
                </a:ext>
              </a:extLst>
            </p:cNvPr>
            <p:cNvGrpSpPr/>
            <p:nvPr/>
          </p:nvGrpSpPr>
          <p:grpSpPr>
            <a:xfrm>
              <a:off x="4238559" y="2512276"/>
              <a:ext cx="1147071" cy="927382"/>
              <a:chOff x="1204421" y="2325473"/>
              <a:chExt cx="1232300" cy="917657"/>
            </a:xfrm>
          </p:grpSpPr>
          <p:pic>
            <p:nvPicPr>
              <p:cNvPr id="29" name="Immagine 28">
                <a:extLst>
                  <a:ext uri="{FF2B5EF4-FFF2-40B4-BE49-F238E27FC236}">
                    <a16:creationId xmlns:a16="http://schemas.microsoft.com/office/drawing/2014/main" id="{B579B574-4110-4C24-8669-7BB6B94CE6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4108"/>
              <a:stretch/>
            </p:blipFill>
            <p:spPr>
              <a:xfrm>
                <a:off x="1255046" y="2325473"/>
                <a:ext cx="1181675" cy="842260"/>
              </a:xfrm>
              <a:prstGeom prst="rect">
                <a:avLst/>
              </a:prstGeom>
            </p:spPr>
          </p:pic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3DED602C-E52B-452B-83C5-8C4B46FCBF71}"/>
                  </a:ext>
                </a:extLst>
              </p:cNvPr>
              <p:cNvSpPr/>
              <p:nvPr/>
            </p:nvSpPr>
            <p:spPr>
              <a:xfrm>
                <a:off x="1204421" y="3143879"/>
                <a:ext cx="1232299" cy="992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pic>
          <p:nvPicPr>
            <p:cNvPr id="31" name="Immagine 30">
              <a:extLst>
                <a:ext uri="{FF2B5EF4-FFF2-40B4-BE49-F238E27FC236}">
                  <a16:creationId xmlns:a16="http://schemas.microsoft.com/office/drawing/2014/main" id="{3F10C472-0ECB-4EC0-A457-3D5305797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57750" y="2606252"/>
              <a:ext cx="1004048" cy="705375"/>
            </a:xfrm>
            <a:prstGeom prst="rect">
              <a:avLst/>
            </a:prstGeom>
          </p:spPr>
        </p:pic>
        <p:pic>
          <p:nvPicPr>
            <p:cNvPr id="32" name="Immagine 31">
              <a:extLst>
                <a:ext uri="{FF2B5EF4-FFF2-40B4-BE49-F238E27FC236}">
                  <a16:creationId xmlns:a16="http://schemas.microsoft.com/office/drawing/2014/main" id="{E4F87B5E-B2BA-4258-A1BE-E3705C5C6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458" y="3418990"/>
              <a:ext cx="2192133" cy="786119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7A5D49FE-8F0E-4E69-A705-89D7BB164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429" y="4023698"/>
              <a:ext cx="1027825" cy="637420"/>
            </a:xfrm>
            <a:prstGeom prst="rect">
              <a:avLst/>
            </a:prstGeom>
          </p:spPr>
        </p:pic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70F785A1-D557-4E53-8C8C-6FCA95ED306D}"/>
                </a:ext>
              </a:extLst>
            </p:cNvPr>
            <p:cNvSpPr txBox="1"/>
            <p:nvPr/>
          </p:nvSpPr>
          <p:spPr>
            <a:xfrm>
              <a:off x="4819450" y="2180482"/>
              <a:ext cx="1739580" cy="307777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chemeClr val="bg1"/>
                  </a:solidFill>
                  <a:latin typeface="+mn-lt"/>
                </a:rPr>
                <a:t>SOCI FONDATORI</a:t>
              </a:r>
            </a:p>
          </p:txBody>
        </p:sp>
        <p:pic>
          <p:nvPicPr>
            <p:cNvPr id="53" name="Immagine 52" descr="Immagine che contiene natura, scuro&#10;&#10;Descrizione generata automaticamente">
              <a:extLst>
                <a:ext uri="{FF2B5EF4-FFF2-40B4-BE49-F238E27FC236}">
                  <a16:creationId xmlns:a16="http://schemas.microsoft.com/office/drawing/2014/main" id="{894E255E-75D6-4336-B580-C6306EC80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8733" y="1130269"/>
              <a:ext cx="990523" cy="990523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CE280DFC-E5DD-4ADC-953B-2B3F48A44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491463" y="5041607"/>
              <a:ext cx="1856988" cy="547080"/>
            </a:xfrm>
            <a:prstGeom prst="rect">
              <a:avLst/>
            </a:prstGeom>
          </p:spPr>
        </p:pic>
        <p:pic>
          <p:nvPicPr>
            <p:cNvPr id="33" name="Immagine 32">
              <a:extLst>
                <a:ext uri="{FF2B5EF4-FFF2-40B4-BE49-F238E27FC236}">
                  <a16:creationId xmlns:a16="http://schemas.microsoft.com/office/drawing/2014/main" id="{3AECF5C8-786A-401B-AF66-D2C01FAE6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0260" y="5679981"/>
              <a:ext cx="1395303" cy="551940"/>
            </a:xfrm>
            <a:prstGeom prst="rect">
              <a:avLst/>
            </a:prstGeom>
          </p:spPr>
        </p:pic>
      </p:grpSp>
      <p:grpSp>
        <p:nvGrpSpPr>
          <p:cNvPr id="63" name="Gruppo 62">
            <a:extLst>
              <a:ext uri="{FF2B5EF4-FFF2-40B4-BE49-F238E27FC236}">
                <a16:creationId xmlns:a16="http://schemas.microsoft.com/office/drawing/2014/main" id="{87140A8A-462C-5DF0-01A3-80E396DFF862}"/>
              </a:ext>
            </a:extLst>
          </p:cNvPr>
          <p:cNvGrpSpPr/>
          <p:nvPr/>
        </p:nvGrpSpPr>
        <p:grpSpPr>
          <a:xfrm>
            <a:off x="893430" y="1648647"/>
            <a:ext cx="1196217" cy="1635289"/>
            <a:chOff x="499116" y="1510603"/>
            <a:chExt cx="1196217" cy="1635289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69B13530-CD7F-2CF3-BD26-B803A59E3B57}"/>
                </a:ext>
              </a:extLst>
            </p:cNvPr>
            <p:cNvSpPr txBox="1"/>
            <p:nvPr/>
          </p:nvSpPr>
          <p:spPr>
            <a:xfrm>
              <a:off x="745206" y="2438006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b="1" dirty="0">
                  <a:solidFill>
                    <a:srgbClr val="002060"/>
                  </a:solidFill>
                </a:rPr>
                <a:t>23</a:t>
              </a:r>
              <a:endParaRPr lang="it-IT" sz="2800" b="1" dirty="0">
                <a:solidFill>
                  <a:srgbClr val="002060"/>
                </a:solidFill>
              </a:endParaRPr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140419E-93F1-D8F6-C7D4-575600A601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40" t="21447" r="28679" b="24914"/>
            <a:stretch/>
          </p:blipFill>
          <p:spPr>
            <a:xfrm>
              <a:off x="499116" y="1510603"/>
              <a:ext cx="1196217" cy="1055414"/>
            </a:xfrm>
            <a:prstGeom prst="rect">
              <a:avLst/>
            </a:prstGeom>
          </p:spPr>
        </p:pic>
      </p:grp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8BE586B2-215B-C0F0-5D60-682695EDD9AB}"/>
              </a:ext>
            </a:extLst>
          </p:cNvPr>
          <p:cNvCxnSpPr>
            <a:cxnSpLocks/>
          </p:cNvCxnSpPr>
          <p:nvPr/>
        </p:nvCxnSpPr>
        <p:spPr>
          <a:xfrm>
            <a:off x="4209005" y="2103187"/>
            <a:ext cx="3812073" cy="447031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B92EC5C0-A434-D8DB-E60A-BB0288B17C51}"/>
              </a:ext>
            </a:extLst>
          </p:cNvPr>
          <p:cNvCxnSpPr>
            <a:cxnSpLocks/>
          </p:cNvCxnSpPr>
          <p:nvPr/>
        </p:nvCxnSpPr>
        <p:spPr>
          <a:xfrm flipV="1">
            <a:off x="4158257" y="1312331"/>
            <a:ext cx="3862821" cy="38006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8341576B-18B0-1048-B4CD-8A17E9F8E5AC}"/>
              </a:ext>
            </a:extLst>
          </p:cNvPr>
          <p:cNvGrpSpPr/>
          <p:nvPr/>
        </p:nvGrpSpPr>
        <p:grpSpPr>
          <a:xfrm>
            <a:off x="3103960" y="1113683"/>
            <a:ext cx="3978324" cy="4694855"/>
            <a:chOff x="2413850" y="967030"/>
            <a:chExt cx="3502201" cy="4132978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EDAB1C2-2A18-7A48-45F5-119C3F169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" r="49"/>
            <a:stretch/>
          </p:blipFill>
          <p:spPr>
            <a:xfrm>
              <a:off x="2413850" y="1099035"/>
              <a:ext cx="3502201" cy="4000973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4385AD60-D7BE-50AB-73A8-24170115BE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4" t="21464" r="39215" b="45021"/>
            <a:stretch/>
          </p:blipFill>
          <p:spPr>
            <a:xfrm>
              <a:off x="3128785" y="1525602"/>
              <a:ext cx="291575" cy="305411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15A6800C-AF35-13AD-A0BE-AC581900D2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4" t="21464" r="39215" b="45021"/>
            <a:stretch/>
          </p:blipFill>
          <p:spPr>
            <a:xfrm>
              <a:off x="3931530" y="1266578"/>
              <a:ext cx="291575" cy="305411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47064273-0F22-C070-B532-914E74FCF6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4" t="21464" r="39215" b="45021"/>
            <a:stretch/>
          </p:blipFill>
          <p:spPr>
            <a:xfrm>
              <a:off x="3482016" y="967030"/>
              <a:ext cx="291575" cy="305411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F5EFC049-575A-478F-B189-288AB0ECF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4" t="21464" r="39215" b="45021"/>
            <a:stretch/>
          </p:blipFill>
          <p:spPr>
            <a:xfrm>
              <a:off x="3665256" y="1586593"/>
              <a:ext cx="291575" cy="305411"/>
            </a:xfrm>
            <a:prstGeom prst="rect">
              <a:avLst/>
            </a:prstGeom>
          </p:spPr>
        </p:pic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411F9B8F-77AA-1ABA-86D0-96039FB032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4" t="21464" r="39215" b="45021"/>
            <a:stretch/>
          </p:blipFill>
          <p:spPr>
            <a:xfrm>
              <a:off x="3615370" y="1958183"/>
              <a:ext cx="291575" cy="305411"/>
            </a:xfrm>
            <a:prstGeom prst="rect">
              <a:avLst/>
            </a:prstGeom>
          </p:spPr>
        </p:pic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E53E4226-2984-4346-C344-456E8E3289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4" t="21464" r="39215" b="45021"/>
            <a:stretch/>
          </p:blipFill>
          <p:spPr>
            <a:xfrm>
              <a:off x="2559174" y="1804290"/>
              <a:ext cx="291575" cy="305411"/>
            </a:xfrm>
            <a:prstGeom prst="rect">
              <a:avLst/>
            </a:prstGeom>
          </p:spPr>
        </p:pic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52292E7F-8E6B-07DC-CDCC-57E3045E5B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4" t="21464" r="39215" b="45021"/>
            <a:stretch/>
          </p:blipFill>
          <p:spPr>
            <a:xfrm>
              <a:off x="2896853" y="2131412"/>
              <a:ext cx="291575" cy="305411"/>
            </a:xfrm>
            <a:prstGeom prst="rect">
              <a:avLst/>
            </a:prstGeom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B00A345A-C5C5-8257-1C08-AD19AE26A8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4" t="21464" r="39215" b="45021"/>
            <a:stretch/>
          </p:blipFill>
          <p:spPr>
            <a:xfrm>
              <a:off x="3482016" y="2384967"/>
              <a:ext cx="291575" cy="305411"/>
            </a:xfrm>
            <a:prstGeom prst="rect">
              <a:avLst/>
            </a:prstGeom>
          </p:spPr>
        </p:pic>
        <p:pic>
          <p:nvPicPr>
            <p:cNvPr id="38" name="Immagine 37">
              <a:extLst>
                <a:ext uri="{FF2B5EF4-FFF2-40B4-BE49-F238E27FC236}">
                  <a16:creationId xmlns:a16="http://schemas.microsoft.com/office/drawing/2014/main" id="{73F565A4-C328-6073-DF10-263020457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4" t="21464" r="39215" b="45021"/>
            <a:stretch/>
          </p:blipFill>
          <p:spPr>
            <a:xfrm>
              <a:off x="4161177" y="2383552"/>
              <a:ext cx="291575" cy="305411"/>
            </a:xfrm>
            <a:prstGeom prst="rect">
              <a:avLst/>
            </a:prstGeom>
          </p:spPr>
        </p:pic>
        <p:pic>
          <p:nvPicPr>
            <p:cNvPr id="39" name="Immagine 38">
              <a:extLst>
                <a:ext uri="{FF2B5EF4-FFF2-40B4-BE49-F238E27FC236}">
                  <a16:creationId xmlns:a16="http://schemas.microsoft.com/office/drawing/2014/main" id="{7E904978-AE9B-1002-323D-8552F36659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4" t="21464" r="39215" b="45021"/>
            <a:stretch/>
          </p:blipFill>
          <p:spPr>
            <a:xfrm>
              <a:off x="4015389" y="2993186"/>
              <a:ext cx="291575" cy="305411"/>
            </a:xfrm>
            <a:prstGeom prst="rect">
              <a:avLst/>
            </a:prstGeom>
          </p:spPr>
        </p:pic>
        <p:pic>
          <p:nvPicPr>
            <p:cNvPr id="40" name="Immagine 39">
              <a:extLst>
                <a:ext uri="{FF2B5EF4-FFF2-40B4-BE49-F238E27FC236}">
                  <a16:creationId xmlns:a16="http://schemas.microsoft.com/office/drawing/2014/main" id="{1FEC1293-57CE-A6D7-F510-B1A6CEECA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4" t="21464" r="39215" b="45021"/>
            <a:stretch/>
          </p:blipFill>
          <p:spPr>
            <a:xfrm>
              <a:off x="3892756" y="2511567"/>
              <a:ext cx="291575" cy="305411"/>
            </a:xfrm>
            <a:prstGeom prst="rect">
              <a:avLst/>
            </a:prstGeom>
          </p:spPr>
        </p:pic>
        <p:pic>
          <p:nvPicPr>
            <p:cNvPr id="41" name="Immagine 40">
              <a:extLst>
                <a:ext uri="{FF2B5EF4-FFF2-40B4-BE49-F238E27FC236}">
                  <a16:creationId xmlns:a16="http://schemas.microsoft.com/office/drawing/2014/main" id="{87F84158-C970-D213-09CB-034DC5894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4" t="21464" r="39215" b="45021"/>
            <a:stretch/>
          </p:blipFill>
          <p:spPr>
            <a:xfrm>
              <a:off x="4314152" y="2777723"/>
              <a:ext cx="291575" cy="305411"/>
            </a:xfrm>
            <a:prstGeom prst="rect">
              <a:avLst/>
            </a:prstGeom>
          </p:spPr>
        </p:pic>
        <p:pic>
          <p:nvPicPr>
            <p:cNvPr id="42" name="Immagine 41">
              <a:extLst>
                <a:ext uri="{FF2B5EF4-FFF2-40B4-BE49-F238E27FC236}">
                  <a16:creationId xmlns:a16="http://schemas.microsoft.com/office/drawing/2014/main" id="{EF32CDB4-53CC-6431-9249-F7B559B3BA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4" t="21464" r="39215" b="45021"/>
            <a:stretch/>
          </p:blipFill>
          <p:spPr>
            <a:xfrm>
              <a:off x="4638037" y="3290285"/>
              <a:ext cx="291575" cy="305411"/>
            </a:xfrm>
            <a:prstGeom prst="rect">
              <a:avLst/>
            </a:prstGeom>
          </p:spPr>
        </p:pic>
        <p:pic>
          <p:nvPicPr>
            <p:cNvPr id="43" name="Immagine 42">
              <a:extLst>
                <a:ext uri="{FF2B5EF4-FFF2-40B4-BE49-F238E27FC236}">
                  <a16:creationId xmlns:a16="http://schemas.microsoft.com/office/drawing/2014/main" id="{F258CDF2-C45A-D37F-DEB9-6F355BEA1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4" t="21464" r="39215" b="45021"/>
            <a:stretch/>
          </p:blipFill>
          <p:spPr>
            <a:xfrm>
              <a:off x="5191217" y="3824561"/>
              <a:ext cx="291575" cy="305411"/>
            </a:xfrm>
            <a:prstGeom prst="rect">
              <a:avLst/>
            </a:prstGeom>
          </p:spPr>
        </p:pic>
        <p:pic>
          <p:nvPicPr>
            <p:cNvPr id="44" name="Immagine 43">
              <a:extLst>
                <a:ext uri="{FF2B5EF4-FFF2-40B4-BE49-F238E27FC236}">
                  <a16:creationId xmlns:a16="http://schemas.microsoft.com/office/drawing/2014/main" id="{8FE461C4-95BC-D24E-0F3B-F5105BED6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4" t="21464" r="39215" b="45021"/>
            <a:stretch/>
          </p:blipFill>
          <p:spPr>
            <a:xfrm>
              <a:off x="4635737" y="4568806"/>
              <a:ext cx="291575" cy="305411"/>
            </a:xfrm>
            <a:prstGeom prst="rect">
              <a:avLst/>
            </a:prstGeom>
          </p:spPr>
        </p:pic>
        <p:pic>
          <p:nvPicPr>
            <p:cNvPr id="47" name="Immagine 46">
              <a:extLst>
                <a:ext uri="{FF2B5EF4-FFF2-40B4-BE49-F238E27FC236}">
                  <a16:creationId xmlns:a16="http://schemas.microsoft.com/office/drawing/2014/main" id="{D08D9BFA-218D-3819-BD2F-5F2B887D7A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4" t="21464" r="39215" b="45021"/>
            <a:stretch/>
          </p:blipFill>
          <p:spPr>
            <a:xfrm>
              <a:off x="4913646" y="3082737"/>
              <a:ext cx="291575" cy="305411"/>
            </a:xfrm>
            <a:prstGeom prst="rect">
              <a:avLst/>
            </a:prstGeom>
          </p:spPr>
        </p:pic>
        <p:pic>
          <p:nvPicPr>
            <p:cNvPr id="48" name="Immagine 47">
              <a:extLst>
                <a:ext uri="{FF2B5EF4-FFF2-40B4-BE49-F238E27FC236}">
                  <a16:creationId xmlns:a16="http://schemas.microsoft.com/office/drawing/2014/main" id="{220A9D4D-5EBB-B662-B3C6-6D9073342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4" t="21464" r="39215" b="45021"/>
            <a:stretch/>
          </p:blipFill>
          <p:spPr>
            <a:xfrm>
              <a:off x="5083211" y="3429000"/>
              <a:ext cx="291575" cy="305411"/>
            </a:xfrm>
            <a:prstGeom prst="rect">
              <a:avLst/>
            </a:prstGeom>
          </p:spPr>
        </p:pic>
        <p:pic>
          <p:nvPicPr>
            <p:cNvPr id="49" name="Immagine 48">
              <a:extLst>
                <a:ext uri="{FF2B5EF4-FFF2-40B4-BE49-F238E27FC236}">
                  <a16:creationId xmlns:a16="http://schemas.microsoft.com/office/drawing/2014/main" id="{283B5E3E-8F4F-B567-4B20-73D73AF1E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4" t="21464" r="39215" b="45021"/>
            <a:stretch/>
          </p:blipFill>
          <p:spPr>
            <a:xfrm>
              <a:off x="2975057" y="3632744"/>
              <a:ext cx="291575" cy="305411"/>
            </a:xfrm>
            <a:prstGeom prst="rect">
              <a:avLst/>
            </a:prstGeom>
          </p:spPr>
        </p:pic>
        <p:sp>
          <p:nvSpPr>
            <p:cNvPr id="59" name="Ovale 58">
              <a:extLst>
                <a:ext uri="{FF2B5EF4-FFF2-40B4-BE49-F238E27FC236}">
                  <a16:creationId xmlns:a16="http://schemas.microsoft.com/office/drawing/2014/main" id="{AFA2FF23-D964-D477-A86F-095FC79014B8}"/>
                </a:ext>
              </a:extLst>
            </p:cNvPr>
            <p:cNvSpPr/>
            <p:nvPr/>
          </p:nvSpPr>
          <p:spPr>
            <a:xfrm>
              <a:off x="3021744" y="1483579"/>
              <a:ext cx="400921" cy="400921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139511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37406D0-9002-1A73-E0B8-B43C410D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4984-C90E-4569-82A0-7652AA042B93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3E71EF8-2C2A-F3A6-2D72-399824B5B50C}"/>
              </a:ext>
            </a:extLst>
          </p:cNvPr>
          <p:cNvSpPr txBox="1"/>
          <p:nvPr/>
        </p:nvSpPr>
        <p:spPr>
          <a:xfrm>
            <a:off x="7027212" y="290620"/>
            <a:ext cx="5077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800" u="sng" dirty="0">
                <a:solidFill>
                  <a:srgbClr val="002060"/>
                </a:solidFill>
                <a:latin typeface="+mj-lt"/>
              </a:rPr>
              <a:t>Servizi alle imprese standardizzati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EFD3E8F-55D1-8B09-E387-D58F8CD72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064" y="1209518"/>
            <a:ext cx="9592124" cy="5395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ED9FFC1B-A9B0-B578-AE5A-36099F570DCD}"/>
              </a:ext>
            </a:extLst>
          </p:cNvPr>
          <p:cNvSpPr/>
          <p:nvPr/>
        </p:nvSpPr>
        <p:spPr>
          <a:xfrm>
            <a:off x="-1" y="351956"/>
            <a:ext cx="5486401" cy="5801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chemeClr val="bg1"/>
                </a:solidFill>
              </a:rPr>
              <a:t>   Servizi della Rete dei DIH di Confindustria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7DCBDD5-B335-5696-9899-A8A953E99B0E}"/>
              </a:ext>
            </a:extLst>
          </p:cNvPr>
          <p:cNvSpPr/>
          <p:nvPr/>
        </p:nvSpPr>
        <p:spPr>
          <a:xfrm>
            <a:off x="2168165" y="1989056"/>
            <a:ext cx="3927835" cy="21210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9A3CEDA-4FF2-8CB1-64E2-CBA086998957}"/>
              </a:ext>
            </a:extLst>
          </p:cNvPr>
          <p:cNvSpPr/>
          <p:nvPr/>
        </p:nvSpPr>
        <p:spPr>
          <a:xfrm>
            <a:off x="2245150" y="5420412"/>
            <a:ext cx="3927835" cy="7729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A7FDDB7-40FF-0916-9871-8C24DAD6D6A0}"/>
              </a:ext>
            </a:extLst>
          </p:cNvPr>
          <p:cNvSpPr/>
          <p:nvPr/>
        </p:nvSpPr>
        <p:spPr>
          <a:xfrm>
            <a:off x="2322135" y="8851768"/>
            <a:ext cx="3927835" cy="9359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3E48572-5532-E5BF-5E37-A5300E90ED09}"/>
              </a:ext>
            </a:extLst>
          </p:cNvPr>
          <p:cNvSpPr/>
          <p:nvPr/>
        </p:nvSpPr>
        <p:spPr>
          <a:xfrm>
            <a:off x="6498209" y="1989056"/>
            <a:ext cx="3927835" cy="7447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9FDE608-DD53-C748-6AA6-C1F436681DF1}"/>
              </a:ext>
            </a:extLst>
          </p:cNvPr>
          <p:cNvSpPr/>
          <p:nvPr/>
        </p:nvSpPr>
        <p:spPr>
          <a:xfrm>
            <a:off x="6529630" y="3364953"/>
            <a:ext cx="4129746" cy="6697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487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3AB3DDE-8208-C679-1ED9-23EBE2E10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2F2A-2611-4D34-955D-2D29C3B9041A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FF027DD2-D0A8-4DE8-1BFF-59ECF9B65986}"/>
              </a:ext>
            </a:extLst>
          </p:cNvPr>
          <p:cNvSpPr txBox="1">
            <a:spLocks/>
          </p:cNvSpPr>
          <p:nvPr/>
        </p:nvSpPr>
        <p:spPr>
          <a:xfrm>
            <a:off x="2351490" y="1844502"/>
            <a:ext cx="8625999" cy="700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Futura Std Book" panose="020B0502020204020303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grpSp>
        <p:nvGrpSpPr>
          <p:cNvPr id="68" name="Gruppo 67">
            <a:extLst>
              <a:ext uri="{FF2B5EF4-FFF2-40B4-BE49-F238E27FC236}">
                <a16:creationId xmlns:a16="http://schemas.microsoft.com/office/drawing/2014/main" id="{903AFBC0-271F-CC8B-3814-815B9BB2F75F}"/>
              </a:ext>
            </a:extLst>
          </p:cNvPr>
          <p:cNvGrpSpPr/>
          <p:nvPr/>
        </p:nvGrpSpPr>
        <p:grpSpPr>
          <a:xfrm>
            <a:off x="5534707" y="801541"/>
            <a:ext cx="1029742" cy="987449"/>
            <a:chOff x="5534706" y="644893"/>
            <a:chExt cx="1106841" cy="1144097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426F5470-7FA7-9C63-50A8-F0835A834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6876" y="644893"/>
              <a:ext cx="682432" cy="682432"/>
            </a:xfrm>
            <a:prstGeom prst="rect">
              <a:avLst/>
            </a:prstGeom>
          </p:spPr>
        </p:pic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99E6E4EF-BCAD-0345-DA9D-F04B6FA2FFF7}"/>
                </a:ext>
              </a:extLst>
            </p:cNvPr>
            <p:cNvSpPr txBox="1"/>
            <p:nvPr/>
          </p:nvSpPr>
          <p:spPr>
            <a:xfrm>
              <a:off x="5534706" y="1327325"/>
              <a:ext cx="11068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002060"/>
                  </a:solidFill>
                </a:rPr>
                <a:t>COMPETENCE </a:t>
              </a:r>
            </a:p>
            <a:p>
              <a:pPr algn="ctr"/>
              <a:r>
                <a:rPr lang="it-IT" sz="1200" b="1" dirty="0">
                  <a:solidFill>
                    <a:srgbClr val="002060"/>
                  </a:solidFill>
                </a:rPr>
                <a:t>CENTER</a:t>
              </a:r>
            </a:p>
          </p:txBody>
        </p:sp>
      </p:grpSp>
      <p:grpSp>
        <p:nvGrpSpPr>
          <p:cNvPr id="76" name="Gruppo 75">
            <a:extLst>
              <a:ext uri="{FF2B5EF4-FFF2-40B4-BE49-F238E27FC236}">
                <a16:creationId xmlns:a16="http://schemas.microsoft.com/office/drawing/2014/main" id="{2C1632FA-69C5-2317-D6EE-A0B1C904A8AA}"/>
              </a:ext>
            </a:extLst>
          </p:cNvPr>
          <p:cNvGrpSpPr/>
          <p:nvPr/>
        </p:nvGrpSpPr>
        <p:grpSpPr>
          <a:xfrm>
            <a:off x="8772146" y="890754"/>
            <a:ext cx="2771142" cy="1073746"/>
            <a:chOff x="8810646" y="743696"/>
            <a:chExt cx="2771142" cy="1073746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5484F5C2-DB22-2E54-3177-080E5D764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0646" y="743696"/>
              <a:ext cx="1073746" cy="1073746"/>
            </a:xfrm>
            <a:prstGeom prst="rect">
              <a:avLst/>
            </a:prstGeom>
          </p:spPr>
        </p:pic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602212C5-9CDA-22D8-C6F1-FD6A9E751DB6}"/>
                </a:ext>
              </a:extLst>
            </p:cNvPr>
            <p:cNvSpPr txBox="1"/>
            <p:nvPr/>
          </p:nvSpPr>
          <p:spPr>
            <a:xfrm>
              <a:off x="9957112" y="1291869"/>
              <a:ext cx="1624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002060"/>
                  </a:solidFill>
                </a:rPr>
                <a:t>CLUSTER REGIONALI E </a:t>
              </a:r>
            </a:p>
            <a:p>
              <a:pPr algn="ctr"/>
              <a:r>
                <a:rPr lang="it-IT" sz="1200" b="1" dirty="0">
                  <a:solidFill>
                    <a:srgbClr val="002060"/>
                  </a:solidFill>
                </a:rPr>
                <a:t>NAZIONALI</a:t>
              </a:r>
            </a:p>
          </p:txBody>
        </p:sp>
      </p:grpSp>
      <p:grpSp>
        <p:nvGrpSpPr>
          <p:cNvPr id="82" name="Gruppo 81">
            <a:extLst>
              <a:ext uri="{FF2B5EF4-FFF2-40B4-BE49-F238E27FC236}">
                <a16:creationId xmlns:a16="http://schemas.microsoft.com/office/drawing/2014/main" id="{653D1411-3178-BBE1-20DB-50DB3F0AF2BF}"/>
              </a:ext>
            </a:extLst>
          </p:cNvPr>
          <p:cNvGrpSpPr/>
          <p:nvPr/>
        </p:nvGrpSpPr>
        <p:grpSpPr>
          <a:xfrm>
            <a:off x="8949069" y="2536749"/>
            <a:ext cx="1637934" cy="1362651"/>
            <a:chOff x="8949069" y="2536749"/>
            <a:chExt cx="1637934" cy="1362651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4280C458-6BF5-EF44-4A86-90926752B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2824" y="2713959"/>
              <a:ext cx="841798" cy="841798"/>
            </a:xfrm>
            <a:prstGeom prst="rect">
              <a:avLst/>
            </a:prstGeom>
          </p:spPr>
        </p:pic>
        <p:pic>
          <p:nvPicPr>
            <p:cNvPr id="18" name="Immagine 17" descr="Immagine che contiene scuro, silhouette&#10;&#10;Descrizione generata automaticamente">
              <a:extLst>
                <a:ext uri="{FF2B5EF4-FFF2-40B4-BE49-F238E27FC236}">
                  <a16:creationId xmlns:a16="http://schemas.microsoft.com/office/drawing/2014/main" id="{46CDC72B-EDAE-347B-CFEF-7CB734CA3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0786" y="2536749"/>
              <a:ext cx="1196217" cy="1196217"/>
            </a:xfrm>
            <a:prstGeom prst="rect">
              <a:avLst/>
            </a:prstGeom>
          </p:spPr>
        </p:pic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78F09877-B726-3C56-7435-998F963F516C}"/>
                </a:ext>
              </a:extLst>
            </p:cNvPr>
            <p:cNvSpPr txBox="1"/>
            <p:nvPr/>
          </p:nvSpPr>
          <p:spPr>
            <a:xfrm>
              <a:off x="8949069" y="3622401"/>
              <a:ext cx="1500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002060"/>
                  </a:solidFill>
                </a:rPr>
                <a:t>REGIONE E NAZIONE</a:t>
              </a:r>
            </a:p>
          </p:txBody>
        </p:sp>
      </p:grpSp>
      <p:grpSp>
        <p:nvGrpSpPr>
          <p:cNvPr id="85" name="Gruppo 84">
            <a:extLst>
              <a:ext uri="{FF2B5EF4-FFF2-40B4-BE49-F238E27FC236}">
                <a16:creationId xmlns:a16="http://schemas.microsoft.com/office/drawing/2014/main" id="{91747A4B-734A-7D97-17FF-7AA9EFC46D1B}"/>
              </a:ext>
            </a:extLst>
          </p:cNvPr>
          <p:cNvGrpSpPr/>
          <p:nvPr/>
        </p:nvGrpSpPr>
        <p:grpSpPr>
          <a:xfrm>
            <a:off x="8403715" y="4231210"/>
            <a:ext cx="1295400" cy="1620912"/>
            <a:chOff x="8403715" y="4231210"/>
            <a:chExt cx="1295400" cy="1620912"/>
          </a:xfrm>
        </p:grpSpPr>
        <p:pic>
          <p:nvPicPr>
            <p:cNvPr id="20" name="Immagine 19" descr="Immagine che contiene testo, segnale&#10;&#10;Descrizione generata automaticamente">
              <a:extLst>
                <a:ext uri="{FF2B5EF4-FFF2-40B4-BE49-F238E27FC236}">
                  <a16:creationId xmlns:a16="http://schemas.microsoft.com/office/drawing/2014/main" id="{CF686FBF-D3CB-54CC-CE6D-30ABA67F6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3715" y="4231210"/>
              <a:ext cx="1295400" cy="1295400"/>
            </a:xfrm>
            <a:prstGeom prst="rect">
              <a:avLst/>
            </a:prstGeom>
          </p:spPr>
        </p:pic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24897A14-DD56-D7E7-20FE-51D442AB76E8}"/>
                </a:ext>
              </a:extLst>
            </p:cNvPr>
            <p:cNvSpPr txBox="1"/>
            <p:nvPr/>
          </p:nvSpPr>
          <p:spPr>
            <a:xfrm>
              <a:off x="8864088" y="5575123"/>
              <a:ext cx="374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002060"/>
                  </a:solidFill>
                </a:rPr>
                <a:t>ITS</a:t>
              </a:r>
            </a:p>
          </p:txBody>
        </p:sp>
      </p:grpSp>
      <p:grpSp>
        <p:nvGrpSpPr>
          <p:cNvPr id="87" name="Gruppo 86">
            <a:extLst>
              <a:ext uri="{FF2B5EF4-FFF2-40B4-BE49-F238E27FC236}">
                <a16:creationId xmlns:a16="http://schemas.microsoft.com/office/drawing/2014/main" id="{92E22B59-DABE-C985-FBC0-B0CADBA84A42}"/>
              </a:ext>
            </a:extLst>
          </p:cNvPr>
          <p:cNvGrpSpPr/>
          <p:nvPr/>
        </p:nvGrpSpPr>
        <p:grpSpPr>
          <a:xfrm>
            <a:off x="6776740" y="5502899"/>
            <a:ext cx="951735" cy="1133041"/>
            <a:chOff x="6776740" y="5502899"/>
            <a:chExt cx="951735" cy="1133041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4F21A03-45A4-549A-E737-76D1CB550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4059" y="5502899"/>
              <a:ext cx="879926" cy="879926"/>
            </a:xfrm>
            <a:prstGeom prst="rect">
              <a:avLst/>
            </a:prstGeom>
          </p:spPr>
        </p:pic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88FD2EC7-E255-015A-1368-AB50FC27EB68}"/>
                </a:ext>
              </a:extLst>
            </p:cNvPr>
            <p:cNvSpPr txBox="1"/>
            <p:nvPr/>
          </p:nvSpPr>
          <p:spPr>
            <a:xfrm>
              <a:off x="6776740" y="6358941"/>
              <a:ext cx="95173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002060"/>
                  </a:solidFill>
                </a:rPr>
                <a:t>UNIVERSITA</a:t>
              </a:r>
            </a:p>
          </p:txBody>
        </p:sp>
      </p:grpSp>
      <p:grpSp>
        <p:nvGrpSpPr>
          <p:cNvPr id="90" name="Gruppo 89">
            <a:extLst>
              <a:ext uri="{FF2B5EF4-FFF2-40B4-BE49-F238E27FC236}">
                <a16:creationId xmlns:a16="http://schemas.microsoft.com/office/drawing/2014/main" id="{807F0003-FEC1-9270-91B9-0AB26022B54E}"/>
              </a:ext>
            </a:extLst>
          </p:cNvPr>
          <p:cNvGrpSpPr/>
          <p:nvPr/>
        </p:nvGrpSpPr>
        <p:grpSpPr>
          <a:xfrm>
            <a:off x="4104186" y="5398026"/>
            <a:ext cx="1983940" cy="1459974"/>
            <a:chOff x="4104186" y="5398026"/>
            <a:chExt cx="1983940" cy="1459974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BB4C6ADA-DD8A-35F2-AA17-B4B220B9D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9884" y="5398026"/>
              <a:ext cx="1008019" cy="1008019"/>
            </a:xfrm>
            <a:prstGeom prst="rect">
              <a:avLst/>
            </a:prstGeom>
          </p:spPr>
        </p:pic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4522C1E4-DFA2-723A-3FD1-06237F830338}"/>
                </a:ext>
              </a:extLst>
            </p:cNvPr>
            <p:cNvSpPr txBox="1"/>
            <p:nvPr/>
          </p:nvSpPr>
          <p:spPr>
            <a:xfrm>
              <a:off x="4104186" y="6396335"/>
              <a:ext cx="198394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002060"/>
                  </a:solidFill>
                </a:rPr>
                <a:t>CENTRI DI TRASFERIMENTO </a:t>
              </a:r>
            </a:p>
            <a:p>
              <a:pPr algn="ctr"/>
              <a:r>
                <a:rPr lang="it-IT" sz="1200" b="1" dirty="0">
                  <a:solidFill>
                    <a:srgbClr val="002060"/>
                  </a:solidFill>
                </a:rPr>
                <a:t>TECNOLOGICO</a:t>
              </a:r>
            </a:p>
          </p:txBody>
        </p:sp>
      </p:grpSp>
      <p:grpSp>
        <p:nvGrpSpPr>
          <p:cNvPr id="96" name="Gruppo 95">
            <a:extLst>
              <a:ext uri="{FF2B5EF4-FFF2-40B4-BE49-F238E27FC236}">
                <a16:creationId xmlns:a16="http://schemas.microsoft.com/office/drawing/2014/main" id="{13FC2239-1ACD-BF78-4714-685214BFE4B5}"/>
              </a:ext>
            </a:extLst>
          </p:cNvPr>
          <p:cNvGrpSpPr/>
          <p:nvPr/>
        </p:nvGrpSpPr>
        <p:grpSpPr>
          <a:xfrm>
            <a:off x="165094" y="2672462"/>
            <a:ext cx="1815826" cy="1797010"/>
            <a:chOff x="165094" y="2672462"/>
            <a:chExt cx="1815826" cy="1797010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AA2654AA-CD1A-31F9-C5B9-B3C232940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348" y="2672462"/>
              <a:ext cx="879926" cy="879926"/>
            </a:xfrm>
            <a:prstGeom prst="rect">
              <a:avLst/>
            </a:prstGeom>
          </p:spPr>
        </p:pic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4979E31F-3704-BB28-E501-5F147695D410}"/>
                </a:ext>
              </a:extLst>
            </p:cNvPr>
            <p:cNvSpPr txBox="1"/>
            <p:nvPr/>
          </p:nvSpPr>
          <p:spPr>
            <a:xfrm>
              <a:off x="165094" y="3453809"/>
              <a:ext cx="18158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002060"/>
                  </a:solidFill>
                </a:rPr>
                <a:t>HORIZON EUROPE + EIT (</a:t>
              </a:r>
              <a:r>
                <a:rPr lang="en-US" sz="1200" b="1" dirty="0">
                  <a:solidFill>
                    <a:srgbClr val="002060"/>
                  </a:solidFill>
                </a:rPr>
                <a:t>EUROPEAN INSTITUTE OF </a:t>
              </a:r>
            </a:p>
            <a:p>
              <a:pPr algn="ctr"/>
              <a:r>
                <a:rPr lang="en-US" sz="1200" b="1" dirty="0">
                  <a:solidFill>
                    <a:srgbClr val="002060"/>
                  </a:solidFill>
                </a:rPr>
                <a:t>INNOVATION AND TECHNOLOGY) </a:t>
              </a:r>
            </a:p>
          </p:txBody>
        </p:sp>
      </p:grpSp>
      <p:grpSp>
        <p:nvGrpSpPr>
          <p:cNvPr id="100" name="Gruppo 99">
            <a:extLst>
              <a:ext uri="{FF2B5EF4-FFF2-40B4-BE49-F238E27FC236}">
                <a16:creationId xmlns:a16="http://schemas.microsoft.com/office/drawing/2014/main" id="{33B793C7-21E7-FFFD-9E92-66351E2B44D9}"/>
              </a:ext>
            </a:extLst>
          </p:cNvPr>
          <p:cNvGrpSpPr/>
          <p:nvPr/>
        </p:nvGrpSpPr>
        <p:grpSpPr>
          <a:xfrm>
            <a:off x="2351490" y="4039500"/>
            <a:ext cx="1986769" cy="1986769"/>
            <a:chOff x="2351490" y="4039500"/>
            <a:chExt cx="1986769" cy="1986769"/>
          </a:xfrm>
        </p:grpSpPr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7CEE0DC4-8B7E-8AF8-4D01-FB91B18AA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490" y="4039500"/>
              <a:ext cx="1986769" cy="1986769"/>
            </a:xfrm>
            <a:prstGeom prst="rect">
              <a:avLst/>
            </a:prstGeom>
          </p:spPr>
        </p:pic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DAC37D54-3285-B10D-8F88-3F8434BAC9CF}"/>
                </a:ext>
              </a:extLst>
            </p:cNvPr>
            <p:cNvSpPr txBox="1"/>
            <p:nvPr/>
          </p:nvSpPr>
          <p:spPr>
            <a:xfrm>
              <a:off x="2576886" y="5519469"/>
              <a:ext cx="15845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002060"/>
                  </a:solidFill>
                </a:rPr>
                <a:t>CENTRI DI RICERCA E  </a:t>
              </a:r>
            </a:p>
            <a:p>
              <a:pPr algn="ctr"/>
              <a:r>
                <a:rPr lang="it-IT" sz="1200" b="1" dirty="0">
                  <a:solidFill>
                    <a:srgbClr val="002060"/>
                  </a:solidFill>
                </a:rPr>
                <a:t>INNOVAZIONE</a:t>
              </a:r>
            </a:p>
          </p:txBody>
        </p:sp>
      </p:grpSp>
      <p:grpSp>
        <p:nvGrpSpPr>
          <p:cNvPr id="74" name="Gruppo 73">
            <a:extLst>
              <a:ext uri="{FF2B5EF4-FFF2-40B4-BE49-F238E27FC236}">
                <a16:creationId xmlns:a16="http://schemas.microsoft.com/office/drawing/2014/main" id="{E742B81F-2A5A-41C3-FEC0-AFEA3D312E3E}"/>
              </a:ext>
            </a:extLst>
          </p:cNvPr>
          <p:cNvGrpSpPr/>
          <p:nvPr/>
        </p:nvGrpSpPr>
        <p:grpSpPr>
          <a:xfrm>
            <a:off x="6087991" y="1835065"/>
            <a:ext cx="1143262" cy="833054"/>
            <a:chOff x="6087991" y="1835065"/>
            <a:chExt cx="1143262" cy="833054"/>
          </a:xfrm>
        </p:grpSpPr>
        <p:cxnSp>
          <p:nvCxnSpPr>
            <p:cNvPr id="36" name="Connettore 2 35">
              <a:extLst>
                <a:ext uri="{FF2B5EF4-FFF2-40B4-BE49-F238E27FC236}">
                  <a16:creationId xmlns:a16="http://schemas.microsoft.com/office/drawing/2014/main" id="{1A1AF811-7174-D363-63F5-5451425198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36607" y="1835065"/>
              <a:ext cx="135" cy="833054"/>
            </a:xfrm>
            <a:prstGeom prst="straightConnector1">
              <a:avLst/>
            </a:prstGeom>
            <a:ln w="19050">
              <a:solidFill>
                <a:srgbClr val="00206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CasellaDiTesto 65">
              <a:extLst>
                <a:ext uri="{FF2B5EF4-FFF2-40B4-BE49-F238E27FC236}">
                  <a16:creationId xmlns:a16="http://schemas.microsoft.com/office/drawing/2014/main" id="{02DBFEBA-AFCF-07DA-AAB4-B4628520058F}"/>
                </a:ext>
              </a:extLst>
            </p:cNvPr>
            <p:cNvSpPr txBox="1"/>
            <p:nvPr/>
          </p:nvSpPr>
          <p:spPr>
            <a:xfrm>
              <a:off x="6087991" y="1942881"/>
              <a:ext cx="11432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>
                  <a:solidFill>
                    <a:srgbClr val="002060"/>
                  </a:solidFill>
                </a:rPr>
                <a:t>ORIENTAMENTO</a:t>
              </a:r>
            </a:p>
            <a:p>
              <a:r>
                <a:rPr lang="it-IT" sz="1100" dirty="0">
                  <a:solidFill>
                    <a:srgbClr val="002060"/>
                  </a:solidFill>
                </a:rPr>
                <a:t> TECNOLOGICO</a:t>
              </a:r>
            </a:p>
          </p:txBody>
        </p:sp>
      </p:grpSp>
      <p:grpSp>
        <p:nvGrpSpPr>
          <p:cNvPr id="79" name="Gruppo 78">
            <a:extLst>
              <a:ext uri="{FF2B5EF4-FFF2-40B4-BE49-F238E27FC236}">
                <a16:creationId xmlns:a16="http://schemas.microsoft.com/office/drawing/2014/main" id="{F0B2212C-27D2-B67A-7FB3-380CDC08D734}"/>
              </a:ext>
            </a:extLst>
          </p:cNvPr>
          <p:cNvGrpSpPr/>
          <p:nvPr/>
        </p:nvGrpSpPr>
        <p:grpSpPr>
          <a:xfrm>
            <a:off x="6789240" y="1431214"/>
            <a:ext cx="2074848" cy="1703644"/>
            <a:chOff x="6789240" y="1431214"/>
            <a:chExt cx="2074848" cy="1703644"/>
          </a:xfrm>
        </p:grpSpPr>
        <p:cxnSp>
          <p:nvCxnSpPr>
            <p:cNvPr id="38" name="Connettore 2 37">
              <a:extLst>
                <a:ext uri="{FF2B5EF4-FFF2-40B4-BE49-F238E27FC236}">
                  <a16:creationId xmlns:a16="http://schemas.microsoft.com/office/drawing/2014/main" id="{9A13CBFE-F4C8-1742-8715-2AD99C26C3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9240" y="1689766"/>
              <a:ext cx="2074848" cy="1445092"/>
            </a:xfrm>
            <a:prstGeom prst="straightConnector1">
              <a:avLst/>
            </a:prstGeom>
            <a:ln w="19050">
              <a:solidFill>
                <a:srgbClr val="00206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CasellaDiTesto 66">
              <a:extLst>
                <a:ext uri="{FF2B5EF4-FFF2-40B4-BE49-F238E27FC236}">
                  <a16:creationId xmlns:a16="http://schemas.microsoft.com/office/drawing/2014/main" id="{675DA607-E59E-0AD5-2AE5-48F0DFE11506}"/>
                </a:ext>
              </a:extLst>
            </p:cNvPr>
            <p:cNvSpPr txBox="1"/>
            <p:nvPr/>
          </p:nvSpPr>
          <p:spPr>
            <a:xfrm>
              <a:off x="7640133" y="1431214"/>
              <a:ext cx="117051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>
                  <a:solidFill>
                    <a:srgbClr val="002060"/>
                  </a:solidFill>
                </a:rPr>
                <a:t>VISIONE A </a:t>
              </a:r>
            </a:p>
            <a:p>
              <a:r>
                <a:rPr lang="it-IT" sz="1100" dirty="0">
                  <a:solidFill>
                    <a:srgbClr val="002060"/>
                  </a:solidFill>
                </a:rPr>
                <a:t>LUNGO TERMINE</a:t>
              </a:r>
            </a:p>
          </p:txBody>
        </p:sp>
      </p:grpSp>
      <p:grpSp>
        <p:nvGrpSpPr>
          <p:cNvPr id="83" name="Gruppo 82">
            <a:extLst>
              <a:ext uri="{FF2B5EF4-FFF2-40B4-BE49-F238E27FC236}">
                <a16:creationId xmlns:a16="http://schemas.microsoft.com/office/drawing/2014/main" id="{5FC2D3BC-1E31-A6A8-EDAC-57EF79403AE4}"/>
              </a:ext>
            </a:extLst>
          </p:cNvPr>
          <p:cNvGrpSpPr/>
          <p:nvPr/>
        </p:nvGrpSpPr>
        <p:grpSpPr>
          <a:xfrm>
            <a:off x="6816256" y="3422211"/>
            <a:ext cx="2110262" cy="335810"/>
            <a:chOff x="6816256" y="3422211"/>
            <a:chExt cx="2110262" cy="335810"/>
          </a:xfrm>
        </p:grpSpPr>
        <p:cxnSp>
          <p:nvCxnSpPr>
            <p:cNvPr id="40" name="Connettore 2 39">
              <a:extLst>
                <a:ext uri="{FF2B5EF4-FFF2-40B4-BE49-F238E27FC236}">
                  <a16:creationId xmlns:a16="http://schemas.microsoft.com/office/drawing/2014/main" id="{89787DDF-0696-289F-C9C0-470BB25F40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16256" y="3422211"/>
              <a:ext cx="2029176" cy="12313"/>
            </a:xfrm>
            <a:prstGeom prst="straightConnector1">
              <a:avLst/>
            </a:prstGeom>
            <a:ln w="19050">
              <a:solidFill>
                <a:srgbClr val="00206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CasellaDiTesto 68">
              <a:extLst>
                <a:ext uri="{FF2B5EF4-FFF2-40B4-BE49-F238E27FC236}">
                  <a16:creationId xmlns:a16="http://schemas.microsoft.com/office/drawing/2014/main" id="{4E3DC955-AF45-D93E-F278-0AD7936740CE}"/>
                </a:ext>
              </a:extLst>
            </p:cNvPr>
            <p:cNvSpPr txBox="1"/>
            <p:nvPr/>
          </p:nvSpPr>
          <p:spPr>
            <a:xfrm>
              <a:off x="7502730" y="3496411"/>
              <a:ext cx="14237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>
                  <a:solidFill>
                    <a:srgbClr val="002060"/>
                  </a:solidFill>
                </a:rPr>
                <a:t>RISORSE FINANZIARIE</a:t>
              </a:r>
            </a:p>
          </p:txBody>
        </p:sp>
      </p:grpSp>
      <p:grpSp>
        <p:nvGrpSpPr>
          <p:cNvPr id="86" name="Gruppo 85">
            <a:extLst>
              <a:ext uri="{FF2B5EF4-FFF2-40B4-BE49-F238E27FC236}">
                <a16:creationId xmlns:a16="http://schemas.microsoft.com/office/drawing/2014/main" id="{F95F3A2E-1001-7CF5-4A49-D77447ED12A6}"/>
              </a:ext>
            </a:extLst>
          </p:cNvPr>
          <p:cNvGrpSpPr/>
          <p:nvPr/>
        </p:nvGrpSpPr>
        <p:grpSpPr>
          <a:xfrm>
            <a:off x="6821352" y="3862412"/>
            <a:ext cx="2042736" cy="999204"/>
            <a:chOff x="6821352" y="3862412"/>
            <a:chExt cx="2042736" cy="999204"/>
          </a:xfrm>
        </p:grpSpPr>
        <p:cxnSp>
          <p:nvCxnSpPr>
            <p:cNvPr id="48" name="Connettore 2 47">
              <a:extLst>
                <a:ext uri="{FF2B5EF4-FFF2-40B4-BE49-F238E27FC236}">
                  <a16:creationId xmlns:a16="http://schemas.microsoft.com/office/drawing/2014/main" id="{3E418395-FA32-7382-0125-F068B2DFDEA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21352" y="3862412"/>
              <a:ext cx="1611137" cy="999204"/>
            </a:xfrm>
            <a:prstGeom prst="straightConnector1">
              <a:avLst/>
            </a:prstGeom>
            <a:ln w="19050">
              <a:solidFill>
                <a:srgbClr val="00206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CasellaDiTesto 69">
              <a:extLst>
                <a:ext uri="{FF2B5EF4-FFF2-40B4-BE49-F238E27FC236}">
                  <a16:creationId xmlns:a16="http://schemas.microsoft.com/office/drawing/2014/main" id="{80A5F7CE-B3AF-D12F-9884-ADE80EEE8438}"/>
                </a:ext>
              </a:extLst>
            </p:cNvPr>
            <p:cNvSpPr txBox="1"/>
            <p:nvPr/>
          </p:nvSpPr>
          <p:spPr>
            <a:xfrm>
              <a:off x="7716017" y="4092005"/>
              <a:ext cx="11480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>
                  <a:solidFill>
                    <a:srgbClr val="002060"/>
                  </a:solidFill>
                </a:rPr>
                <a:t>RISORSE UMANE</a:t>
              </a:r>
            </a:p>
          </p:txBody>
        </p:sp>
      </p:grpSp>
      <p:grpSp>
        <p:nvGrpSpPr>
          <p:cNvPr id="88" name="Gruppo 87">
            <a:extLst>
              <a:ext uri="{FF2B5EF4-FFF2-40B4-BE49-F238E27FC236}">
                <a16:creationId xmlns:a16="http://schemas.microsoft.com/office/drawing/2014/main" id="{257648DF-0F9A-9DB9-CB90-6DEEEE2FD560}"/>
              </a:ext>
            </a:extLst>
          </p:cNvPr>
          <p:cNvGrpSpPr/>
          <p:nvPr/>
        </p:nvGrpSpPr>
        <p:grpSpPr>
          <a:xfrm>
            <a:off x="5978385" y="4293580"/>
            <a:ext cx="969443" cy="1586481"/>
            <a:chOff x="5978385" y="4293580"/>
            <a:chExt cx="969443" cy="1586481"/>
          </a:xfrm>
        </p:grpSpPr>
        <p:cxnSp>
          <p:nvCxnSpPr>
            <p:cNvPr id="51" name="Connettore 2 50">
              <a:extLst>
                <a:ext uri="{FF2B5EF4-FFF2-40B4-BE49-F238E27FC236}">
                  <a16:creationId xmlns:a16="http://schemas.microsoft.com/office/drawing/2014/main" id="{B06BD002-EFB8-6C85-54D8-0D708BB1C0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21922" y="4293580"/>
              <a:ext cx="532624" cy="1281543"/>
            </a:xfrm>
            <a:prstGeom prst="straightConnector1">
              <a:avLst/>
            </a:prstGeom>
            <a:ln w="19050">
              <a:solidFill>
                <a:srgbClr val="00206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CasellaDiTesto 70">
              <a:extLst>
                <a:ext uri="{FF2B5EF4-FFF2-40B4-BE49-F238E27FC236}">
                  <a16:creationId xmlns:a16="http://schemas.microsoft.com/office/drawing/2014/main" id="{87C53C84-BE0E-E4BC-DCA8-098AA4616FBE}"/>
                </a:ext>
              </a:extLst>
            </p:cNvPr>
            <p:cNvSpPr txBox="1"/>
            <p:nvPr/>
          </p:nvSpPr>
          <p:spPr>
            <a:xfrm>
              <a:off x="5978385" y="5449174"/>
              <a:ext cx="9694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dirty="0">
                  <a:solidFill>
                    <a:srgbClr val="002060"/>
                  </a:solidFill>
                </a:rPr>
                <a:t>FORMAZIONE E RICERCA</a:t>
              </a:r>
            </a:p>
          </p:txBody>
        </p:sp>
      </p:grpSp>
      <p:grpSp>
        <p:nvGrpSpPr>
          <p:cNvPr id="91" name="Gruppo 90">
            <a:extLst>
              <a:ext uri="{FF2B5EF4-FFF2-40B4-BE49-F238E27FC236}">
                <a16:creationId xmlns:a16="http://schemas.microsoft.com/office/drawing/2014/main" id="{1F054096-DCAB-8966-CCED-DB238DD0499C}"/>
              </a:ext>
            </a:extLst>
          </p:cNvPr>
          <p:cNvGrpSpPr/>
          <p:nvPr/>
        </p:nvGrpSpPr>
        <p:grpSpPr>
          <a:xfrm>
            <a:off x="5227948" y="4289343"/>
            <a:ext cx="919147" cy="1064031"/>
            <a:chOff x="5227948" y="4289343"/>
            <a:chExt cx="919147" cy="1064031"/>
          </a:xfrm>
        </p:grpSpPr>
        <p:cxnSp>
          <p:nvCxnSpPr>
            <p:cNvPr id="54" name="Connettore 2 53">
              <a:extLst>
                <a:ext uri="{FF2B5EF4-FFF2-40B4-BE49-F238E27FC236}">
                  <a16:creationId xmlns:a16="http://schemas.microsoft.com/office/drawing/2014/main" id="{A8F2AC4E-1989-6C9A-6FF4-AE29253C99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7948" y="4289343"/>
              <a:ext cx="567467" cy="1064031"/>
            </a:xfrm>
            <a:prstGeom prst="straightConnector1">
              <a:avLst/>
            </a:prstGeom>
            <a:ln w="19050">
              <a:solidFill>
                <a:srgbClr val="00206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CasellaDiTesto 71">
              <a:extLst>
                <a:ext uri="{FF2B5EF4-FFF2-40B4-BE49-F238E27FC236}">
                  <a16:creationId xmlns:a16="http://schemas.microsoft.com/office/drawing/2014/main" id="{361BC9DD-880E-EDB4-4B06-1D1B29131914}"/>
                </a:ext>
              </a:extLst>
            </p:cNvPr>
            <p:cNvSpPr txBox="1"/>
            <p:nvPr/>
          </p:nvSpPr>
          <p:spPr>
            <a:xfrm>
              <a:off x="5335654" y="4926105"/>
              <a:ext cx="8114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>
                  <a:solidFill>
                    <a:srgbClr val="002060"/>
                  </a:solidFill>
                </a:rPr>
                <a:t>SOLUZIONI</a:t>
              </a:r>
            </a:p>
          </p:txBody>
        </p:sp>
      </p:grpSp>
      <p:grpSp>
        <p:nvGrpSpPr>
          <p:cNvPr id="92" name="Gruppo 91">
            <a:extLst>
              <a:ext uri="{FF2B5EF4-FFF2-40B4-BE49-F238E27FC236}">
                <a16:creationId xmlns:a16="http://schemas.microsoft.com/office/drawing/2014/main" id="{241445D6-2D81-7F57-B51F-8B89B2B1F8CB}"/>
              </a:ext>
            </a:extLst>
          </p:cNvPr>
          <p:cNvGrpSpPr/>
          <p:nvPr/>
        </p:nvGrpSpPr>
        <p:grpSpPr>
          <a:xfrm>
            <a:off x="3544831" y="4085195"/>
            <a:ext cx="1696382" cy="714409"/>
            <a:chOff x="3544831" y="4085195"/>
            <a:chExt cx="1696382" cy="714409"/>
          </a:xfrm>
        </p:grpSpPr>
        <p:cxnSp>
          <p:nvCxnSpPr>
            <p:cNvPr id="57" name="Connettore 2 56">
              <a:extLst>
                <a:ext uri="{FF2B5EF4-FFF2-40B4-BE49-F238E27FC236}">
                  <a16:creationId xmlns:a16="http://schemas.microsoft.com/office/drawing/2014/main" id="{0DC4ED4C-5CB9-F129-B99A-1ECCB65A7C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15401" y="4085195"/>
              <a:ext cx="1325812" cy="714409"/>
            </a:xfrm>
            <a:prstGeom prst="straightConnector1">
              <a:avLst/>
            </a:prstGeom>
            <a:ln w="19050">
              <a:solidFill>
                <a:srgbClr val="00206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CasellaDiTesto 72">
              <a:extLst>
                <a:ext uri="{FF2B5EF4-FFF2-40B4-BE49-F238E27FC236}">
                  <a16:creationId xmlns:a16="http://schemas.microsoft.com/office/drawing/2014/main" id="{DE5C4BE9-8DB3-D774-7B3D-7299E512FD9C}"/>
                </a:ext>
              </a:extLst>
            </p:cNvPr>
            <p:cNvSpPr txBox="1"/>
            <p:nvPr/>
          </p:nvSpPr>
          <p:spPr>
            <a:xfrm>
              <a:off x="3544831" y="4181338"/>
              <a:ext cx="10118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>
                  <a:solidFill>
                    <a:srgbClr val="002060"/>
                  </a:solidFill>
                </a:rPr>
                <a:t>INNOVAZIONE</a:t>
              </a:r>
            </a:p>
          </p:txBody>
        </p:sp>
      </p:grpSp>
      <p:grpSp>
        <p:nvGrpSpPr>
          <p:cNvPr id="95" name="Gruppo 94">
            <a:extLst>
              <a:ext uri="{FF2B5EF4-FFF2-40B4-BE49-F238E27FC236}">
                <a16:creationId xmlns:a16="http://schemas.microsoft.com/office/drawing/2014/main" id="{1BB11EA4-7D28-DF89-E80C-C44944DE0FC1}"/>
              </a:ext>
            </a:extLst>
          </p:cNvPr>
          <p:cNvGrpSpPr/>
          <p:nvPr/>
        </p:nvGrpSpPr>
        <p:grpSpPr>
          <a:xfrm>
            <a:off x="2097170" y="2647630"/>
            <a:ext cx="3038039" cy="674617"/>
            <a:chOff x="2097170" y="2647630"/>
            <a:chExt cx="3038039" cy="674617"/>
          </a:xfrm>
        </p:grpSpPr>
        <p:cxnSp>
          <p:nvCxnSpPr>
            <p:cNvPr id="59" name="Connettore 2 58">
              <a:extLst>
                <a:ext uri="{FF2B5EF4-FFF2-40B4-BE49-F238E27FC236}">
                  <a16:creationId xmlns:a16="http://schemas.microsoft.com/office/drawing/2014/main" id="{811BC848-BF1B-859F-F231-9E329FE5DA45}"/>
                </a:ext>
              </a:extLst>
            </p:cNvPr>
            <p:cNvCxnSpPr>
              <a:cxnSpLocks/>
            </p:cNvCxnSpPr>
            <p:nvPr/>
          </p:nvCxnSpPr>
          <p:spPr>
            <a:xfrm>
              <a:off x="2199853" y="3322247"/>
              <a:ext cx="2935356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CasellaDiTesto 74">
              <a:extLst>
                <a:ext uri="{FF2B5EF4-FFF2-40B4-BE49-F238E27FC236}">
                  <a16:creationId xmlns:a16="http://schemas.microsoft.com/office/drawing/2014/main" id="{25CFA227-7312-7F9B-2B2A-134AF2256660}"/>
                </a:ext>
              </a:extLst>
            </p:cNvPr>
            <p:cNvSpPr txBox="1"/>
            <p:nvPr/>
          </p:nvSpPr>
          <p:spPr>
            <a:xfrm>
              <a:off x="2097170" y="2647630"/>
              <a:ext cx="170194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>
                <a:defRPr sz="1100">
                  <a:solidFill>
                    <a:srgbClr val="002060"/>
                  </a:solidFill>
                </a:defRPr>
              </a:lvl1pPr>
            </a:lstStyle>
            <a:p>
              <a:r>
                <a:rPr lang="it-IT" dirty="0"/>
                <a:t>OPPORTUNITÀ DI </a:t>
              </a:r>
            </a:p>
            <a:p>
              <a:r>
                <a:rPr lang="it-IT" dirty="0"/>
                <a:t>PROGETTI FINANZIATI </a:t>
              </a:r>
            </a:p>
            <a:p>
              <a:r>
                <a:rPr lang="it-IT" dirty="0"/>
                <a:t>E PARTNERSHIP</a:t>
              </a:r>
            </a:p>
          </p:txBody>
        </p:sp>
      </p:grpSp>
      <p:pic>
        <p:nvPicPr>
          <p:cNvPr id="21" name="Immagine 20">
            <a:extLst>
              <a:ext uri="{FF2B5EF4-FFF2-40B4-BE49-F238E27FC236}">
                <a16:creationId xmlns:a16="http://schemas.microsoft.com/office/drawing/2014/main" id="{87212E3D-D768-EA88-642F-6C1FAA9CF4B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0" t="21447" r="28679" b="24914"/>
          <a:stretch/>
        </p:blipFill>
        <p:spPr>
          <a:xfrm>
            <a:off x="5445766" y="2906226"/>
            <a:ext cx="1196217" cy="1055414"/>
          </a:xfrm>
          <a:prstGeom prst="rect">
            <a:avLst/>
          </a:prstGeom>
        </p:spPr>
      </p:pic>
      <p:cxnSp>
        <p:nvCxnSpPr>
          <p:cNvPr id="63" name="Connettore 2 62">
            <a:extLst>
              <a:ext uri="{FF2B5EF4-FFF2-40B4-BE49-F238E27FC236}">
                <a16:creationId xmlns:a16="http://schemas.microsoft.com/office/drawing/2014/main" id="{11EDE334-DDCA-7895-E7A7-B295C2D8C6C5}"/>
              </a:ext>
            </a:extLst>
          </p:cNvPr>
          <p:cNvCxnSpPr>
            <a:cxnSpLocks/>
          </p:cNvCxnSpPr>
          <p:nvPr/>
        </p:nvCxnSpPr>
        <p:spPr>
          <a:xfrm flipH="1" flipV="1">
            <a:off x="2151388" y="1941761"/>
            <a:ext cx="3374659" cy="1139444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1D4076CA-1BA0-CBD0-01FE-02F78A445BE8}"/>
              </a:ext>
            </a:extLst>
          </p:cNvPr>
          <p:cNvSpPr txBox="1"/>
          <p:nvPr/>
        </p:nvSpPr>
        <p:spPr>
          <a:xfrm>
            <a:off x="2655863" y="1374165"/>
            <a:ext cx="1741722" cy="531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r>
              <a:rPr lang="it-IT" dirty="0"/>
              <a:t>AWARENESS,</a:t>
            </a:r>
          </a:p>
          <a:p>
            <a:r>
              <a:rPr lang="it-IT" dirty="0"/>
              <a:t>DIAGNOSI, </a:t>
            </a:r>
          </a:p>
          <a:p>
            <a:r>
              <a:rPr lang="it-IT" dirty="0"/>
              <a:t>PIANI DI </a:t>
            </a:r>
          </a:p>
          <a:p>
            <a:r>
              <a:rPr lang="it-IT" dirty="0"/>
              <a:t>TRASFORMAZIONE</a:t>
            </a:r>
          </a:p>
        </p:txBody>
      </p:sp>
      <p:grpSp>
        <p:nvGrpSpPr>
          <p:cNvPr id="98" name="Gruppo 97">
            <a:extLst>
              <a:ext uri="{FF2B5EF4-FFF2-40B4-BE49-F238E27FC236}">
                <a16:creationId xmlns:a16="http://schemas.microsoft.com/office/drawing/2014/main" id="{139F4308-C1C5-2DD0-56F1-230C43E818D4}"/>
              </a:ext>
            </a:extLst>
          </p:cNvPr>
          <p:cNvGrpSpPr/>
          <p:nvPr/>
        </p:nvGrpSpPr>
        <p:grpSpPr>
          <a:xfrm>
            <a:off x="691148" y="777047"/>
            <a:ext cx="1439169" cy="1472095"/>
            <a:chOff x="5356649" y="2727229"/>
            <a:chExt cx="1439169" cy="1472095"/>
          </a:xfrm>
        </p:grpSpPr>
        <p:sp>
          <p:nvSpPr>
            <p:cNvPr id="78" name="Ovale 77">
              <a:extLst>
                <a:ext uri="{FF2B5EF4-FFF2-40B4-BE49-F238E27FC236}">
                  <a16:creationId xmlns:a16="http://schemas.microsoft.com/office/drawing/2014/main" id="{432B3BEE-E3B7-ADAC-6B04-84CEFB1EF456}"/>
                </a:ext>
              </a:extLst>
            </p:cNvPr>
            <p:cNvSpPr/>
            <p:nvPr/>
          </p:nvSpPr>
          <p:spPr>
            <a:xfrm>
              <a:off x="5364245" y="2767751"/>
              <a:ext cx="1431573" cy="143157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1" name="Immagine 80">
              <a:extLst>
                <a:ext uri="{FF2B5EF4-FFF2-40B4-BE49-F238E27FC236}">
                  <a16:creationId xmlns:a16="http://schemas.microsoft.com/office/drawing/2014/main" id="{6000FEFC-6177-E7D9-C608-4A11EA67F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6649" y="2727229"/>
              <a:ext cx="1382868" cy="1382868"/>
            </a:xfrm>
            <a:prstGeom prst="rect">
              <a:avLst/>
            </a:prstGeom>
          </p:spPr>
        </p:pic>
      </p:grpSp>
      <p:grpSp>
        <p:nvGrpSpPr>
          <p:cNvPr id="94" name="Gruppo 93">
            <a:extLst>
              <a:ext uri="{FF2B5EF4-FFF2-40B4-BE49-F238E27FC236}">
                <a16:creationId xmlns:a16="http://schemas.microsoft.com/office/drawing/2014/main" id="{C6FD75E3-EE08-D346-4C30-517E0D5C6E3D}"/>
              </a:ext>
            </a:extLst>
          </p:cNvPr>
          <p:cNvGrpSpPr/>
          <p:nvPr/>
        </p:nvGrpSpPr>
        <p:grpSpPr>
          <a:xfrm>
            <a:off x="2115655" y="3470833"/>
            <a:ext cx="2975051" cy="547782"/>
            <a:chOff x="2115655" y="3470833"/>
            <a:chExt cx="2975051" cy="547782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EC37EB7D-3C72-D61A-4997-6BAF4D75E878}"/>
                </a:ext>
              </a:extLst>
            </p:cNvPr>
            <p:cNvSpPr txBox="1"/>
            <p:nvPr/>
          </p:nvSpPr>
          <p:spPr>
            <a:xfrm>
              <a:off x="2115655" y="3556950"/>
              <a:ext cx="9554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>
                  <a:solidFill>
                    <a:srgbClr val="002060"/>
                  </a:solidFill>
                </a:rPr>
                <a:t>CASI D’USO </a:t>
              </a:r>
            </a:p>
            <a:p>
              <a:r>
                <a:rPr lang="it-IT" sz="1200" dirty="0">
                  <a:solidFill>
                    <a:srgbClr val="002060"/>
                  </a:solidFill>
                </a:rPr>
                <a:t>PER TEST</a:t>
              </a:r>
            </a:p>
          </p:txBody>
        </p:sp>
        <p:cxnSp>
          <p:nvCxnSpPr>
            <p:cNvPr id="9" name="Connettore 2 8">
              <a:extLst>
                <a:ext uri="{FF2B5EF4-FFF2-40B4-BE49-F238E27FC236}">
                  <a16:creationId xmlns:a16="http://schemas.microsoft.com/office/drawing/2014/main" id="{383B0913-3217-FBCB-0C45-CF7FE998D9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99853" y="3470833"/>
              <a:ext cx="2890853" cy="29634"/>
            </a:xfrm>
            <a:prstGeom prst="straightConnector1">
              <a:avLst/>
            </a:prstGeom>
            <a:ln w="19050">
              <a:solidFill>
                <a:srgbClr val="00206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uppo 96">
            <a:extLst>
              <a:ext uri="{FF2B5EF4-FFF2-40B4-BE49-F238E27FC236}">
                <a16:creationId xmlns:a16="http://schemas.microsoft.com/office/drawing/2014/main" id="{32D2041B-1D9A-BA84-8AA2-AD7833E4B4A3}"/>
              </a:ext>
            </a:extLst>
          </p:cNvPr>
          <p:cNvGrpSpPr/>
          <p:nvPr/>
        </p:nvGrpSpPr>
        <p:grpSpPr>
          <a:xfrm>
            <a:off x="4486678" y="1833643"/>
            <a:ext cx="1404897" cy="830998"/>
            <a:chOff x="4531894" y="1841357"/>
            <a:chExt cx="1370874" cy="887737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446EF75D-02F2-BF04-DA2C-1D6C0731F5B2}"/>
                </a:ext>
              </a:extLst>
            </p:cNvPr>
            <p:cNvSpPr txBox="1"/>
            <p:nvPr/>
          </p:nvSpPr>
          <p:spPr>
            <a:xfrm>
              <a:off x="4531894" y="1874117"/>
              <a:ext cx="13276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200" dirty="0">
                  <a:solidFill>
                    <a:srgbClr val="002060"/>
                  </a:solidFill>
                </a:rPr>
                <a:t>BISOGNI </a:t>
              </a:r>
            </a:p>
            <a:p>
              <a:pPr algn="r"/>
              <a:r>
                <a:rPr lang="it-IT" sz="1200" dirty="0">
                  <a:solidFill>
                    <a:srgbClr val="002060"/>
                  </a:solidFill>
                </a:rPr>
                <a:t>A BREVE TERMINE</a:t>
              </a:r>
            </a:p>
          </p:txBody>
        </p: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026D8A25-2A13-2AA8-4EC5-FDE071F787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02768" y="1841357"/>
              <a:ext cx="0" cy="887737"/>
            </a:xfrm>
            <a:prstGeom prst="straightConnector1">
              <a:avLst/>
            </a:prstGeom>
            <a:ln w="19050">
              <a:solidFill>
                <a:srgbClr val="00206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uppo 79">
            <a:extLst>
              <a:ext uri="{FF2B5EF4-FFF2-40B4-BE49-F238E27FC236}">
                <a16:creationId xmlns:a16="http://schemas.microsoft.com/office/drawing/2014/main" id="{E38E15FA-91EE-0F07-6997-D84A56768DC3}"/>
              </a:ext>
            </a:extLst>
          </p:cNvPr>
          <p:cNvGrpSpPr/>
          <p:nvPr/>
        </p:nvGrpSpPr>
        <p:grpSpPr>
          <a:xfrm>
            <a:off x="6963754" y="1770340"/>
            <a:ext cx="3229436" cy="1397478"/>
            <a:chOff x="6963754" y="1770340"/>
            <a:chExt cx="3229436" cy="1397478"/>
          </a:xfrm>
        </p:grpSpPr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34D72CF2-0C66-0D64-F5E1-88D097A11761}"/>
                </a:ext>
              </a:extLst>
            </p:cNvPr>
            <p:cNvSpPr txBox="1"/>
            <p:nvPr/>
          </p:nvSpPr>
          <p:spPr>
            <a:xfrm>
              <a:off x="8564218" y="1971313"/>
              <a:ext cx="162897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>
                  <a:solidFill>
                    <a:srgbClr val="002060"/>
                  </a:solidFill>
                </a:rPr>
                <a:t>BISOGNI </a:t>
              </a:r>
            </a:p>
            <a:p>
              <a:r>
                <a:rPr lang="it-IT" sz="1100" dirty="0">
                  <a:solidFill>
                    <a:srgbClr val="002060"/>
                  </a:solidFill>
                </a:rPr>
                <a:t>MEDIO/LUNGO TERMINE</a:t>
              </a:r>
            </a:p>
          </p:txBody>
        </p:sp>
        <p:cxnSp>
          <p:nvCxnSpPr>
            <p:cNvPr id="33" name="Connettore 2 32">
              <a:extLst>
                <a:ext uri="{FF2B5EF4-FFF2-40B4-BE49-F238E27FC236}">
                  <a16:creationId xmlns:a16="http://schemas.microsoft.com/office/drawing/2014/main" id="{436EED67-C9C3-049B-D9BE-B05886D374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3754" y="1770340"/>
              <a:ext cx="2027726" cy="1397478"/>
            </a:xfrm>
            <a:prstGeom prst="straightConnector1">
              <a:avLst/>
            </a:prstGeom>
            <a:ln w="19050">
              <a:solidFill>
                <a:srgbClr val="00206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uppo 83">
            <a:extLst>
              <a:ext uri="{FF2B5EF4-FFF2-40B4-BE49-F238E27FC236}">
                <a16:creationId xmlns:a16="http://schemas.microsoft.com/office/drawing/2014/main" id="{8472F35B-6452-D71C-57F2-C1B215A66400}"/>
              </a:ext>
            </a:extLst>
          </p:cNvPr>
          <p:cNvGrpSpPr/>
          <p:nvPr/>
        </p:nvGrpSpPr>
        <p:grpSpPr>
          <a:xfrm>
            <a:off x="6854546" y="2986184"/>
            <a:ext cx="2049443" cy="336063"/>
            <a:chOff x="6854546" y="2986184"/>
            <a:chExt cx="2049443" cy="336063"/>
          </a:xfrm>
        </p:grpSpPr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92E05E45-F41F-F928-D023-23F8D7F099F7}"/>
                </a:ext>
              </a:extLst>
            </p:cNvPr>
            <p:cNvSpPr txBox="1"/>
            <p:nvPr/>
          </p:nvSpPr>
          <p:spPr>
            <a:xfrm>
              <a:off x="7693031" y="2986184"/>
              <a:ext cx="10871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>
                  <a:solidFill>
                    <a:srgbClr val="002060"/>
                  </a:solidFill>
                </a:rPr>
                <a:t>DATI STATISTICI</a:t>
              </a:r>
            </a:p>
          </p:txBody>
        </p:sp>
        <p:cxnSp>
          <p:nvCxnSpPr>
            <p:cNvPr id="37" name="Connettore 2 36">
              <a:extLst>
                <a:ext uri="{FF2B5EF4-FFF2-40B4-BE49-F238E27FC236}">
                  <a16:creationId xmlns:a16="http://schemas.microsoft.com/office/drawing/2014/main" id="{F32A51F9-1FA7-63F3-08FC-0A9FFD400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4546" y="3310485"/>
              <a:ext cx="2049443" cy="11762"/>
            </a:xfrm>
            <a:prstGeom prst="straightConnector1">
              <a:avLst/>
            </a:prstGeom>
            <a:ln w="19050">
              <a:solidFill>
                <a:srgbClr val="00206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360F6398-E911-712A-635B-D6CCA7C1F4A5}"/>
              </a:ext>
            </a:extLst>
          </p:cNvPr>
          <p:cNvGrpSpPr/>
          <p:nvPr/>
        </p:nvGrpSpPr>
        <p:grpSpPr>
          <a:xfrm>
            <a:off x="6460606" y="4039500"/>
            <a:ext cx="1829446" cy="1422877"/>
            <a:chOff x="6460606" y="4039500"/>
            <a:chExt cx="1829446" cy="1422877"/>
          </a:xfrm>
        </p:grpSpPr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0242ED97-885C-FD18-897A-3B0AD9D49178}"/>
                </a:ext>
              </a:extLst>
            </p:cNvPr>
            <p:cNvSpPr txBox="1"/>
            <p:nvPr/>
          </p:nvSpPr>
          <p:spPr>
            <a:xfrm>
              <a:off x="6770023" y="4383230"/>
              <a:ext cx="10521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>
                  <a:solidFill>
                    <a:srgbClr val="002060"/>
                  </a:solidFill>
                </a:rPr>
                <a:t>GAP </a:t>
              </a:r>
            </a:p>
            <a:p>
              <a:r>
                <a:rPr lang="it-IT" sz="1200" dirty="0">
                  <a:solidFill>
                    <a:srgbClr val="002060"/>
                  </a:solidFill>
                </a:rPr>
                <a:t>COMPETENZE</a:t>
              </a:r>
            </a:p>
          </p:txBody>
        </p:sp>
        <p:cxnSp>
          <p:nvCxnSpPr>
            <p:cNvPr id="44" name="Connettore 2 43">
              <a:extLst>
                <a:ext uri="{FF2B5EF4-FFF2-40B4-BE49-F238E27FC236}">
                  <a16:creationId xmlns:a16="http://schemas.microsoft.com/office/drawing/2014/main" id="{BC27B608-AB1F-C90E-7D40-465BC424B22C}"/>
                </a:ext>
              </a:extLst>
            </p:cNvPr>
            <p:cNvCxnSpPr>
              <a:cxnSpLocks/>
            </p:cNvCxnSpPr>
            <p:nvPr/>
          </p:nvCxnSpPr>
          <p:spPr>
            <a:xfrm>
              <a:off x="6795818" y="4039500"/>
              <a:ext cx="1494234" cy="960086"/>
            </a:xfrm>
            <a:prstGeom prst="straightConnector1">
              <a:avLst/>
            </a:prstGeom>
            <a:ln w="19050">
              <a:solidFill>
                <a:srgbClr val="00206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2 55">
              <a:extLst>
                <a:ext uri="{FF2B5EF4-FFF2-40B4-BE49-F238E27FC236}">
                  <a16:creationId xmlns:a16="http://schemas.microsoft.com/office/drawing/2014/main" id="{ECF0DF3F-D967-EC2A-E0D7-52136BB47CF5}"/>
                </a:ext>
              </a:extLst>
            </p:cNvPr>
            <p:cNvCxnSpPr>
              <a:cxnSpLocks/>
            </p:cNvCxnSpPr>
            <p:nvPr/>
          </p:nvCxnSpPr>
          <p:spPr>
            <a:xfrm>
              <a:off x="6460606" y="4214899"/>
              <a:ext cx="582321" cy="1247478"/>
            </a:xfrm>
            <a:prstGeom prst="straightConnector1">
              <a:avLst/>
            </a:prstGeom>
            <a:ln w="19050">
              <a:solidFill>
                <a:srgbClr val="00206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uppo 92">
            <a:extLst>
              <a:ext uri="{FF2B5EF4-FFF2-40B4-BE49-F238E27FC236}">
                <a16:creationId xmlns:a16="http://schemas.microsoft.com/office/drawing/2014/main" id="{C321F4BE-9764-7F0C-E3F3-61E923E77BC6}"/>
              </a:ext>
            </a:extLst>
          </p:cNvPr>
          <p:cNvGrpSpPr/>
          <p:nvPr/>
        </p:nvGrpSpPr>
        <p:grpSpPr>
          <a:xfrm>
            <a:off x="4094778" y="4131194"/>
            <a:ext cx="1532442" cy="1182005"/>
            <a:chOff x="4094778" y="4131194"/>
            <a:chExt cx="1532442" cy="1182005"/>
          </a:xfrm>
        </p:grpSpPr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F62A1DAC-A6EA-76A1-6DD9-224F92537E4B}"/>
                </a:ext>
              </a:extLst>
            </p:cNvPr>
            <p:cNvSpPr txBox="1"/>
            <p:nvPr/>
          </p:nvSpPr>
          <p:spPr>
            <a:xfrm>
              <a:off x="4415967" y="4654720"/>
              <a:ext cx="8420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>
                  <a:solidFill>
                    <a:srgbClr val="002060"/>
                  </a:solidFill>
                </a:rPr>
                <a:t>PROBLEMI</a:t>
              </a:r>
            </a:p>
            <a:p>
              <a:r>
                <a:rPr lang="it-IT" sz="1200" dirty="0">
                  <a:solidFill>
                    <a:srgbClr val="002060"/>
                  </a:solidFill>
                </a:rPr>
                <a:t>IRRISOLTI</a:t>
              </a:r>
            </a:p>
          </p:txBody>
        </p:sp>
        <p:cxnSp>
          <p:nvCxnSpPr>
            <p:cNvPr id="49" name="Connettore 2 48">
              <a:extLst>
                <a:ext uri="{FF2B5EF4-FFF2-40B4-BE49-F238E27FC236}">
                  <a16:creationId xmlns:a16="http://schemas.microsoft.com/office/drawing/2014/main" id="{534C1DAD-F204-8898-1932-F6BF8A798C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4778" y="4131194"/>
              <a:ext cx="1295918" cy="799847"/>
            </a:xfrm>
            <a:prstGeom prst="straightConnector1">
              <a:avLst/>
            </a:prstGeom>
            <a:ln w="19050">
              <a:solidFill>
                <a:srgbClr val="00206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2 61">
              <a:extLst>
                <a:ext uri="{FF2B5EF4-FFF2-40B4-BE49-F238E27FC236}">
                  <a16:creationId xmlns:a16="http://schemas.microsoft.com/office/drawing/2014/main" id="{7F31051D-0121-1C13-E9E0-4DDA386B72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4234" y="4239499"/>
              <a:ext cx="622986" cy="1073700"/>
            </a:xfrm>
            <a:prstGeom prst="straightConnector1">
              <a:avLst/>
            </a:prstGeom>
            <a:ln w="19050">
              <a:solidFill>
                <a:srgbClr val="00206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C4DB52C-2107-3584-3842-DF2B18E74613}"/>
              </a:ext>
            </a:extLst>
          </p:cNvPr>
          <p:cNvSpPr txBox="1"/>
          <p:nvPr/>
        </p:nvSpPr>
        <p:spPr>
          <a:xfrm>
            <a:off x="170625" y="186448"/>
            <a:ext cx="11931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+mj-lt"/>
              </a:rPr>
              <a:t>La dinamica dell’ecosistema digitale e l’impresa</a:t>
            </a:r>
          </a:p>
        </p:txBody>
      </p:sp>
    </p:spTree>
    <p:extLst>
      <p:ext uri="{BB962C8B-B14F-4D97-AF65-F5344CB8AC3E}">
        <p14:creationId xmlns:p14="http://schemas.microsoft.com/office/powerpoint/2010/main" val="181721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9EA79A-3B75-4A4B-AD69-E7892DBB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7618" y="6430768"/>
            <a:ext cx="2743200" cy="365125"/>
          </a:xfrm>
        </p:spPr>
        <p:txBody>
          <a:bodyPr/>
          <a:lstStyle/>
          <a:p>
            <a:fld id="{67E12F2A-2611-4D34-955D-2D29C3B9041A}" type="slidenum">
              <a:rPr lang="it-IT" smtClean="0"/>
              <a:pPr/>
              <a:t>7</a:t>
            </a:fld>
            <a:endParaRPr lang="it-IT" dirty="0"/>
          </a:p>
        </p:txBody>
      </p:sp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D94AA011-F16E-4742-8038-363080948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345511"/>
              </p:ext>
            </p:extLst>
          </p:nvPr>
        </p:nvGraphicFramePr>
        <p:xfrm>
          <a:off x="1042989" y="1607705"/>
          <a:ext cx="9669951" cy="3637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613">
                  <a:extLst>
                    <a:ext uri="{9D8B030D-6E8A-4147-A177-3AD203B41FA5}">
                      <a16:colId xmlns:a16="http://schemas.microsoft.com/office/drawing/2014/main" val="1413862076"/>
                    </a:ext>
                  </a:extLst>
                </a:gridCol>
                <a:gridCol w="1357160">
                  <a:extLst>
                    <a:ext uri="{9D8B030D-6E8A-4147-A177-3AD203B41FA5}">
                      <a16:colId xmlns:a16="http://schemas.microsoft.com/office/drawing/2014/main" val="781965503"/>
                    </a:ext>
                  </a:extLst>
                </a:gridCol>
                <a:gridCol w="1599387">
                  <a:extLst>
                    <a:ext uri="{9D8B030D-6E8A-4147-A177-3AD203B41FA5}">
                      <a16:colId xmlns:a16="http://schemas.microsoft.com/office/drawing/2014/main" val="1649466877"/>
                    </a:ext>
                  </a:extLst>
                </a:gridCol>
                <a:gridCol w="1505229">
                  <a:extLst>
                    <a:ext uri="{9D8B030D-6E8A-4147-A177-3AD203B41FA5}">
                      <a16:colId xmlns:a16="http://schemas.microsoft.com/office/drawing/2014/main" val="1373754842"/>
                    </a:ext>
                  </a:extLst>
                </a:gridCol>
                <a:gridCol w="1683281">
                  <a:extLst>
                    <a:ext uri="{9D8B030D-6E8A-4147-A177-3AD203B41FA5}">
                      <a16:colId xmlns:a16="http://schemas.microsoft.com/office/drawing/2014/main" val="3954737970"/>
                    </a:ext>
                  </a:extLst>
                </a:gridCol>
                <a:gridCol w="1683281">
                  <a:extLst>
                    <a:ext uri="{9D8B030D-6E8A-4147-A177-3AD203B41FA5}">
                      <a16:colId xmlns:a16="http://schemas.microsoft.com/office/drawing/2014/main" val="2213028757"/>
                    </a:ext>
                  </a:extLst>
                </a:gridCol>
              </a:tblGrid>
              <a:tr h="572242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ATTIVITA DI SENSIBILIZZAZIONE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SERVIZI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ATTIVITA DI ORIENTAMENTO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919368"/>
                  </a:ext>
                </a:extLst>
              </a:tr>
              <a:tr h="1062073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869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11.000+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>
                          <a:solidFill>
                            <a:srgbClr val="002060"/>
                          </a:solidFill>
                        </a:rPr>
                        <a:t>+600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+50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>
                          <a:solidFill>
                            <a:srgbClr val="002060"/>
                          </a:solidFill>
                        </a:rPr>
                        <a:t>+20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>
                          <a:solidFill>
                            <a:srgbClr val="002060"/>
                          </a:solidFill>
                        </a:rPr>
                        <a:t>30+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370505"/>
                  </a:ext>
                </a:extLst>
              </a:tr>
              <a:tr h="1264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AZIENDE INCONTRATE (WEBINAR, EVENTI)</a:t>
                      </a:r>
                    </a:p>
                    <a:p>
                      <a:pPr algn="ctr"/>
                      <a:endParaRPr lang="it-IT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002060"/>
                          </a:solidFill>
                        </a:rPr>
                        <a:t>ASSESSMENT MATURITA’ DIGITALE INDUSTRIA 4.0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002060"/>
                          </a:solidFill>
                        </a:rPr>
                        <a:t>ASSESSMENT DI FILIERA (78 AZIENDE COINVOLTE)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002060"/>
                          </a:solidFill>
                        </a:rPr>
                        <a:t>ASSESSMENT CYBER-SECURITY</a:t>
                      </a:r>
                      <a:endParaRPr lang="it-IT" sz="20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</a:rPr>
                        <a:t>POST ASSESSMENT</a:t>
                      </a:r>
                    </a:p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</a:rPr>
                        <a:t>(DEEP DIVE E ORIENTAMENTO)</a:t>
                      </a:r>
                    </a:p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solidFill>
                            <a:srgbClr val="002060"/>
                          </a:solidFill>
                        </a:rPr>
                        <a:t>AZIENDE AI CORSI DI FORMAZIONE MADE</a:t>
                      </a:r>
                    </a:p>
                    <a:p>
                      <a:pPr algn="ctr"/>
                      <a:r>
                        <a:rPr lang="it-IT" sz="3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</a:rPr>
                        <a:t>PROGETTI ATTIVATI CON MADE COMPETENCE CENTER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475611"/>
                  </a:ext>
                </a:extLst>
              </a:tr>
            </a:tbl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7743AB61-61D3-487D-88E0-74AC007888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97" y="2179248"/>
            <a:ext cx="1111325" cy="111132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6F7067F-5A34-4C99-A2ED-FEC8D7089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3142" y="2383904"/>
            <a:ext cx="906669" cy="90666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94F220E-8B98-CB2D-674F-54D5E86714FC}"/>
              </a:ext>
            </a:extLst>
          </p:cNvPr>
          <p:cNvSpPr txBox="1"/>
          <p:nvPr/>
        </p:nvSpPr>
        <p:spPr>
          <a:xfrm>
            <a:off x="165893" y="104065"/>
            <a:ext cx="11674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+mj-lt"/>
              </a:rPr>
              <a:t>Attività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dal 2018 al 2024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ED42C19-D92C-3B23-22EE-24B063BCA4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7226" y="2433360"/>
            <a:ext cx="807756" cy="80775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CF36B54-0E32-2CAB-BC94-F82BA800CB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184" y="2348930"/>
            <a:ext cx="983220" cy="98322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13E02C0-1ED3-5533-D194-EA445EDAD5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69" y="2247980"/>
            <a:ext cx="1080070" cy="108007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7773E93-3A66-1EDB-DFFC-68898BB5FE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35" y="2286213"/>
            <a:ext cx="897392" cy="89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45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9EA79A-3B75-4A4B-AD69-E7892DBB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7618" y="6430768"/>
            <a:ext cx="2743200" cy="365125"/>
          </a:xfrm>
        </p:spPr>
        <p:txBody>
          <a:bodyPr/>
          <a:lstStyle/>
          <a:p>
            <a:fld id="{67E12F2A-2611-4D34-955D-2D29C3B9041A}" type="slidenum">
              <a:rPr lang="it-IT" smtClean="0"/>
              <a:pPr/>
              <a:t>8</a:t>
            </a:fld>
            <a:endParaRPr lang="it-IT" dirty="0"/>
          </a:p>
        </p:txBody>
      </p:sp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D94AA011-F16E-4742-8038-363080948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304354"/>
              </p:ext>
            </p:extLst>
          </p:nvPr>
        </p:nvGraphicFramePr>
        <p:xfrm>
          <a:off x="165893" y="1271399"/>
          <a:ext cx="11586295" cy="2987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345">
                  <a:extLst>
                    <a:ext uri="{9D8B030D-6E8A-4147-A177-3AD203B41FA5}">
                      <a16:colId xmlns:a16="http://schemas.microsoft.com/office/drawing/2014/main" val="1413862076"/>
                    </a:ext>
                  </a:extLst>
                </a:gridCol>
                <a:gridCol w="1916345">
                  <a:extLst>
                    <a:ext uri="{9D8B030D-6E8A-4147-A177-3AD203B41FA5}">
                      <a16:colId xmlns:a16="http://schemas.microsoft.com/office/drawing/2014/main" val="4227693170"/>
                    </a:ext>
                  </a:extLst>
                </a:gridCol>
                <a:gridCol w="1916345">
                  <a:extLst>
                    <a:ext uri="{9D8B030D-6E8A-4147-A177-3AD203B41FA5}">
                      <a16:colId xmlns:a16="http://schemas.microsoft.com/office/drawing/2014/main" val="781965503"/>
                    </a:ext>
                  </a:extLst>
                </a:gridCol>
                <a:gridCol w="1803528">
                  <a:extLst>
                    <a:ext uri="{9D8B030D-6E8A-4147-A177-3AD203B41FA5}">
                      <a16:colId xmlns:a16="http://schemas.microsoft.com/office/drawing/2014/main" val="1373754842"/>
                    </a:ext>
                  </a:extLst>
                </a:gridCol>
                <a:gridCol w="2016866">
                  <a:extLst>
                    <a:ext uri="{9D8B030D-6E8A-4147-A177-3AD203B41FA5}">
                      <a16:colId xmlns:a16="http://schemas.microsoft.com/office/drawing/2014/main" val="3954737970"/>
                    </a:ext>
                  </a:extLst>
                </a:gridCol>
                <a:gridCol w="2016866">
                  <a:extLst>
                    <a:ext uri="{9D8B030D-6E8A-4147-A177-3AD203B41FA5}">
                      <a16:colId xmlns:a16="http://schemas.microsoft.com/office/drawing/2014/main" val="2213028757"/>
                    </a:ext>
                  </a:extLst>
                </a:gridCol>
              </a:tblGrid>
              <a:tr h="362231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ATTIVITA DI SENSIBILIZZAZIONE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ATTIVITA DI COORDINAMENTO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SERVIZI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PROGETTI PNRR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919368"/>
                  </a:ext>
                </a:extLst>
              </a:tr>
              <a:tr h="1074840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869213"/>
                  </a:ext>
                </a:extLst>
              </a:tr>
              <a:tr h="587108"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>
                          <a:solidFill>
                            <a:srgbClr val="002060"/>
                          </a:solidFill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>
                          <a:solidFill>
                            <a:srgbClr val="002060"/>
                          </a:solidFill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>
                          <a:solidFill>
                            <a:srgbClr val="002060"/>
                          </a:solidFill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370505"/>
                  </a:ext>
                </a:extLst>
              </a:tr>
              <a:tr h="71673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002060"/>
                          </a:solidFill>
                        </a:rPr>
                        <a:t>EVENTI</a:t>
                      </a:r>
                      <a:endParaRPr lang="it-IT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</a:rPr>
                        <a:t>RIUNIONI DI COORDINAMENTO </a:t>
                      </a:r>
                    </a:p>
                    <a:p>
                      <a:pPr algn="ctr"/>
                      <a:endParaRPr lang="it-IT" sz="1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</a:rPr>
                        <a:t>INDUSTRIA 4.0 </a:t>
                      </a:r>
                    </a:p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</a:rPr>
                        <a:t>(TEST 4.0)</a:t>
                      </a:r>
                    </a:p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</a:rPr>
                        <a:t>CYBER-SECURITY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</a:rPr>
                        <a:t>POST ASSESSMENT</a:t>
                      </a:r>
                    </a:p>
                    <a:p>
                      <a:pPr algn="ctr"/>
                      <a:r>
                        <a:rPr lang="it-IT" sz="1200" b="1" dirty="0">
                          <a:solidFill>
                            <a:srgbClr val="002060"/>
                          </a:solidFill>
                        </a:rPr>
                        <a:t>(DEEP DIVE, DATI)</a:t>
                      </a:r>
                    </a:p>
                    <a:p>
                      <a:pPr algn="ctr"/>
                      <a:endParaRPr lang="it-IT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solidFill>
                            <a:srgbClr val="002060"/>
                          </a:solidFill>
                        </a:rPr>
                        <a:t>PROGETTI PNRR</a:t>
                      </a:r>
                    </a:p>
                    <a:p>
                      <a:pPr algn="ctr"/>
                      <a:r>
                        <a:rPr lang="it-IT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MIA LOMBARDIA, CONFINHUB, DAMAS</a:t>
                      </a:r>
                      <a:endParaRPr lang="it-IT" sz="7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475611"/>
                  </a:ext>
                </a:extLst>
              </a:tr>
            </a:tbl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7743AB61-61D3-487D-88E0-74AC007888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912" y="1842564"/>
            <a:ext cx="1111325" cy="111132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6F7067F-5A34-4C99-A2ED-FEC8D7089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6045" y="1978034"/>
            <a:ext cx="906669" cy="90666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94F220E-8B98-CB2D-674F-54D5E86714FC}"/>
              </a:ext>
            </a:extLst>
          </p:cNvPr>
          <p:cNvSpPr txBox="1"/>
          <p:nvPr/>
        </p:nvSpPr>
        <p:spPr>
          <a:xfrm>
            <a:off x="165893" y="104065"/>
            <a:ext cx="11674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+mj-lt"/>
              </a:rPr>
              <a:t>Attività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2025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ED42C19-D92C-3B23-22EE-24B063BCA4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3821" y="2027490"/>
            <a:ext cx="807756" cy="80775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CF36B54-0E32-2CAB-BC94-F82BA800CB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545" y="1944946"/>
            <a:ext cx="983220" cy="98322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13E02C0-1ED3-5533-D194-EA445EDAD5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98" y="1911001"/>
            <a:ext cx="1080070" cy="10800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4129991-26E8-B0AA-2BDB-E09BEB5A12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27" y="1868289"/>
            <a:ext cx="1059877" cy="105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68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59BA5-4ECE-0101-A1A3-F28EA653A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9BB5BFA-A0E4-71FF-CA3D-8BE358267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218" y="64355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414984-C90E-4569-82A0-7652AA042B93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45BB924-DE97-C090-94C3-CD178124D6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7C1AE04-6854-B47E-DAAB-DC7F62F98F40}"/>
              </a:ext>
            </a:extLst>
          </p:cNvPr>
          <p:cNvSpPr txBox="1"/>
          <p:nvPr/>
        </p:nvSpPr>
        <p:spPr>
          <a:xfrm>
            <a:off x="549731" y="1615866"/>
            <a:ext cx="10807337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200" dirty="0">
                <a:solidFill>
                  <a:schemeClr val="bg1"/>
                </a:solidFill>
                <a:latin typeface="Abadi Extra Light" panose="020B0204020104020204" pitchFamily="34" charset="0"/>
              </a:rPr>
              <a:t>2</a:t>
            </a:r>
          </a:p>
          <a:p>
            <a:pPr algn="ctr"/>
            <a:r>
              <a:rPr lang="it-IT" sz="5400" dirty="0">
                <a:solidFill>
                  <a:schemeClr val="bg1"/>
                </a:solidFill>
                <a:latin typeface="Abadi Extra Light" panose="020B0204020104020204" pitchFamily="34" charset="0"/>
              </a:rPr>
              <a:t>Maturità imprese e stato su formazione e competenze</a:t>
            </a:r>
            <a:endParaRPr lang="it-IT" sz="3200" dirty="0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C7DA4F3D-C1E8-56C6-64C3-49531C5876F1}"/>
              </a:ext>
            </a:extLst>
          </p:cNvPr>
          <p:cNvCxnSpPr/>
          <p:nvPr/>
        </p:nvCxnSpPr>
        <p:spPr>
          <a:xfrm>
            <a:off x="4117400" y="4391117"/>
            <a:ext cx="36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3839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2490</TotalTime>
  <Words>797</Words>
  <Application>Microsoft Office PowerPoint</Application>
  <PresentationFormat>Widescreen</PresentationFormat>
  <Paragraphs>159</Paragraphs>
  <Slides>25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1" baseType="lpstr">
      <vt:lpstr>Abadi Extra Light</vt:lpstr>
      <vt:lpstr>Arial</vt:lpstr>
      <vt:lpstr>Calibri</vt:lpstr>
      <vt:lpstr>Calibri Light</vt:lpstr>
      <vt:lpstr>Futura Std Book</vt:lpstr>
      <vt:lpstr>Tema di Office</vt:lpstr>
      <vt:lpstr>Presentazione standard di PowerPoint</vt:lpstr>
      <vt:lpstr>Presentazione standard di PowerPoint</vt:lpstr>
      <vt:lpstr>Piano Nazionale Industria 4.0 (2017):  Il Network dell’Innovazione 4.0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Jessica Scodro</dc:creator>
  <cp:lastModifiedBy>Pierluigi Petrali</cp:lastModifiedBy>
  <cp:revision>144</cp:revision>
  <dcterms:created xsi:type="dcterms:W3CDTF">2023-08-23T16:07:38Z</dcterms:created>
  <dcterms:modified xsi:type="dcterms:W3CDTF">2026-01-26T08:34:11Z</dcterms:modified>
</cp:coreProperties>
</file>