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48"/>
  </p:notesMasterIdLst>
  <p:sldIdLst>
    <p:sldId id="256" r:id="rId2"/>
    <p:sldId id="329" r:id="rId3"/>
    <p:sldId id="330" r:id="rId4"/>
    <p:sldId id="331" r:id="rId5"/>
    <p:sldId id="334" r:id="rId6"/>
    <p:sldId id="335" r:id="rId7"/>
    <p:sldId id="332" r:id="rId8"/>
    <p:sldId id="333" r:id="rId9"/>
    <p:sldId id="336" r:id="rId10"/>
    <p:sldId id="337" r:id="rId11"/>
    <p:sldId id="338" r:id="rId12"/>
    <p:sldId id="339" r:id="rId13"/>
    <p:sldId id="340" r:id="rId14"/>
    <p:sldId id="341" r:id="rId15"/>
    <p:sldId id="344" r:id="rId16"/>
    <p:sldId id="261" r:id="rId17"/>
    <p:sldId id="311" r:id="rId18"/>
    <p:sldId id="265" r:id="rId19"/>
    <p:sldId id="266" r:id="rId20"/>
    <p:sldId id="267" r:id="rId21"/>
    <p:sldId id="268" r:id="rId22"/>
    <p:sldId id="296" r:id="rId23"/>
    <p:sldId id="269" r:id="rId24"/>
    <p:sldId id="270" r:id="rId25"/>
    <p:sldId id="316" r:id="rId26"/>
    <p:sldId id="303" r:id="rId27"/>
    <p:sldId id="345" r:id="rId28"/>
    <p:sldId id="274" r:id="rId29"/>
    <p:sldId id="277" r:id="rId30"/>
    <p:sldId id="278" r:id="rId31"/>
    <p:sldId id="279" r:id="rId32"/>
    <p:sldId id="297" r:id="rId33"/>
    <p:sldId id="280" r:id="rId34"/>
    <p:sldId id="281" r:id="rId35"/>
    <p:sldId id="286" r:id="rId36"/>
    <p:sldId id="317" r:id="rId37"/>
    <p:sldId id="351" r:id="rId38"/>
    <p:sldId id="346" r:id="rId39"/>
    <p:sldId id="347" r:id="rId40"/>
    <p:sldId id="348" r:id="rId41"/>
    <p:sldId id="292" r:id="rId42"/>
    <p:sldId id="349" r:id="rId43"/>
    <p:sldId id="293" r:id="rId44"/>
    <p:sldId id="352" r:id="rId45"/>
    <p:sldId id="294" r:id="rId46"/>
    <p:sldId id="262" r:id="rId47"/>
  </p:sldIdLst>
  <p:sldSz cx="12192000" cy="6858000"/>
  <p:notesSz cx="6797675" cy="9926638"/>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07BBE"/>
    <a:srgbClr val="CC0000"/>
    <a:srgbClr val="E9EBF5"/>
    <a:srgbClr val="7A97AB"/>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98" autoAdjust="0"/>
    <p:restoredTop sz="95807"/>
  </p:normalViewPr>
  <p:slideViewPr>
    <p:cSldViewPr snapToGrid="0">
      <p:cViewPr varScale="1">
        <p:scale>
          <a:sx n="95" d="100"/>
          <a:sy n="95" d="100"/>
        </p:scale>
        <p:origin x="259"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7505892-0B54-5D47-8EC8-ADCC947C43C5}" type="datetimeFigureOut">
              <a:rPr lang="it-IT" smtClean="0"/>
              <a:t>31/08/2026</a:t>
            </a:fld>
            <a:endParaRPr lang="it-IT"/>
          </a:p>
        </p:txBody>
      </p:sp>
      <p:sp>
        <p:nvSpPr>
          <p:cNvPr id="4" name="Segnaposto immagine diapositiva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FBF06237-3B49-8444-ADF3-2AC0D4F7E622}" type="slidenum">
              <a:rPr lang="it-IT" smtClean="0"/>
              <a:t>‹N›</a:t>
            </a:fld>
            <a:endParaRPr lang="it-IT"/>
          </a:p>
        </p:txBody>
      </p:sp>
    </p:spTree>
    <p:extLst>
      <p:ext uri="{BB962C8B-B14F-4D97-AF65-F5344CB8AC3E}">
        <p14:creationId xmlns:p14="http://schemas.microsoft.com/office/powerpoint/2010/main" val="36442331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txBody>
          <a:bodyPr/>
          <a:lstStyle/>
          <a:p>
            <a:endParaRPr lang="it-IT"/>
          </a:p>
        </p:txBody>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58D73E89-3C77-4E90-A8F4-DF6811575D52}" type="slidenum">
              <a:rPr lang="it-IT" smtClean="0"/>
              <a:t>20</a:t>
            </a:fld>
            <a:endParaRPr lang="it-IT"/>
          </a:p>
        </p:txBody>
      </p:sp>
    </p:spTree>
    <p:extLst>
      <p:ext uri="{BB962C8B-B14F-4D97-AF65-F5344CB8AC3E}">
        <p14:creationId xmlns:p14="http://schemas.microsoft.com/office/powerpoint/2010/main" val="28021022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txBody>
          <a:bodyPr/>
          <a:lstStyle/>
          <a:p>
            <a:endParaRPr lang="it-IT"/>
          </a:p>
        </p:txBody>
      </p:sp>
      <p:sp>
        <p:nvSpPr>
          <p:cNvPr id="3" name="Segnaposto note 2"/>
          <p:cNvSpPr>
            <a:spLocks noGrp="1"/>
          </p:cNvSpPr>
          <p:nvPr>
            <p:ph type="body" idx="1"/>
          </p:nvPr>
        </p:nvSpPr>
        <p:spPr/>
        <p:txBody>
          <a:bodyPr/>
          <a:lstStyle/>
          <a:p>
            <a:endParaRPr lang="en-GB" dirty="0"/>
          </a:p>
        </p:txBody>
      </p:sp>
      <p:sp>
        <p:nvSpPr>
          <p:cNvPr id="4" name="Segnaposto numero diapositiva 3"/>
          <p:cNvSpPr>
            <a:spLocks noGrp="1"/>
          </p:cNvSpPr>
          <p:nvPr>
            <p:ph type="sldNum" sz="quarter" idx="5"/>
          </p:nvPr>
        </p:nvSpPr>
        <p:spPr/>
        <p:txBody>
          <a:bodyPr/>
          <a:lstStyle/>
          <a:p>
            <a:fld id="{58D73E89-3C77-4E90-A8F4-DF6811575D52}" type="slidenum">
              <a:rPr lang="it-IT" smtClean="0"/>
              <a:t>21</a:t>
            </a:fld>
            <a:endParaRPr lang="it-IT"/>
          </a:p>
        </p:txBody>
      </p:sp>
    </p:spTree>
    <p:extLst>
      <p:ext uri="{BB962C8B-B14F-4D97-AF65-F5344CB8AC3E}">
        <p14:creationId xmlns:p14="http://schemas.microsoft.com/office/powerpoint/2010/main" val="2169617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txBody>
          <a:bodyPr/>
          <a:lstStyle/>
          <a:p>
            <a:endParaRPr lang="it-IT"/>
          </a:p>
        </p:txBody>
      </p:sp>
      <p:sp>
        <p:nvSpPr>
          <p:cNvPr id="3" name="Segnaposto note 2"/>
          <p:cNvSpPr>
            <a:spLocks noGrp="1"/>
          </p:cNvSpPr>
          <p:nvPr>
            <p:ph type="body" idx="1"/>
          </p:nvPr>
        </p:nvSpPr>
        <p:spPr/>
        <p:txBody>
          <a:bodyPr/>
          <a:lstStyle/>
          <a:p>
            <a:endParaRPr lang="en-GB" dirty="0"/>
          </a:p>
        </p:txBody>
      </p:sp>
      <p:sp>
        <p:nvSpPr>
          <p:cNvPr id="4" name="Segnaposto numero diapositiva 3"/>
          <p:cNvSpPr>
            <a:spLocks noGrp="1"/>
          </p:cNvSpPr>
          <p:nvPr>
            <p:ph type="sldNum" sz="quarter" idx="5"/>
          </p:nvPr>
        </p:nvSpPr>
        <p:spPr/>
        <p:txBody>
          <a:bodyPr/>
          <a:lstStyle/>
          <a:p>
            <a:fld id="{58D73E89-3C77-4E90-A8F4-DF6811575D52}" type="slidenum">
              <a:rPr lang="it-IT" smtClean="0"/>
              <a:t>34</a:t>
            </a:fld>
            <a:endParaRPr lang="it-IT"/>
          </a:p>
        </p:txBody>
      </p:sp>
    </p:spTree>
    <p:extLst>
      <p:ext uri="{BB962C8B-B14F-4D97-AF65-F5344CB8AC3E}">
        <p14:creationId xmlns:p14="http://schemas.microsoft.com/office/powerpoint/2010/main" val="41521879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txBody>
          <a:bodyPr/>
          <a:lstStyle/>
          <a:p>
            <a:endParaRPr lang="it-IT"/>
          </a:p>
        </p:txBody>
      </p:sp>
      <p:sp>
        <p:nvSpPr>
          <p:cNvPr id="3" name="Segnaposto note 2"/>
          <p:cNvSpPr>
            <a:spLocks noGrp="1"/>
          </p:cNvSpPr>
          <p:nvPr>
            <p:ph type="body" idx="1"/>
          </p:nvPr>
        </p:nvSpPr>
        <p:spPr/>
        <p:txBody>
          <a:bodyPr/>
          <a:lstStyle/>
          <a:p>
            <a:endParaRPr lang="en-GB" dirty="0"/>
          </a:p>
        </p:txBody>
      </p:sp>
      <p:sp>
        <p:nvSpPr>
          <p:cNvPr id="4" name="Segnaposto numero diapositiva 3"/>
          <p:cNvSpPr>
            <a:spLocks noGrp="1"/>
          </p:cNvSpPr>
          <p:nvPr>
            <p:ph type="sldNum" sz="quarter" idx="5"/>
          </p:nvPr>
        </p:nvSpPr>
        <p:spPr/>
        <p:txBody>
          <a:bodyPr/>
          <a:lstStyle/>
          <a:p>
            <a:fld id="{58D73E89-3C77-4E90-A8F4-DF6811575D52}" type="slidenum">
              <a:rPr lang="it-IT" smtClean="0"/>
              <a:t>35</a:t>
            </a:fld>
            <a:endParaRPr lang="it-IT"/>
          </a:p>
        </p:txBody>
      </p:sp>
    </p:spTree>
    <p:extLst>
      <p:ext uri="{BB962C8B-B14F-4D97-AF65-F5344CB8AC3E}">
        <p14:creationId xmlns:p14="http://schemas.microsoft.com/office/powerpoint/2010/main" val="38164243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79375-93BA-9BEF-A827-E054F1558708}"/>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8C6EC5CC-DF88-6543-FD4D-AF41FE9A8C43}"/>
              </a:ext>
            </a:extLst>
          </p:cNvPr>
          <p:cNvSpPr>
            <a:spLocks noGrp="1" noRot="1" noChangeAspect="1"/>
          </p:cNvSpPr>
          <p:nvPr>
            <p:ph type="sldImg"/>
          </p:nvPr>
        </p:nvSpPr>
        <p:spPr/>
        <p:txBody>
          <a:bodyPr/>
          <a:lstStyle/>
          <a:p>
            <a:endParaRPr lang="it-IT"/>
          </a:p>
        </p:txBody>
      </p:sp>
      <p:sp>
        <p:nvSpPr>
          <p:cNvPr id="3" name="Segnaposto note 2">
            <a:extLst>
              <a:ext uri="{FF2B5EF4-FFF2-40B4-BE49-F238E27FC236}">
                <a16:creationId xmlns:a16="http://schemas.microsoft.com/office/drawing/2014/main" id="{15D5BA5F-BA81-BC7D-0709-BB6D2D4B2F0D}"/>
              </a:ext>
            </a:extLst>
          </p:cNvPr>
          <p:cNvSpPr>
            <a:spLocks noGrp="1"/>
          </p:cNvSpPr>
          <p:nvPr>
            <p:ph type="body" idx="1"/>
          </p:nvPr>
        </p:nvSpPr>
        <p:spPr/>
        <p:txBody>
          <a:bodyPr/>
          <a:lstStyle/>
          <a:p>
            <a:endParaRPr lang="en-GB" dirty="0"/>
          </a:p>
        </p:txBody>
      </p:sp>
      <p:sp>
        <p:nvSpPr>
          <p:cNvPr id="4" name="Segnaposto numero diapositiva 3">
            <a:extLst>
              <a:ext uri="{FF2B5EF4-FFF2-40B4-BE49-F238E27FC236}">
                <a16:creationId xmlns:a16="http://schemas.microsoft.com/office/drawing/2014/main" id="{E3B5F955-CF76-CC0B-B103-5982BAA84C6A}"/>
              </a:ext>
            </a:extLst>
          </p:cNvPr>
          <p:cNvSpPr>
            <a:spLocks noGrp="1"/>
          </p:cNvSpPr>
          <p:nvPr>
            <p:ph type="sldNum" sz="quarter" idx="5"/>
          </p:nvPr>
        </p:nvSpPr>
        <p:spPr/>
        <p:txBody>
          <a:bodyPr/>
          <a:lstStyle/>
          <a:p>
            <a:fld id="{58D73E89-3C77-4E90-A8F4-DF6811575D52}" type="slidenum">
              <a:rPr lang="it-IT" smtClean="0"/>
              <a:t>37</a:t>
            </a:fld>
            <a:endParaRPr lang="it-IT"/>
          </a:p>
        </p:txBody>
      </p:sp>
    </p:spTree>
    <p:extLst>
      <p:ext uri="{BB962C8B-B14F-4D97-AF65-F5344CB8AC3E}">
        <p14:creationId xmlns:p14="http://schemas.microsoft.com/office/powerpoint/2010/main" val="3014747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bg>
      <p:bgPr>
        <a:solidFill>
          <a:srgbClr val="407BBE"/>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EAD5B3D-6EF3-1AC1-FE3D-AE7095FF6CED}"/>
              </a:ext>
            </a:extLst>
          </p:cNvPr>
          <p:cNvSpPr>
            <a:spLocks noGrp="1"/>
          </p:cNvSpPr>
          <p:nvPr>
            <p:ph type="ctrTitle"/>
          </p:nvPr>
        </p:nvSpPr>
        <p:spPr>
          <a:xfrm>
            <a:off x="5643564" y="822324"/>
            <a:ext cx="5710236" cy="2478089"/>
          </a:xfrm>
        </p:spPr>
        <p:txBody>
          <a:bodyPr anchor="t" anchorCtr="0">
            <a:normAutofit/>
          </a:bodyPr>
          <a:lstStyle>
            <a:lvl1pPr algn="r">
              <a:defRPr sz="4000" b="1" i="0">
                <a:solidFill>
                  <a:schemeClr val="bg1"/>
                </a:solidFill>
                <a:latin typeface="Arial" panose="020B0604020202020204" pitchFamily="34" charset="0"/>
                <a:cs typeface="Arial" panose="020B0604020202020204" pitchFamily="34" charset="0"/>
              </a:defRPr>
            </a:lvl1pPr>
          </a:lstStyle>
          <a:p>
            <a:r>
              <a:rPr lang="it-IT" dirty="0"/>
              <a:t>Fare clic per modificare lo stile del titolo dello schema</a:t>
            </a:r>
          </a:p>
        </p:txBody>
      </p:sp>
      <p:sp>
        <p:nvSpPr>
          <p:cNvPr id="3" name="Sottotitolo 2">
            <a:extLst>
              <a:ext uri="{FF2B5EF4-FFF2-40B4-BE49-F238E27FC236}">
                <a16:creationId xmlns:a16="http://schemas.microsoft.com/office/drawing/2014/main" id="{48C8149E-731F-8457-71DE-EEE4BAD0C766}"/>
              </a:ext>
            </a:extLst>
          </p:cNvPr>
          <p:cNvSpPr>
            <a:spLocks noGrp="1"/>
          </p:cNvSpPr>
          <p:nvPr>
            <p:ph type="subTitle" idx="1"/>
          </p:nvPr>
        </p:nvSpPr>
        <p:spPr>
          <a:xfrm>
            <a:off x="5643563" y="3529013"/>
            <a:ext cx="5710237" cy="1049336"/>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dirty="0"/>
              <a:t>Fare clic per modificare lo stile del sottotitolo dello schema</a:t>
            </a:r>
          </a:p>
        </p:txBody>
      </p:sp>
      <p:pic>
        <p:nvPicPr>
          <p:cNvPr id="10" name="Immagine 9">
            <a:extLst>
              <a:ext uri="{FF2B5EF4-FFF2-40B4-BE49-F238E27FC236}">
                <a16:creationId xmlns:a16="http://schemas.microsoft.com/office/drawing/2014/main" id="{31CE76D1-AA97-4C36-E6F4-9A313735A8F5}"/>
              </a:ext>
            </a:extLst>
          </p:cNvPr>
          <p:cNvPicPr>
            <a:picLocks noChangeAspect="1"/>
          </p:cNvPicPr>
          <p:nvPr userDrawn="1"/>
        </p:nvPicPr>
        <p:blipFill>
          <a:blip r:embed="rId2"/>
          <a:stretch>
            <a:fillRect/>
          </a:stretch>
        </p:blipFill>
        <p:spPr>
          <a:xfrm>
            <a:off x="838200" y="822325"/>
            <a:ext cx="3286125" cy="1018699"/>
          </a:xfrm>
          <a:prstGeom prst="rect">
            <a:avLst/>
          </a:prstGeom>
        </p:spPr>
      </p:pic>
      <p:sp>
        <p:nvSpPr>
          <p:cNvPr id="14" name="Trapezio 12">
            <a:extLst>
              <a:ext uri="{FF2B5EF4-FFF2-40B4-BE49-F238E27FC236}">
                <a16:creationId xmlns:a16="http://schemas.microsoft.com/office/drawing/2014/main" id="{3E7CDBC6-E386-7B13-8F34-2E7FEDCF4F35}"/>
              </a:ext>
            </a:extLst>
          </p:cNvPr>
          <p:cNvSpPr/>
          <p:nvPr userDrawn="1"/>
        </p:nvSpPr>
        <p:spPr>
          <a:xfrm>
            <a:off x="4433888" y="5327204"/>
            <a:ext cx="7772400" cy="1545084"/>
          </a:xfrm>
          <a:custGeom>
            <a:avLst/>
            <a:gdLst>
              <a:gd name="connsiteX0" fmla="*/ 0 w 7772400"/>
              <a:gd name="connsiteY0" fmla="*/ 1545084 h 1545084"/>
              <a:gd name="connsiteX1" fmla="*/ 0 w 7772400"/>
              <a:gd name="connsiteY1" fmla="*/ 0 h 1545084"/>
              <a:gd name="connsiteX2" fmla="*/ 7772400 w 7772400"/>
              <a:gd name="connsiteY2" fmla="*/ 0 h 1545084"/>
              <a:gd name="connsiteX3" fmla="*/ 7772400 w 7772400"/>
              <a:gd name="connsiteY3" fmla="*/ 1545084 h 1545084"/>
              <a:gd name="connsiteX4" fmla="*/ 0 w 7772400"/>
              <a:gd name="connsiteY4" fmla="*/ 1545084 h 1545084"/>
              <a:gd name="connsiteX0" fmla="*/ 0 w 7772400"/>
              <a:gd name="connsiteY0" fmla="*/ 1559372 h 1559372"/>
              <a:gd name="connsiteX1" fmla="*/ 1000125 w 7772400"/>
              <a:gd name="connsiteY1" fmla="*/ 0 h 1559372"/>
              <a:gd name="connsiteX2" fmla="*/ 7772400 w 7772400"/>
              <a:gd name="connsiteY2" fmla="*/ 14288 h 1559372"/>
              <a:gd name="connsiteX3" fmla="*/ 7772400 w 7772400"/>
              <a:gd name="connsiteY3" fmla="*/ 1559372 h 1559372"/>
              <a:gd name="connsiteX4" fmla="*/ 0 w 7772400"/>
              <a:gd name="connsiteY4" fmla="*/ 1559372 h 1559372"/>
              <a:gd name="connsiteX0" fmla="*/ 0 w 7772400"/>
              <a:gd name="connsiteY0" fmla="*/ 1559372 h 1559372"/>
              <a:gd name="connsiteX1" fmla="*/ 1857375 w 7772400"/>
              <a:gd name="connsiteY1" fmla="*/ 0 h 1559372"/>
              <a:gd name="connsiteX2" fmla="*/ 7772400 w 7772400"/>
              <a:gd name="connsiteY2" fmla="*/ 14288 h 1559372"/>
              <a:gd name="connsiteX3" fmla="*/ 7772400 w 7772400"/>
              <a:gd name="connsiteY3" fmla="*/ 1559372 h 1559372"/>
              <a:gd name="connsiteX4" fmla="*/ 0 w 7772400"/>
              <a:gd name="connsiteY4" fmla="*/ 1559372 h 1559372"/>
              <a:gd name="connsiteX0" fmla="*/ 0 w 7772400"/>
              <a:gd name="connsiteY0" fmla="*/ 1545084 h 1545084"/>
              <a:gd name="connsiteX1" fmla="*/ 1557338 w 7772400"/>
              <a:gd name="connsiteY1" fmla="*/ 0 h 1545084"/>
              <a:gd name="connsiteX2" fmla="*/ 7772400 w 7772400"/>
              <a:gd name="connsiteY2" fmla="*/ 0 h 1545084"/>
              <a:gd name="connsiteX3" fmla="*/ 7772400 w 7772400"/>
              <a:gd name="connsiteY3" fmla="*/ 1545084 h 1545084"/>
              <a:gd name="connsiteX4" fmla="*/ 0 w 7772400"/>
              <a:gd name="connsiteY4" fmla="*/ 1545084 h 1545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2400" h="1545084">
                <a:moveTo>
                  <a:pt x="0" y="1545084"/>
                </a:moveTo>
                <a:lnTo>
                  <a:pt x="1557338" y="0"/>
                </a:lnTo>
                <a:lnTo>
                  <a:pt x="7772400" y="0"/>
                </a:lnTo>
                <a:lnTo>
                  <a:pt x="7772400" y="1545084"/>
                </a:lnTo>
                <a:lnTo>
                  <a:pt x="0" y="154508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5" name="Segnaposto data 14">
            <a:extLst>
              <a:ext uri="{FF2B5EF4-FFF2-40B4-BE49-F238E27FC236}">
                <a16:creationId xmlns:a16="http://schemas.microsoft.com/office/drawing/2014/main" id="{0E9B0713-EFDD-55B9-38FE-271051CE63E4}"/>
              </a:ext>
            </a:extLst>
          </p:cNvPr>
          <p:cNvSpPr>
            <a:spLocks noGrp="1"/>
          </p:cNvSpPr>
          <p:nvPr>
            <p:ph type="dt" sz="half" idx="10"/>
          </p:nvPr>
        </p:nvSpPr>
        <p:spPr/>
        <p:txBody>
          <a:bodyPr/>
          <a:lstStyle>
            <a:lvl1pPr>
              <a:defRPr>
                <a:solidFill>
                  <a:schemeClr val="bg1"/>
                </a:solidFill>
              </a:defRPr>
            </a:lvl1pPr>
          </a:lstStyle>
          <a:p>
            <a:fld id="{FD98E099-E77D-B944-B8FE-C7F57885344D}" type="datetime1">
              <a:rPr lang="it-IT" smtClean="0"/>
              <a:t>31/08/2026</a:t>
            </a:fld>
            <a:endParaRPr lang="it-IT" dirty="0"/>
          </a:p>
        </p:txBody>
      </p:sp>
    </p:spTree>
    <p:extLst>
      <p:ext uri="{BB962C8B-B14F-4D97-AF65-F5344CB8AC3E}">
        <p14:creationId xmlns:p14="http://schemas.microsoft.com/office/powerpoint/2010/main" val="24667121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bg>
      <p:bgPr>
        <a:solidFill>
          <a:srgbClr val="F2F2F2"/>
        </a:solidFill>
        <a:effectLst/>
      </p:bgPr>
    </p:bg>
    <p:spTree>
      <p:nvGrpSpPr>
        <p:cNvPr id="1" name=""/>
        <p:cNvGrpSpPr/>
        <p:nvPr/>
      </p:nvGrpSpPr>
      <p:grpSpPr>
        <a:xfrm>
          <a:off x="0" y="0"/>
          <a:ext cx="0" cy="0"/>
          <a:chOff x="0" y="0"/>
          <a:chExt cx="0" cy="0"/>
        </a:xfrm>
      </p:grpSpPr>
      <p:sp>
        <p:nvSpPr>
          <p:cNvPr id="11" name="Rettangolo 10">
            <a:extLst>
              <a:ext uri="{FF2B5EF4-FFF2-40B4-BE49-F238E27FC236}">
                <a16:creationId xmlns:a16="http://schemas.microsoft.com/office/drawing/2014/main" id="{EFA445EC-0798-5C30-7FD5-086CA22F4994}"/>
              </a:ext>
            </a:extLst>
          </p:cNvPr>
          <p:cNvSpPr/>
          <p:nvPr userDrawn="1"/>
        </p:nvSpPr>
        <p:spPr>
          <a:xfrm>
            <a:off x="3600001" y="1"/>
            <a:ext cx="8592000" cy="896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 name="Trapezio 12">
            <a:extLst>
              <a:ext uri="{FF2B5EF4-FFF2-40B4-BE49-F238E27FC236}">
                <a16:creationId xmlns:a16="http://schemas.microsoft.com/office/drawing/2014/main" id="{7D22FE7A-016B-E92F-EDB3-32A943C1F0E6}"/>
              </a:ext>
            </a:extLst>
          </p:cNvPr>
          <p:cNvSpPr>
            <a:spLocks noChangeAspect="1"/>
          </p:cNvSpPr>
          <p:nvPr userDrawn="1"/>
        </p:nvSpPr>
        <p:spPr>
          <a:xfrm rot="10800000">
            <a:off x="-18600" y="0"/>
            <a:ext cx="5968038" cy="896112"/>
          </a:xfrm>
          <a:custGeom>
            <a:avLst/>
            <a:gdLst>
              <a:gd name="connsiteX0" fmla="*/ 0 w 7772400"/>
              <a:gd name="connsiteY0" fmla="*/ 1545084 h 1545084"/>
              <a:gd name="connsiteX1" fmla="*/ 0 w 7772400"/>
              <a:gd name="connsiteY1" fmla="*/ 0 h 1545084"/>
              <a:gd name="connsiteX2" fmla="*/ 7772400 w 7772400"/>
              <a:gd name="connsiteY2" fmla="*/ 0 h 1545084"/>
              <a:gd name="connsiteX3" fmla="*/ 7772400 w 7772400"/>
              <a:gd name="connsiteY3" fmla="*/ 1545084 h 1545084"/>
              <a:gd name="connsiteX4" fmla="*/ 0 w 7772400"/>
              <a:gd name="connsiteY4" fmla="*/ 1545084 h 1545084"/>
              <a:gd name="connsiteX0" fmla="*/ 0 w 7772400"/>
              <a:gd name="connsiteY0" fmla="*/ 1559372 h 1559372"/>
              <a:gd name="connsiteX1" fmla="*/ 1000125 w 7772400"/>
              <a:gd name="connsiteY1" fmla="*/ 0 h 1559372"/>
              <a:gd name="connsiteX2" fmla="*/ 7772400 w 7772400"/>
              <a:gd name="connsiteY2" fmla="*/ 14288 h 1559372"/>
              <a:gd name="connsiteX3" fmla="*/ 7772400 w 7772400"/>
              <a:gd name="connsiteY3" fmla="*/ 1559372 h 1559372"/>
              <a:gd name="connsiteX4" fmla="*/ 0 w 7772400"/>
              <a:gd name="connsiteY4" fmla="*/ 1559372 h 1559372"/>
              <a:gd name="connsiteX0" fmla="*/ 0 w 7772400"/>
              <a:gd name="connsiteY0" fmla="*/ 1559372 h 1559372"/>
              <a:gd name="connsiteX1" fmla="*/ 1857375 w 7772400"/>
              <a:gd name="connsiteY1" fmla="*/ 0 h 1559372"/>
              <a:gd name="connsiteX2" fmla="*/ 7772400 w 7772400"/>
              <a:gd name="connsiteY2" fmla="*/ 14288 h 1559372"/>
              <a:gd name="connsiteX3" fmla="*/ 7772400 w 7772400"/>
              <a:gd name="connsiteY3" fmla="*/ 1559372 h 1559372"/>
              <a:gd name="connsiteX4" fmla="*/ 0 w 7772400"/>
              <a:gd name="connsiteY4" fmla="*/ 1559372 h 1559372"/>
              <a:gd name="connsiteX0" fmla="*/ 0 w 7772400"/>
              <a:gd name="connsiteY0" fmla="*/ 1545084 h 1545084"/>
              <a:gd name="connsiteX1" fmla="*/ 1557338 w 7772400"/>
              <a:gd name="connsiteY1" fmla="*/ 0 h 1545084"/>
              <a:gd name="connsiteX2" fmla="*/ 7772400 w 7772400"/>
              <a:gd name="connsiteY2" fmla="*/ 0 h 1545084"/>
              <a:gd name="connsiteX3" fmla="*/ 7772400 w 7772400"/>
              <a:gd name="connsiteY3" fmla="*/ 1545084 h 1545084"/>
              <a:gd name="connsiteX4" fmla="*/ 0 w 7772400"/>
              <a:gd name="connsiteY4" fmla="*/ 1545084 h 1545084"/>
              <a:gd name="connsiteX0" fmla="*/ 0 w 7772400"/>
              <a:gd name="connsiteY0" fmla="*/ 1545084 h 1545084"/>
              <a:gd name="connsiteX1" fmla="*/ 1557338 w 7772400"/>
              <a:gd name="connsiteY1" fmla="*/ 0 h 1545084"/>
              <a:gd name="connsiteX2" fmla="*/ 6956375 w 7772400"/>
              <a:gd name="connsiteY2" fmla="*/ 0 h 1545084"/>
              <a:gd name="connsiteX3" fmla="*/ 7772400 w 7772400"/>
              <a:gd name="connsiteY3" fmla="*/ 1545084 h 1545084"/>
              <a:gd name="connsiteX4" fmla="*/ 0 w 7772400"/>
              <a:gd name="connsiteY4" fmla="*/ 1545084 h 1545084"/>
              <a:gd name="connsiteX0" fmla="*/ 0 w 6956375"/>
              <a:gd name="connsiteY0" fmla="*/ 1545084 h 1545084"/>
              <a:gd name="connsiteX1" fmla="*/ 1557338 w 6956375"/>
              <a:gd name="connsiteY1" fmla="*/ 0 h 1545084"/>
              <a:gd name="connsiteX2" fmla="*/ 6956375 w 6956375"/>
              <a:gd name="connsiteY2" fmla="*/ 0 h 1545084"/>
              <a:gd name="connsiteX3" fmla="*/ 6956375 w 6956375"/>
              <a:gd name="connsiteY3" fmla="*/ 1545084 h 1545084"/>
              <a:gd name="connsiteX4" fmla="*/ 0 w 6956375"/>
              <a:gd name="connsiteY4" fmla="*/ 1545084 h 1545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6375" h="1545084">
                <a:moveTo>
                  <a:pt x="0" y="1545084"/>
                </a:moveTo>
                <a:lnTo>
                  <a:pt x="1557338" y="0"/>
                </a:lnTo>
                <a:lnTo>
                  <a:pt x="6956375" y="0"/>
                </a:lnTo>
                <a:lnTo>
                  <a:pt x="6956375" y="1545084"/>
                </a:lnTo>
                <a:lnTo>
                  <a:pt x="0" y="1545084"/>
                </a:lnTo>
                <a:close/>
              </a:path>
            </a:pathLst>
          </a:custGeom>
          <a:solidFill>
            <a:srgbClr val="407B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2" name="Titolo 1">
            <a:extLst>
              <a:ext uri="{FF2B5EF4-FFF2-40B4-BE49-F238E27FC236}">
                <a16:creationId xmlns:a16="http://schemas.microsoft.com/office/drawing/2014/main" id="{FD192F53-0764-FC2B-95DA-784D1D27E48A}"/>
              </a:ext>
            </a:extLst>
          </p:cNvPr>
          <p:cNvSpPr>
            <a:spLocks noGrp="1"/>
          </p:cNvSpPr>
          <p:nvPr>
            <p:ph type="title"/>
          </p:nvPr>
        </p:nvSpPr>
        <p:spPr>
          <a:xfrm>
            <a:off x="838200" y="1579563"/>
            <a:ext cx="10515600" cy="1325563"/>
          </a:xfrm>
        </p:spPr>
        <p:txBody>
          <a:bodyPr/>
          <a:lstStyle/>
          <a:p>
            <a:r>
              <a:rPr lang="it-IT" dirty="0"/>
              <a:t>Fare clic per modificare lo stile del titolo dello schema</a:t>
            </a:r>
          </a:p>
        </p:txBody>
      </p:sp>
      <p:sp>
        <p:nvSpPr>
          <p:cNvPr id="3" name="Segnaposto contenuto 2">
            <a:extLst>
              <a:ext uri="{FF2B5EF4-FFF2-40B4-BE49-F238E27FC236}">
                <a16:creationId xmlns:a16="http://schemas.microsoft.com/office/drawing/2014/main" id="{675BF8E7-BFD4-7F23-90DD-603004486A44}"/>
              </a:ext>
            </a:extLst>
          </p:cNvPr>
          <p:cNvSpPr>
            <a:spLocks noGrp="1"/>
          </p:cNvSpPr>
          <p:nvPr>
            <p:ph idx="1"/>
          </p:nvPr>
        </p:nvSpPr>
        <p:spPr>
          <a:xfrm>
            <a:off x="838200" y="3040063"/>
            <a:ext cx="10515600" cy="2989262"/>
          </a:xfrm>
        </p:spPr>
        <p:txBody>
          <a:bodyPr/>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sp>
        <p:nvSpPr>
          <p:cNvPr id="4" name="Segnaposto data 3">
            <a:extLst>
              <a:ext uri="{FF2B5EF4-FFF2-40B4-BE49-F238E27FC236}">
                <a16:creationId xmlns:a16="http://schemas.microsoft.com/office/drawing/2014/main" id="{47AE46DD-ED11-9117-8551-77BB6D0298F0}"/>
              </a:ext>
            </a:extLst>
          </p:cNvPr>
          <p:cNvSpPr>
            <a:spLocks noGrp="1"/>
          </p:cNvSpPr>
          <p:nvPr>
            <p:ph type="dt" sz="half" idx="10"/>
          </p:nvPr>
        </p:nvSpPr>
        <p:spPr/>
        <p:txBody>
          <a:bodyPr/>
          <a:lstStyle>
            <a:lvl1pPr>
              <a:defRPr>
                <a:latin typeface="+mj-lt"/>
              </a:defRPr>
            </a:lvl1pPr>
          </a:lstStyle>
          <a:p>
            <a:fld id="{DBB2DB40-684E-A843-81F8-01D42F796A4A}" type="datetime1">
              <a:rPr lang="it-IT" smtClean="0"/>
              <a:pPr/>
              <a:t>31/08/2026</a:t>
            </a:fld>
            <a:endParaRPr lang="it-IT"/>
          </a:p>
        </p:txBody>
      </p:sp>
      <p:sp>
        <p:nvSpPr>
          <p:cNvPr id="5" name="Segnaposto piè di pagina 4">
            <a:extLst>
              <a:ext uri="{FF2B5EF4-FFF2-40B4-BE49-F238E27FC236}">
                <a16:creationId xmlns:a16="http://schemas.microsoft.com/office/drawing/2014/main" id="{42AF8DD9-547E-E6BB-6735-B1609EC143CD}"/>
              </a:ext>
            </a:extLst>
          </p:cNvPr>
          <p:cNvSpPr>
            <a:spLocks noGrp="1"/>
          </p:cNvSpPr>
          <p:nvPr>
            <p:ph type="ftr" sz="quarter" idx="11"/>
          </p:nvPr>
        </p:nvSpPr>
        <p:spPr/>
        <p:txBody>
          <a:bodyPr/>
          <a:lstStyle>
            <a:lvl1pPr>
              <a:defRPr>
                <a:latin typeface="+mj-lt"/>
              </a:defRPr>
            </a:lvl1pPr>
          </a:lstStyle>
          <a:p>
            <a:endParaRPr lang="it-IT" dirty="0"/>
          </a:p>
        </p:txBody>
      </p:sp>
      <p:sp>
        <p:nvSpPr>
          <p:cNvPr id="6" name="Segnaposto numero diapositiva 5">
            <a:extLst>
              <a:ext uri="{FF2B5EF4-FFF2-40B4-BE49-F238E27FC236}">
                <a16:creationId xmlns:a16="http://schemas.microsoft.com/office/drawing/2014/main" id="{8226DDB7-8B02-6E84-1129-90450B246CEC}"/>
              </a:ext>
            </a:extLst>
          </p:cNvPr>
          <p:cNvSpPr>
            <a:spLocks noGrp="1"/>
          </p:cNvSpPr>
          <p:nvPr>
            <p:ph type="sldNum" sz="quarter" idx="12"/>
          </p:nvPr>
        </p:nvSpPr>
        <p:spPr/>
        <p:txBody>
          <a:bodyPr/>
          <a:lstStyle>
            <a:lvl1pPr>
              <a:defRPr>
                <a:latin typeface="+mj-lt"/>
              </a:defRPr>
            </a:lvl1pPr>
          </a:lstStyle>
          <a:p>
            <a:fld id="{400909E7-B897-774D-A65F-37F5222683A6}" type="slidenum">
              <a:rPr lang="it-IT" smtClean="0"/>
              <a:pPr/>
              <a:t>‹N›</a:t>
            </a:fld>
            <a:endParaRPr lang="it-IT" dirty="0"/>
          </a:p>
        </p:txBody>
      </p:sp>
      <p:pic>
        <p:nvPicPr>
          <p:cNvPr id="8" name="Immagine 7">
            <a:extLst>
              <a:ext uri="{FF2B5EF4-FFF2-40B4-BE49-F238E27FC236}">
                <a16:creationId xmlns:a16="http://schemas.microsoft.com/office/drawing/2014/main" id="{A8227B02-F669-1625-E098-60CC82A00502}"/>
              </a:ext>
            </a:extLst>
          </p:cNvPr>
          <p:cNvPicPr>
            <a:picLocks noChangeAspect="1"/>
          </p:cNvPicPr>
          <p:nvPr userDrawn="1"/>
        </p:nvPicPr>
        <p:blipFill>
          <a:blip r:embed="rId2"/>
          <a:stretch>
            <a:fillRect/>
          </a:stretch>
        </p:blipFill>
        <p:spPr>
          <a:xfrm>
            <a:off x="838200" y="129730"/>
            <a:ext cx="1905000" cy="590550"/>
          </a:xfrm>
          <a:prstGeom prst="rect">
            <a:avLst/>
          </a:prstGeom>
        </p:spPr>
      </p:pic>
    </p:spTree>
    <p:extLst>
      <p:ext uri="{BB962C8B-B14F-4D97-AF65-F5344CB8AC3E}">
        <p14:creationId xmlns:p14="http://schemas.microsoft.com/office/powerpoint/2010/main" val="11129748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F38CA52-9051-494B-1A27-9AE31F5B9B84}"/>
              </a:ext>
            </a:extLst>
          </p:cNvPr>
          <p:cNvSpPr>
            <a:spLocks noGrp="1"/>
          </p:cNvSpPr>
          <p:nvPr>
            <p:ph type="title"/>
          </p:nvPr>
        </p:nvSpPr>
        <p:spPr>
          <a:xfrm>
            <a:off x="831850" y="1709738"/>
            <a:ext cx="10515600" cy="2852737"/>
          </a:xfrm>
        </p:spPr>
        <p:txBody>
          <a:bodyPr anchor="b"/>
          <a:lstStyle>
            <a:lvl1pPr>
              <a:defRPr sz="6000">
                <a:solidFill>
                  <a:schemeClr val="bg1"/>
                </a:solidFill>
              </a:defRPr>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509CBAEE-EFC3-F5C0-4A57-035722C542F7}"/>
              </a:ext>
            </a:extLst>
          </p:cNvPr>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dirty="0"/>
              <a:t>Fare clic per modificare gli stili del testo dello schema</a:t>
            </a:r>
          </a:p>
        </p:txBody>
      </p:sp>
      <p:sp>
        <p:nvSpPr>
          <p:cNvPr id="7" name="Rettangolo 6">
            <a:extLst>
              <a:ext uri="{FF2B5EF4-FFF2-40B4-BE49-F238E27FC236}">
                <a16:creationId xmlns:a16="http://schemas.microsoft.com/office/drawing/2014/main" id="{C98D0A49-D6BD-576D-9DF3-974A18CA4518}"/>
              </a:ext>
            </a:extLst>
          </p:cNvPr>
          <p:cNvSpPr/>
          <p:nvPr userDrawn="1"/>
        </p:nvSpPr>
        <p:spPr>
          <a:xfrm>
            <a:off x="3600001" y="0"/>
            <a:ext cx="8592000" cy="13255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Trapezio 12">
            <a:extLst>
              <a:ext uri="{FF2B5EF4-FFF2-40B4-BE49-F238E27FC236}">
                <a16:creationId xmlns:a16="http://schemas.microsoft.com/office/drawing/2014/main" id="{78FA8A87-4AD0-220C-FBFE-2637D883E93D}"/>
              </a:ext>
            </a:extLst>
          </p:cNvPr>
          <p:cNvSpPr>
            <a:spLocks noChangeAspect="1"/>
          </p:cNvSpPr>
          <p:nvPr userDrawn="1"/>
        </p:nvSpPr>
        <p:spPr>
          <a:xfrm rot="10800000">
            <a:off x="-18600" y="0"/>
            <a:ext cx="5968038" cy="1325564"/>
          </a:xfrm>
          <a:custGeom>
            <a:avLst/>
            <a:gdLst>
              <a:gd name="connsiteX0" fmla="*/ 0 w 7772400"/>
              <a:gd name="connsiteY0" fmla="*/ 1545084 h 1545084"/>
              <a:gd name="connsiteX1" fmla="*/ 0 w 7772400"/>
              <a:gd name="connsiteY1" fmla="*/ 0 h 1545084"/>
              <a:gd name="connsiteX2" fmla="*/ 7772400 w 7772400"/>
              <a:gd name="connsiteY2" fmla="*/ 0 h 1545084"/>
              <a:gd name="connsiteX3" fmla="*/ 7772400 w 7772400"/>
              <a:gd name="connsiteY3" fmla="*/ 1545084 h 1545084"/>
              <a:gd name="connsiteX4" fmla="*/ 0 w 7772400"/>
              <a:gd name="connsiteY4" fmla="*/ 1545084 h 1545084"/>
              <a:gd name="connsiteX0" fmla="*/ 0 w 7772400"/>
              <a:gd name="connsiteY0" fmla="*/ 1559372 h 1559372"/>
              <a:gd name="connsiteX1" fmla="*/ 1000125 w 7772400"/>
              <a:gd name="connsiteY1" fmla="*/ 0 h 1559372"/>
              <a:gd name="connsiteX2" fmla="*/ 7772400 w 7772400"/>
              <a:gd name="connsiteY2" fmla="*/ 14288 h 1559372"/>
              <a:gd name="connsiteX3" fmla="*/ 7772400 w 7772400"/>
              <a:gd name="connsiteY3" fmla="*/ 1559372 h 1559372"/>
              <a:gd name="connsiteX4" fmla="*/ 0 w 7772400"/>
              <a:gd name="connsiteY4" fmla="*/ 1559372 h 1559372"/>
              <a:gd name="connsiteX0" fmla="*/ 0 w 7772400"/>
              <a:gd name="connsiteY0" fmla="*/ 1559372 h 1559372"/>
              <a:gd name="connsiteX1" fmla="*/ 1857375 w 7772400"/>
              <a:gd name="connsiteY1" fmla="*/ 0 h 1559372"/>
              <a:gd name="connsiteX2" fmla="*/ 7772400 w 7772400"/>
              <a:gd name="connsiteY2" fmla="*/ 14288 h 1559372"/>
              <a:gd name="connsiteX3" fmla="*/ 7772400 w 7772400"/>
              <a:gd name="connsiteY3" fmla="*/ 1559372 h 1559372"/>
              <a:gd name="connsiteX4" fmla="*/ 0 w 7772400"/>
              <a:gd name="connsiteY4" fmla="*/ 1559372 h 1559372"/>
              <a:gd name="connsiteX0" fmla="*/ 0 w 7772400"/>
              <a:gd name="connsiteY0" fmla="*/ 1545084 h 1545084"/>
              <a:gd name="connsiteX1" fmla="*/ 1557338 w 7772400"/>
              <a:gd name="connsiteY1" fmla="*/ 0 h 1545084"/>
              <a:gd name="connsiteX2" fmla="*/ 7772400 w 7772400"/>
              <a:gd name="connsiteY2" fmla="*/ 0 h 1545084"/>
              <a:gd name="connsiteX3" fmla="*/ 7772400 w 7772400"/>
              <a:gd name="connsiteY3" fmla="*/ 1545084 h 1545084"/>
              <a:gd name="connsiteX4" fmla="*/ 0 w 7772400"/>
              <a:gd name="connsiteY4" fmla="*/ 1545084 h 1545084"/>
              <a:gd name="connsiteX0" fmla="*/ 0 w 7772400"/>
              <a:gd name="connsiteY0" fmla="*/ 1545084 h 1545084"/>
              <a:gd name="connsiteX1" fmla="*/ 1557338 w 7772400"/>
              <a:gd name="connsiteY1" fmla="*/ 0 h 1545084"/>
              <a:gd name="connsiteX2" fmla="*/ 6956375 w 7772400"/>
              <a:gd name="connsiteY2" fmla="*/ 0 h 1545084"/>
              <a:gd name="connsiteX3" fmla="*/ 7772400 w 7772400"/>
              <a:gd name="connsiteY3" fmla="*/ 1545084 h 1545084"/>
              <a:gd name="connsiteX4" fmla="*/ 0 w 7772400"/>
              <a:gd name="connsiteY4" fmla="*/ 1545084 h 1545084"/>
              <a:gd name="connsiteX0" fmla="*/ 0 w 6956375"/>
              <a:gd name="connsiteY0" fmla="*/ 1545084 h 1545084"/>
              <a:gd name="connsiteX1" fmla="*/ 1557338 w 6956375"/>
              <a:gd name="connsiteY1" fmla="*/ 0 h 1545084"/>
              <a:gd name="connsiteX2" fmla="*/ 6956375 w 6956375"/>
              <a:gd name="connsiteY2" fmla="*/ 0 h 1545084"/>
              <a:gd name="connsiteX3" fmla="*/ 6956375 w 6956375"/>
              <a:gd name="connsiteY3" fmla="*/ 1545084 h 1545084"/>
              <a:gd name="connsiteX4" fmla="*/ 0 w 6956375"/>
              <a:gd name="connsiteY4" fmla="*/ 1545084 h 1545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6375" h="1545084">
                <a:moveTo>
                  <a:pt x="0" y="1545084"/>
                </a:moveTo>
                <a:lnTo>
                  <a:pt x="1557338" y="0"/>
                </a:lnTo>
                <a:lnTo>
                  <a:pt x="6956375" y="0"/>
                </a:lnTo>
                <a:lnTo>
                  <a:pt x="6956375" y="1545084"/>
                </a:lnTo>
                <a:lnTo>
                  <a:pt x="0" y="1545084"/>
                </a:lnTo>
                <a:close/>
              </a:path>
            </a:pathLst>
          </a:custGeom>
          <a:solidFill>
            <a:srgbClr val="407B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9" name="Immagine 8">
            <a:extLst>
              <a:ext uri="{FF2B5EF4-FFF2-40B4-BE49-F238E27FC236}">
                <a16:creationId xmlns:a16="http://schemas.microsoft.com/office/drawing/2014/main" id="{83B03AB2-0657-0C4F-0244-A0781408ED53}"/>
              </a:ext>
            </a:extLst>
          </p:cNvPr>
          <p:cNvPicPr>
            <a:picLocks noChangeAspect="1"/>
          </p:cNvPicPr>
          <p:nvPr userDrawn="1"/>
        </p:nvPicPr>
        <p:blipFill>
          <a:blip r:embed="rId3"/>
          <a:stretch>
            <a:fillRect/>
          </a:stretch>
        </p:blipFill>
        <p:spPr>
          <a:xfrm>
            <a:off x="838200" y="385762"/>
            <a:ext cx="1905000" cy="590550"/>
          </a:xfrm>
          <a:prstGeom prst="rect">
            <a:avLst/>
          </a:prstGeom>
        </p:spPr>
      </p:pic>
    </p:spTree>
    <p:extLst>
      <p:ext uri="{BB962C8B-B14F-4D97-AF65-F5344CB8AC3E}">
        <p14:creationId xmlns:p14="http://schemas.microsoft.com/office/powerpoint/2010/main" val="22903975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bg>
      <p:bgPr>
        <a:solidFill>
          <a:srgbClr val="F2F2F2"/>
        </a:solidFill>
        <a:effectLst/>
      </p:bgPr>
    </p:bg>
    <p:spTree>
      <p:nvGrpSpPr>
        <p:cNvPr id="1" name=""/>
        <p:cNvGrpSpPr/>
        <p:nvPr/>
      </p:nvGrpSpPr>
      <p:grpSpPr>
        <a:xfrm>
          <a:off x="0" y="0"/>
          <a:ext cx="0" cy="0"/>
          <a:chOff x="0" y="0"/>
          <a:chExt cx="0" cy="0"/>
        </a:xfrm>
      </p:grpSpPr>
      <p:sp>
        <p:nvSpPr>
          <p:cNvPr id="8" name="Rettangolo 7">
            <a:extLst>
              <a:ext uri="{FF2B5EF4-FFF2-40B4-BE49-F238E27FC236}">
                <a16:creationId xmlns:a16="http://schemas.microsoft.com/office/drawing/2014/main" id="{0AFC09BF-387F-45C7-4816-593E0DAF565E}"/>
              </a:ext>
            </a:extLst>
          </p:cNvPr>
          <p:cNvSpPr/>
          <p:nvPr userDrawn="1"/>
        </p:nvSpPr>
        <p:spPr>
          <a:xfrm>
            <a:off x="3600001" y="0"/>
            <a:ext cx="8592000" cy="13255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 name="Trapezio 12">
            <a:extLst>
              <a:ext uri="{FF2B5EF4-FFF2-40B4-BE49-F238E27FC236}">
                <a16:creationId xmlns:a16="http://schemas.microsoft.com/office/drawing/2014/main" id="{CF695B7A-A1D1-BDD3-EE4A-99718CFF0391}"/>
              </a:ext>
            </a:extLst>
          </p:cNvPr>
          <p:cNvSpPr>
            <a:spLocks noChangeAspect="1"/>
          </p:cNvSpPr>
          <p:nvPr userDrawn="1"/>
        </p:nvSpPr>
        <p:spPr>
          <a:xfrm rot="10800000">
            <a:off x="-18600" y="0"/>
            <a:ext cx="5968038" cy="1325564"/>
          </a:xfrm>
          <a:custGeom>
            <a:avLst/>
            <a:gdLst>
              <a:gd name="connsiteX0" fmla="*/ 0 w 7772400"/>
              <a:gd name="connsiteY0" fmla="*/ 1545084 h 1545084"/>
              <a:gd name="connsiteX1" fmla="*/ 0 w 7772400"/>
              <a:gd name="connsiteY1" fmla="*/ 0 h 1545084"/>
              <a:gd name="connsiteX2" fmla="*/ 7772400 w 7772400"/>
              <a:gd name="connsiteY2" fmla="*/ 0 h 1545084"/>
              <a:gd name="connsiteX3" fmla="*/ 7772400 w 7772400"/>
              <a:gd name="connsiteY3" fmla="*/ 1545084 h 1545084"/>
              <a:gd name="connsiteX4" fmla="*/ 0 w 7772400"/>
              <a:gd name="connsiteY4" fmla="*/ 1545084 h 1545084"/>
              <a:gd name="connsiteX0" fmla="*/ 0 w 7772400"/>
              <a:gd name="connsiteY0" fmla="*/ 1559372 h 1559372"/>
              <a:gd name="connsiteX1" fmla="*/ 1000125 w 7772400"/>
              <a:gd name="connsiteY1" fmla="*/ 0 h 1559372"/>
              <a:gd name="connsiteX2" fmla="*/ 7772400 w 7772400"/>
              <a:gd name="connsiteY2" fmla="*/ 14288 h 1559372"/>
              <a:gd name="connsiteX3" fmla="*/ 7772400 w 7772400"/>
              <a:gd name="connsiteY3" fmla="*/ 1559372 h 1559372"/>
              <a:gd name="connsiteX4" fmla="*/ 0 w 7772400"/>
              <a:gd name="connsiteY4" fmla="*/ 1559372 h 1559372"/>
              <a:gd name="connsiteX0" fmla="*/ 0 w 7772400"/>
              <a:gd name="connsiteY0" fmla="*/ 1559372 h 1559372"/>
              <a:gd name="connsiteX1" fmla="*/ 1857375 w 7772400"/>
              <a:gd name="connsiteY1" fmla="*/ 0 h 1559372"/>
              <a:gd name="connsiteX2" fmla="*/ 7772400 w 7772400"/>
              <a:gd name="connsiteY2" fmla="*/ 14288 h 1559372"/>
              <a:gd name="connsiteX3" fmla="*/ 7772400 w 7772400"/>
              <a:gd name="connsiteY3" fmla="*/ 1559372 h 1559372"/>
              <a:gd name="connsiteX4" fmla="*/ 0 w 7772400"/>
              <a:gd name="connsiteY4" fmla="*/ 1559372 h 1559372"/>
              <a:gd name="connsiteX0" fmla="*/ 0 w 7772400"/>
              <a:gd name="connsiteY0" fmla="*/ 1545084 h 1545084"/>
              <a:gd name="connsiteX1" fmla="*/ 1557338 w 7772400"/>
              <a:gd name="connsiteY1" fmla="*/ 0 h 1545084"/>
              <a:gd name="connsiteX2" fmla="*/ 7772400 w 7772400"/>
              <a:gd name="connsiteY2" fmla="*/ 0 h 1545084"/>
              <a:gd name="connsiteX3" fmla="*/ 7772400 w 7772400"/>
              <a:gd name="connsiteY3" fmla="*/ 1545084 h 1545084"/>
              <a:gd name="connsiteX4" fmla="*/ 0 w 7772400"/>
              <a:gd name="connsiteY4" fmla="*/ 1545084 h 1545084"/>
              <a:gd name="connsiteX0" fmla="*/ 0 w 7772400"/>
              <a:gd name="connsiteY0" fmla="*/ 1545084 h 1545084"/>
              <a:gd name="connsiteX1" fmla="*/ 1557338 w 7772400"/>
              <a:gd name="connsiteY1" fmla="*/ 0 h 1545084"/>
              <a:gd name="connsiteX2" fmla="*/ 6956375 w 7772400"/>
              <a:gd name="connsiteY2" fmla="*/ 0 h 1545084"/>
              <a:gd name="connsiteX3" fmla="*/ 7772400 w 7772400"/>
              <a:gd name="connsiteY3" fmla="*/ 1545084 h 1545084"/>
              <a:gd name="connsiteX4" fmla="*/ 0 w 7772400"/>
              <a:gd name="connsiteY4" fmla="*/ 1545084 h 1545084"/>
              <a:gd name="connsiteX0" fmla="*/ 0 w 6956375"/>
              <a:gd name="connsiteY0" fmla="*/ 1545084 h 1545084"/>
              <a:gd name="connsiteX1" fmla="*/ 1557338 w 6956375"/>
              <a:gd name="connsiteY1" fmla="*/ 0 h 1545084"/>
              <a:gd name="connsiteX2" fmla="*/ 6956375 w 6956375"/>
              <a:gd name="connsiteY2" fmla="*/ 0 h 1545084"/>
              <a:gd name="connsiteX3" fmla="*/ 6956375 w 6956375"/>
              <a:gd name="connsiteY3" fmla="*/ 1545084 h 1545084"/>
              <a:gd name="connsiteX4" fmla="*/ 0 w 6956375"/>
              <a:gd name="connsiteY4" fmla="*/ 1545084 h 1545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6375" h="1545084">
                <a:moveTo>
                  <a:pt x="0" y="1545084"/>
                </a:moveTo>
                <a:lnTo>
                  <a:pt x="1557338" y="0"/>
                </a:lnTo>
                <a:lnTo>
                  <a:pt x="6956375" y="0"/>
                </a:lnTo>
                <a:lnTo>
                  <a:pt x="6956375" y="1545084"/>
                </a:lnTo>
                <a:lnTo>
                  <a:pt x="0" y="1545084"/>
                </a:lnTo>
                <a:close/>
              </a:path>
            </a:pathLst>
          </a:custGeom>
          <a:solidFill>
            <a:srgbClr val="407B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10" name="Immagine 9">
            <a:extLst>
              <a:ext uri="{FF2B5EF4-FFF2-40B4-BE49-F238E27FC236}">
                <a16:creationId xmlns:a16="http://schemas.microsoft.com/office/drawing/2014/main" id="{56901EA2-4C3F-B243-215F-98C70C73D2D8}"/>
              </a:ext>
            </a:extLst>
          </p:cNvPr>
          <p:cNvPicPr>
            <a:picLocks noChangeAspect="1"/>
          </p:cNvPicPr>
          <p:nvPr userDrawn="1"/>
        </p:nvPicPr>
        <p:blipFill>
          <a:blip r:embed="rId2"/>
          <a:stretch>
            <a:fillRect/>
          </a:stretch>
        </p:blipFill>
        <p:spPr>
          <a:xfrm>
            <a:off x="838200" y="385762"/>
            <a:ext cx="1905000" cy="590550"/>
          </a:xfrm>
          <a:prstGeom prst="rect">
            <a:avLst/>
          </a:prstGeom>
        </p:spPr>
      </p:pic>
      <p:sp>
        <p:nvSpPr>
          <p:cNvPr id="2" name="Titolo 1">
            <a:extLst>
              <a:ext uri="{FF2B5EF4-FFF2-40B4-BE49-F238E27FC236}">
                <a16:creationId xmlns:a16="http://schemas.microsoft.com/office/drawing/2014/main" id="{49680786-4178-4A3B-2B78-A11FAA1C3C57}"/>
              </a:ext>
            </a:extLst>
          </p:cNvPr>
          <p:cNvSpPr>
            <a:spLocks noGrp="1"/>
          </p:cNvSpPr>
          <p:nvPr>
            <p:ph type="title"/>
          </p:nvPr>
        </p:nvSpPr>
        <p:spPr>
          <a:xfrm>
            <a:off x="838200" y="1580400"/>
            <a:ext cx="10515600" cy="1325563"/>
          </a:xfrm>
        </p:spPr>
        <p:txBody>
          <a:bodyPr/>
          <a:lstStyle/>
          <a:p>
            <a:r>
              <a:rPr lang="it-IT" dirty="0"/>
              <a:t>Fare clic per modificare lo stile del titolo dello schema</a:t>
            </a:r>
          </a:p>
        </p:txBody>
      </p:sp>
      <p:sp>
        <p:nvSpPr>
          <p:cNvPr id="3" name="Segnaposto contenuto 2">
            <a:extLst>
              <a:ext uri="{FF2B5EF4-FFF2-40B4-BE49-F238E27FC236}">
                <a16:creationId xmlns:a16="http://schemas.microsoft.com/office/drawing/2014/main" id="{D73AB1AC-311F-FF68-9758-920C618725A8}"/>
              </a:ext>
            </a:extLst>
          </p:cNvPr>
          <p:cNvSpPr>
            <a:spLocks noGrp="1"/>
          </p:cNvSpPr>
          <p:nvPr>
            <p:ph sz="half" idx="1"/>
          </p:nvPr>
        </p:nvSpPr>
        <p:spPr>
          <a:xfrm>
            <a:off x="838200" y="3038400"/>
            <a:ext cx="5181600" cy="2990925"/>
          </a:xfrm>
        </p:spPr>
        <p:txBody>
          <a:bodyPr/>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sp>
        <p:nvSpPr>
          <p:cNvPr id="4" name="Segnaposto contenuto 3">
            <a:extLst>
              <a:ext uri="{FF2B5EF4-FFF2-40B4-BE49-F238E27FC236}">
                <a16:creationId xmlns:a16="http://schemas.microsoft.com/office/drawing/2014/main" id="{D7893CB5-4B35-2571-3843-3BD9C4FF73F6}"/>
              </a:ext>
            </a:extLst>
          </p:cNvPr>
          <p:cNvSpPr>
            <a:spLocks noGrp="1"/>
          </p:cNvSpPr>
          <p:nvPr>
            <p:ph sz="half" idx="2"/>
          </p:nvPr>
        </p:nvSpPr>
        <p:spPr>
          <a:xfrm>
            <a:off x="6172200" y="3038400"/>
            <a:ext cx="5181600" cy="2990925"/>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D768F000-0ED7-82D3-EF19-761503EC3BB7}"/>
              </a:ext>
            </a:extLst>
          </p:cNvPr>
          <p:cNvSpPr>
            <a:spLocks noGrp="1"/>
          </p:cNvSpPr>
          <p:nvPr>
            <p:ph type="dt" sz="half" idx="10"/>
          </p:nvPr>
        </p:nvSpPr>
        <p:spPr/>
        <p:txBody>
          <a:bodyPr/>
          <a:lstStyle/>
          <a:p>
            <a:fld id="{335F6B79-7FA2-F048-9ABB-8D7BFF93812E}" type="datetime1">
              <a:rPr lang="it-IT" smtClean="0"/>
              <a:t>31/08/2026</a:t>
            </a:fld>
            <a:endParaRPr lang="it-IT"/>
          </a:p>
        </p:txBody>
      </p:sp>
      <p:sp>
        <p:nvSpPr>
          <p:cNvPr id="6" name="Segnaposto piè di pagina 5">
            <a:extLst>
              <a:ext uri="{FF2B5EF4-FFF2-40B4-BE49-F238E27FC236}">
                <a16:creationId xmlns:a16="http://schemas.microsoft.com/office/drawing/2014/main" id="{C8AE89F1-160A-E7B0-A8AE-2C08445B019B}"/>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75A30E3F-7949-4862-2EED-9F01B20580C4}"/>
              </a:ext>
            </a:extLst>
          </p:cNvPr>
          <p:cNvSpPr>
            <a:spLocks noGrp="1"/>
          </p:cNvSpPr>
          <p:nvPr>
            <p:ph type="sldNum" sz="quarter" idx="12"/>
          </p:nvPr>
        </p:nvSpPr>
        <p:spPr/>
        <p:txBody>
          <a:bodyPr/>
          <a:lstStyle/>
          <a:p>
            <a:fld id="{400909E7-B897-774D-A65F-37F5222683A6}" type="slidenum">
              <a:rPr lang="it-IT" smtClean="0"/>
              <a:t>‹N›</a:t>
            </a:fld>
            <a:endParaRPr lang="it-IT"/>
          </a:p>
        </p:txBody>
      </p:sp>
    </p:spTree>
    <p:extLst>
      <p:ext uri="{BB962C8B-B14F-4D97-AF65-F5344CB8AC3E}">
        <p14:creationId xmlns:p14="http://schemas.microsoft.com/office/powerpoint/2010/main" val="5069769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bg>
      <p:bgPr>
        <a:solidFill>
          <a:srgbClr val="F2F2F2"/>
        </a:solidFill>
        <a:effectLst/>
      </p:bgPr>
    </p:bg>
    <p:spTree>
      <p:nvGrpSpPr>
        <p:cNvPr id="1" name=""/>
        <p:cNvGrpSpPr/>
        <p:nvPr/>
      </p:nvGrpSpPr>
      <p:grpSpPr>
        <a:xfrm>
          <a:off x="0" y="0"/>
          <a:ext cx="0" cy="0"/>
          <a:chOff x="0" y="0"/>
          <a:chExt cx="0" cy="0"/>
        </a:xfrm>
      </p:grpSpPr>
      <p:sp>
        <p:nvSpPr>
          <p:cNvPr id="10" name="Rettangolo 9">
            <a:extLst>
              <a:ext uri="{FF2B5EF4-FFF2-40B4-BE49-F238E27FC236}">
                <a16:creationId xmlns:a16="http://schemas.microsoft.com/office/drawing/2014/main" id="{83AE5F51-AB8C-37D8-B91F-FA943EC0A32A}"/>
              </a:ext>
            </a:extLst>
          </p:cNvPr>
          <p:cNvSpPr/>
          <p:nvPr userDrawn="1"/>
        </p:nvSpPr>
        <p:spPr>
          <a:xfrm>
            <a:off x="3600001" y="0"/>
            <a:ext cx="8592000" cy="13255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1" name="Trapezio 12">
            <a:extLst>
              <a:ext uri="{FF2B5EF4-FFF2-40B4-BE49-F238E27FC236}">
                <a16:creationId xmlns:a16="http://schemas.microsoft.com/office/drawing/2014/main" id="{5B0C91DD-AA3E-255D-0605-93BA08176513}"/>
              </a:ext>
            </a:extLst>
          </p:cNvPr>
          <p:cNvSpPr>
            <a:spLocks noChangeAspect="1"/>
          </p:cNvSpPr>
          <p:nvPr userDrawn="1"/>
        </p:nvSpPr>
        <p:spPr>
          <a:xfrm rot="10800000">
            <a:off x="-18600" y="0"/>
            <a:ext cx="5968038" cy="1325564"/>
          </a:xfrm>
          <a:custGeom>
            <a:avLst/>
            <a:gdLst>
              <a:gd name="connsiteX0" fmla="*/ 0 w 7772400"/>
              <a:gd name="connsiteY0" fmla="*/ 1545084 h 1545084"/>
              <a:gd name="connsiteX1" fmla="*/ 0 w 7772400"/>
              <a:gd name="connsiteY1" fmla="*/ 0 h 1545084"/>
              <a:gd name="connsiteX2" fmla="*/ 7772400 w 7772400"/>
              <a:gd name="connsiteY2" fmla="*/ 0 h 1545084"/>
              <a:gd name="connsiteX3" fmla="*/ 7772400 w 7772400"/>
              <a:gd name="connsiteY3" fmla="*/ 1545084 h 1545084"/>
              <a:gd name="connsiteX4" fmla="*/ 0 w 7772400"/>
              <a:gd name="connsiteY4" fmla="*/ 1545084 h 1545084"/>
              <a:gd name="connsiteX0" fmla="*/ 0 w 7772400"/>
              <a:gd name="connsiteY0" fmla="*/ 1559372 h 1559372"/>
              <a:gd name="connsiteX1" fmla="*/ 1000125 w 7772400"/>
              <a:gd name="connsiteY1" fmla="*/ 0 h 1559372"/>
              <a:gd name="connsiteX2" fmla="*/ 7772400 w 7772400"/>
              <a:gd name="connsiteY2" fmla="*/ 14288 h 1559372"/>
              <a:gd name="connsiteX3" fmla="*/ 7772400 w 7772400"/>
              <a:gd name="connsiteY3" fmla="*/ 1559372 h 1559372"/>
              <a:gd name="connsiteX4" fmla="*/ 0 w 7772400"/>
              <a:gd name="connsiteY4" fmla="*/ 1559372 h 1559372"/>
              <a:gd name="connsiteX0" fmla="*/ 0 w 7772400"/>
              <a:gd name="connsiteY0" fmla="*/ 1559372 h 1559372"/>
              <a:gd name="connsiteX1" fmla="*/ 1857375 w 7772400"/>
              <a:gd name="connsiteY1" fmla="*/ 0 h 1559372"/>
              <a:gd name="connsiteX2" fmla="*/ 7772400 w 7772400"/>
              <a:gd name="connsiteY2" fmla="*/ 14288 h 1559372"/>
              <a:gd name="connsiteX3" fmla="*/ 7772400 w 7772400"/>
              <a:gd name="connsiteY3" fmla="*/ 1559372 h 1559372"/>
              <a:gd name="connsiteX4" fmla="*/ 0 w 7772400"/>
              <a:gd name="connsiteY4" fmla="*/ 1559372 h 1559372"/>
              <a:gd name="connsiteX0" fmla="*/ 0 w 7772400"/>
              <a:gd name="connsiteY0" fmla="*/ 1545084 h 1545084"/>
              <a:gd name="connsiteX1" fmla="*/ 1557338 w 7772400"/>
              <a:gd name="connsiteY1" fmla="*/ 0 h 1545084"/>
              <a:gd name="connsiteX2" fmla="*/ 7772400 w 7772400"/>
              <a:gd name="connsiteY2" fmla="*/ 0 h 1545084"/>
              <a:gd name="connsiteX3" fmla="*/ 7772400 w 7772400"/>
              <a:gd name="connsiteY3" fmla="*/ 1545084 h 1545084"/>
              <a:gd name="connsiteX4" fmla="*/ 0 w 7772400"/>
              <a:gd name="connsiteY4" fmla="*/ 1545084 h 1545084"/>
              <a:gd name="connsiteX0" fmla="*/ 0 w 7772400"/>
              <a:gd name="connsiteY0" fmla="*/ 1545084 h 1545084"/>
              <a:gd name="connsiteX1" fmla="*/ 1557338 w 7772400"/>
              <a:gd name="connsiteY1" fmla="*/ 0 h 1545084"/>
              <a:gd name="connsiteX2" fmla="*/ 6956375 w 7772400"/>
              <a:gd name="connsiteY2" fmla="*/ 0 h 1545084"/>
              <a:gd name="connsiteX3" fmla="*/ 7772400 w 7772400"/>
              <a:gd name="connsiteY3" fmla="*/ 1545084 h 1545084"/>
              <a:gd name="connsiteX4" fmla="*/ 0 w 7772400"/>
              <a:gd name="connsiteY4" fmla="*/ 1545084 h 1545084"/>
              <a:gd name="connsiteX0" fmla="*/ 0 w 6956375"/>
              <a:gd name="connsiteY0" fmla="*/ 1545084 h 1545084"/>
              <a:gd name="connsiteX1" fmla="*/ 1557338 w 6956375"/>
              <a:gd name="connsiteY1" fmla="*/ 0 h 1545084"/>
              <a:gd name="connsiteX2" fmla="*/ 6956375 w 6956375"/>
              <a:gd name="connsiteY2" fmla="*/ 0 h 1545084"/>
              <a:gd name="connsiteX3" fmla="*/ 6956375 w 6956375"/>
              <a:gd name="connsiteY3" fmla="*/ 1545084 h 1545084"/>
              <a:gd name="connsiteX4" fmla="*/ 0 w 6956375"/>
              <a:gd name="connsiteY4" fmla="*/ 1545084 h 1545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6375" h="1545084">
                <a:moveTo>
                  <a:pt x="0" y="1545084"/>
                </a:moveTo>
                <a:lnTo>
                  <a:pt x="1557338" y="0"/>
                </a:lnTo>
                <a:lnTo>
                  <a:pt x="6956375" y="0"/>
                </a:lnTo>
                <a:lnTo>
                  <a:pt x="6956375" y="1545084"/>
                </a:lnTo>
                <a:lnTo>
                  <a:pt x="0" y="1545084"/>
                </a:lnTo>
                <a:close/>
              </a:path>
            </a:pathLst>
          </a:custGeom>
          <a:solidFill>
            <a:srgbClr val="407B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12" name="Immagine 11">
            <a:extLst>
              <a:ext uri="{FF2B5EF4-FFF2-40B4-BE49-F238E27FC236}">
                <a16:creationId xmlns:a16="http://schemas.microsoft.com/office/drawing/2014/main" id="{2E5A136B-7EAB-79B9-1E8A-44A5EA7BE0B6}"/>
              </a:ext>
            </a:extLst>
          </p:cNvPr>
          <p:cNvPicPr>
            <a:picLocks noChangeAspect="1"/>
          </p:cNvPicPr>
          <p:nvPr userDrawn="1"/>
        </p:nvPicPr>
        <p:blipFill>
          <a:blip r:embed="rId2"/>
          <a:stretch>
            <a:fillRect/>
          </a:stretch>
        </p:blipFill>
        <p:spPr>
          <a:xfrm>
            <a:off x="838200" y="385762"/>
            <a:ext cx="1905000" cy="590550"/>
          </a:xfrm>
          <a:prstGeom prst="rect">
            <a:avLst/>
          </a:prstGeom>
        </p:spPr>
      </p:pic>
      <p:sp>
        <p:nvSpPr>
          <p:cNvPr id="2" name="Titolo 1">
            <a:extLst>
              <a:ext uri="{FF2B5EF4-FFF2-40B4-BE49-F238E27FC236}">
                <a16:creationId xmlns:a16="http://schemas.microsoft.com/office/drawing/2014/main" id="{4CEE8A33-32EB-63FA-0694-C27C8AD4D136}"/>
              </a:ext>
            </a:extLst>
          </p:cNvPr>
          <p:cNvSpPr>
            <a:spLocks noGrp="1"/>
          </p:cNvSpPr>
          <p:nvPr>
            <p:ph type="title"/>
          </p:nvPr>
        </p:nvSpPr>
        <p:spPr>
          <a:xfrm>
            <a:off x="839788" y="1580400"/>
            <a:ext cx="10515600" cy="1325563"/>
          </a:xfrm>
        </p:spPr>
        <p:txBody>
          <a:bodyPr/>
          <a:lstStyle/>
          <a:p>
            <a:r>
              <a:rPr lang="it-IT" dirty="0"/>
              <a:t>Fare clic per modificare lo stile del titolo dello schema</a:t>
            </a:r>
          </a:p>
        </p:txBody>
      </p:sp>
      <p:sp>
        <p:nvSpPr>
          <p:cNvPr id="3" name="Segnaposto testo 2">
            <a:extLst>
              <a:ext uri="{FF2B5EF4-FFF2-40B4-BE49-F238E27FC236}">
                <a16:creationId xmlns:a16="http://schemas.microsoft.com/office/drawing/2014/main" id="{D273ED62-6E2D-EF7D-C3C3-684AD6DAF39A}"/>
              </a:ext>
            </a:extLst>
          </p:cNvPr>
          <p:cNvSpPr>
            <a:spLocks noGrp="1"/>
          </p:cNvSpPr>
          <p:nvPr>
            <p:ph type="body" idx="1"/>
          </p:nvPr>
        </p:nvSpPr>
        <p:spPr>
          <a:xfrm>
            <a:off x="839788" y="2998790"/>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dirty="0"/>
              <a:t>Fare clic per modificare gli stili del testo dello schema</a:t>
            </a:r>
          </a:p>
        </p:txBody>
      </p:sp>
      <p:sp>
        <p:nvSpPr>
          <p:cNvPr id="4" name="Segnaposto contenuto 3">
            <a:extLst>
              <a:ext uri="{FF2B5EF4-FFF2-40B4-BE49-F238E27FC236}">
                <a16:creationId xmlns:a16="http://schemas.microsoft.com/office/drawing/2014/main" id="{FF98BD4D-A155-98CB-6F85-7A242913A8AB}"/>
              </a:ext>
            </a:extLst>
          </p:cNvPr>
          <p:cNvSpPr>
            <a:spLocks noGrp="1"/>
          </p:cNvSpPr>
          <p:nvPr>
            <p:ph sz="half" idx="2"/>
          </p:nvPr>
        </p:nvSpPr>
        <p:spPr>
          <a:xfrm>
            <a:off x="839788" y="3908430"/>
            <a:ext cx="5157787" cy="2178047"/>
          </a:xfrm>
        </p:spPr>
        <p:txBody>
          <a:bodyPr/>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sp>
        <p:nvSpPr>
          <p:cNvPr id="5" name="Segnaposto testo 4">
            <a:extLst>
              <a:ext uri="{FF2B5EF4-FFF2-40B4-BE49-F238E27FC236}">
                <a16:creationId xmlns:a16="http://schemas.microsoft.com/office/drawing/2014/main" id="{D27581B7-2CFC-225F-1777-994B9B303660}"/>
              </a:ext>
            </a:extLst>
          </p:cNvPr>
          <p:cNvSpPr>
            <a:spLocks noGrp="1"/>
          </p:cNvSpPr>
          <p:nvPr>
            <p:ph type="body" sz="quarter" idx="3"/>
          </p:nvPr>
        </p:nvSpPr>
        <p:spPr>
          <a:xfrm>
            <a:off x="6172200" y="2998790"/>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BD0263D3-ABC3-746E-F6B2-A5A7198E1778}"/>
              </a:ext>
            </a:extLst>
          </p:cNvPr>
          <p:cNvSpPr>
            <a:spLocks noGrp="1"/>
          </p:cNvSpPr>
          <p:nvPr>
            <p:ph sz="quarter" idx="4"/>
          </p:nvPr>
        </p:nvSpPr>
        <p:spPr>
          <a:xfrm>
            <a:off x="6172200" y="3908430"/>
            <a:ext cx="5183188" cy="2178047"/>
          </a:xfrm>
        </p:spPr>
        <p:txBody>
          <a:bodyPr/>
          <a:lstStyle/>
          <a:p>
            <a:pPr lvl="0"/>
            <a:r>
              <a:rPr lang="it-IT" dirty="0"/>
              <a:t>Fare clic per modificare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p>
        </p:txBody>
      </p:sp>
      <p:sp>
        <p:nvSpPr>
          <p:cNvPr id="7" name="Segnaposto data 6">
            <a:extLst>
              <a:ext uri="{FF2B5EF4-FFF2-40B4-BE49-F238E27FC236}">
                <a16:creationId xmlns:a16="http://schemas.microsoft.com/office/drawing/2014/main" id="{ED194DFF-F993-1527-B084-95A28FA5BC6F}"/>
              </a:ext>
            </a:extLst>
          </p:cNvPr>
          <p:cNvSpPr>
            <a:spLocks noGrp="1"/>
          </p:cNvSpPr>
          <p:nvPr>
            <p:ph type="dt" sz="half" idx="10"/>
          </p:nvPr>
        </p:nvSpPr>
        <p:spPr/>
        <p:txBody>
          <a:bodyPr/>
          <a:lstStyle/>
          <a:p>
            <a:fld id="{967267C3-D058-4B41-8AFE-7D937B543AEA}" type="datetime1">
              <a:rPr lang="it-IT" smtClean="0"/>
              <a:t>31/08/2026</a:t>
            </a:fld>
            <a:endParaRPr lang="it-IT"/>
          </a:p>
        </p:txBody>
      </p:sp>
      <p:sp>
        <p:nvSpPr>
          <p:cNvPr id="8" name="Segnaposto piè di pagina 7">
            <a:extLst>
              <a:ext uri="{FF2B5EF4-FFF2-40B4-BE49-F238E27FC236}">
                <a16:creationId xmlns:a16="http://schemas.microsoft.com/office/drawing/2014/main" id="{FE5F7E80-C732-A7AC-61D2-877442192071}"/>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35E9751A-E68D-1B8F-57E4-C2BD087F8B54}"/>
              </a:ext>
            </a:extLst>
          </p:cNvPr>
          <p:cNvSpPr>
            <a:spLocks noGrp="1"/>
          </p:cNvSpPr>
          <p:nvPr>
            <p:ph type="sldNum" sz="quarter" idx="12"/>
          </p:nvPr>
        </p:nvSpPr>
        <p:spPr/>
        <p:txBody>
          <a:bodyPr/>
          <a:lstStyle/>
          <a:p>
            <a:fld id="{400909E7-B897-774D-A65F-37F5222683A6}" type="slidenum">
              <a:rPr lang="it-IT" smtClean="0"/>
              <a:t>‹N›</a:t>
            </a:fld>
            <a:endParaRPr lang="it-IT"/>
          </a:p>
        </p:txBody>
      </p:sp>
    </p:spTree>
    <p:extLst>
      <p:ext uri="{BB962C8B-B14F-4D97-AF65-F5344CB8AC3E}">
        <p14:creationId xmlns:p14="http://schemas.microsoft.com/office/powerpoint/2010/main" val="27434518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bg>
      <p:bgPr>
        <a:solidFill>
          <a:srgbClr val="F2F2F2"/>
        </a:solidFill>
        <a:effectLst/>
      </p:bgPr>
    </p:bg>
    <p:spTree>
      <p:nvGrpSpPr>
        <p:cNvPr id="1" name=""/>
        <p:cNvGrpSpPr/>
        <p:nvPr/>
      </p:nvGrpSpPr>
      <p:grpSpPr>
        <a:xfrm>
          <a:off x="0" y="0"/>
          <a:ext cx="0" cy="0"/>
          <a:chOff x="0" y="0"/>
          <a:chExt cx="0" cy="0"/>
        </a:xfrm>
      </p:grpSpPr>
      <p:sp>
        <p:nvSpPr>
          <p:cNvPr id="6" name="Rettangolo 5">
            <a:extLst>
              <a:ext uri="{FF2B5EF4-FFF2-40B4-BE49-F238E27FC236}">
                <a16:creationId xmlns:a16="http://schemas.microsoft.com/office/drawing/2014/main" id="{6028E8E4-83E0-977C-C57A-01C202210942}"/>
              </a:ext>
            </a:extLst>
          </p:cNvPr>
          <p:cNvSpPr/>
          <p:nvPr userDrawn="1"/>
        </p:nvSpPr>
        <p:spPr>
          <a:xfrm>
            <a:off x="3600001" y="0"/>
            <a:ext cx="8592000" cy="13255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7" name="Trapezio 12">
            <a:extLst>
              <a:ext uri="{FF2B5EF4-FFF2-40B4-BE49-F238E27FC236}">
                <a16:creationId xmlns:a16="http://schemas.microsoft.com/office/drawing/2014/main" id="{795E30AB-0707-0EE5-78AC-8A515C450938}"/>
              </a:ext>
            </a:extLst>
          </p:cNvPr>
          <p:cNvSpPr>
            <a:spLocks noChangeAspect="1"/>
          </p:cNvSpPr>
          <p:nvPr userDrawn="1"/>
        </p:nvSpPr>
        <p:spPr>
          <a:xfrm rot="10800000">
            <a:off x="-18600" y="0"/>
            <a:ext cx="5968038" cy="1325564"/>
          </a:xfrm>
          <a:custGeom>
            <a:avLst/>
            <a:gdLst>
              <a:gd name="connsiteX0" fmla="*/ 0 w 7772400"/>
              <a:gd name="connsiteY0" fmla="*/ 1545084 h 1545084"/>
              <a:gd name="connsiteX1" fmla="*/ 0 w 7772400"/>
              <a:gd name="connsiteY1" fmla="*/ 0 h 1545084"/>
              <a:gd name="connsiteX2" fmla="*/ 7772400 w 7772400"/>
              <a:gd name="connsiteY2" fmla="*/ 0 h 1545084"/>
              <a:gd name="connsiteX3" fmla="*/ 7772400 w 7772400"/>
              <a:gd name="connsiteY3" fmla="*/ 1545084 h 1545084"/>
              <a:gd name="connsiteX4" fmla="*/ 0 w 7772400"/>
              <a:gd name="connsiteY4" fmla="*/ 1545084 h 1545084"/>
              <a:gd name="connsiteX0" fmla="*/ 0 w 7772400"/>
              <a:gd name="connsiteY0" fmla="*/ 1559372 h 1559372"/>
              <a:gd name="connsiteX1" fmla="*/ 1000125 w 7772400"/>
              <a:gd name="connsiteY1" fmla="*/ 0 h 1559372"/>
              <a:gd name="connsiteX2" fmla="*/ 7772400 w 7772400"/>
              <a:gd name="connsiteY2" fmla="*/ 14288 h 1559372"/>
              <a:gd name="connsiteX3" fmla="*/ 7772400 w 7772400"/>
              <a:gd name="connsiteY3" fmla="*/ 1559372 h 1559372"/>
              <a:gd name="connsiteX4" fmla="*/ 0 w 7772400"/>
              <a:gd name="connsiteY4" fmla="*/ 1559372 h 1559372"/>
              <a:gd name="connsiteX0" fmla="*/ 0 w 7772400"/>
              <a:gd name="connsiteY0" fmla="*/ 1559372 h 1559372"/>
              <a:gd name="connsiteX1" fmla="*/ 1857375 w 7772400"/>
              <a:gd name="connsiteY1" fmla="*/ 0 h 1559372"/>
              <a:gd name="connsiteX2" fmla="*/ 7772400 w 7772400"/>
              <a:gd name="connsiteY2" fmla="*/ 14288 h 1559372"/>
              <a:gd name="connsiteX3" fmla="*/ 7772400 w 7772400"/>
              <a:gd name="connsiteY3" fmla="*/ 1559372 h 1559372"/>
              <a:gd name="connsiteX4" fmla="*/ 0 w 7772400"/>
              <a:gd name="connsiteY4" fmla="*/ 1559372 h 1559372"/>
              <a:gd name="connsiteX0" fmla="*/ 0 w 7772400"/>
              <a:gd name="connsiteY0" fmla="*/ 1545084 h 1545084"/>
              <a:gd name="connsiteX1" fmla="*/ 1557338 w 7772400"/>
              <a:gd name="connsiteY1" fmla="*/ 0 h 1545084"/>
              <a:gd name="connsiteX2" fmla="*/ 7772400 w 7772400"/>
              <a:gd name="connsiteY2" fmla="*/ 0 h 1545084"/>
              <a:gd name="connsiteX3" fmla="*/ 7772400 w 7772400"/>
              <a:gd name="connsiteY3" fmla="*/ 1545084 h 1545084"/>
              <a:gd name="connsiteX4" fmla="*/ 0 w 7772400"/>
              <a:gd name="connsiteY4" fmla="*/ 1545084 h 1545084"/>
              <a:gd name="connsiteX0" fmla="*/ 0 w 7772400"/>
              <a:gd name="connsiteY0" fmla="*/ 1545084 h 1545084"/>
              <a:gd name="connsiteX1" fmla="*/ 1557338 w 7772400"/>
              <a:gd name="connsiteY1" fmla="*/ 0 h 1545084"/>
              <a:gd name="connsiteX2" fmla="*/ 6956375 w 7772400"/>
              <a:gd name="connsiteY2" fmla="*/ 0 h 1545084"/>
              <a:gd name="connsiteX3" fmla="*/ 7772400 w 7772400"/>
              <a:gd name="connsiteY3" fmla="*/ 1545084 h 1545084"/>
              <a:gd name="connsiteX4" fmla="*/ 0 w 7772400"/>
              <a:gd name="connsiteY4" fmla="*/ 1545084 h 1545084"/>
              <a:gd name="connsiteX0" fmla="*/ 0 w 6956375"/>
              <a:gd name="connsiteY0" fmla="*/ 1545084 h 1545084"/>
              <a:gd name="connsiteX1" fmla="*/ 1557338 w 6956375"/>
              <a:gd name="connsiteY1" fmla="*/ 0 h 1545084"/>
              <a:gd name="connsiteX2" fmla="*/ 6956375 w 6956375"/>
              <a:gd name="connsiteY2" fmla="*/ 0 h 1545084"/>
              <a:gd name="connsiteX3" fmla="*/ 6956375 w 6956375"/>
              <a:gd name="connsiteY3" fmla="*/ 1545084 h 1545084"/>
              <a:gd name="connsiteX4" fmla="*/ 0 w 6956375"/>
              <a:gd name="connsiteY4" fmla="*/ 1545084 h 1545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56375" h="1545084">
                <a:moveTo>
                  <a:pt x="0" y="1545084"/>
                </a:moveTo>
                <a:lnTo>
                  <a:pt x="1557338" y="0"/>
                </a:lnTo>
                <a:lnTo>
                  <a:pt x="6956375" y="0"/>
                </a:lnTo>
                <a:lnTo>
                  <a:pt x="6956375" y="1545084"/>
                </a:lnTo>
                <a:lnTo>
                  <a:pt x="0" y="1545084"/>
                </a:lnTo>
                <a:close/>
              </a:path>
            </a:pathLst>
          </a:custGeom>
          <a:solidFill>
            <a:srgbClr val="407B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8" name="Immagine 7">
            <a:extLst>
              <a:ext uri="{FF2B5EF4-FFF2-40B4-BE49-F238E27FC236}">
                <a16:creationId xmlns:a16="http://schemas.microsoft.com/office/drawing/2014/main" id="{5CC10AD2-A375-DF6F-812C-B47D923A2586}"/>
              </a:ext>
            </a:extLst>
          </p:cNvPr>
          <p:cNvPicPr>
            <a:picLocks noChangeAspect="1"/>
          </p:cNvPicPr>
          <p:nvPr userDrawn="1"/>
        </p:nvPicPr>
        <p:blipFill>
          <a:blip r:embed="rId2"/>
          <a:stretch>
            <a:fillRect/>
          </a:stretch>
        </p:blipFill>
        <p:spPr>
          <a:xfrm>
            <a:off x="838200" y="385762"/>
            <a:ext cx="1905000" cy="590550"/>
          </a:xfrm>
          <a:prstGeom prst="rect">
            <a:avLst/>
          </a:prstGeom>
        </p:spPr>
      </p:pic>
      <p:sp>
        <p:nvSpPr>
          <p:cNvPr id="2" name="Titolo 1">
            <a:extLst>
              <a:ext uri="{FF2B5EF4-FFF2-40B4-BE49-F238E27FC236}">
                <a16:creationId xmlns:a16="http://schemas.microsoft.com/office/drawing/2014/main" id="{14D98189-7B8A-91DF-0D9E-73A5AEAAC1E3}"/>
              </a:ext>
            </a:extLst>
          </p:cNvPr>
          <p:cNvSpPr>
            <a:spLocks noGrp="1"/>
          </p:cNvSpPr>
          <p:nvPr>
            <p:ph type="title"/>
          </p:nvPr>
        </p:nvSpPr>
        <p:spPr>
          <a:xfrm>
            <a:off x="838200" y="1580400"/>
            <a:ext cx="10515600" cy="1325563"/>
          </a:xfrm>
        </p:spPr>
        <p:txBody>
          <a:bodyPr/>
          <a:lstStyle/>
          <a:p>
            <a:r>
              <a:rPr lang="it-IT" dirty="0"/>
              <a:t>Fare clic per modificare lo stile del titolo dello schema</a:t>
            </a:r>
          </a:p>
        </p:txBody>
      </p:sp>
      <p:sp>
        <p:nvSpPr>
          <p:cNvPr id="3" name="Segnaposto data 2">
            <a:extLst>
              <a:ext uri="{FF2B5EF4-FFF2-40B4-BE49-F238E27FC236}">
                <a16:creationId xmlns:a16="http://schemas.microsoft.com/office/drawing/2014/main" id="{7407EAAC-AFBE-CF33-7FF3-0B4A155C5A1D}"/>
              </a:ext>
            </a:extLst>
          </p:cNvPr>
          <p:cNvSpPr>
            <a:spLocks noGrp="1"/>
          </p:cNvSpPr>
          <p:nvPr>
            <p:ph type="dt" sz="half" idx="10"/>
          </p:nvPr>
        </p:nvSpPr>
        <p:spPr/>
        <p:txBody>
          <a:bodyPr/>
          <a:lstStyle/>
          <a:p>
            <a:fld id="{720A37E5-E6BC-304A-9539-1992AF4C7EAC}" type="datetime1">
              <a:rPr lang="it-IT" smtClean="0"/>
              <a:t>31/08/2026</a:t>
            </a:fld>
            <a:endParaRPr lang="it-IT"/>
          </a:p>
        </p:txBody>
      </p:sp>
      <p:sp>
        <p:nvSpPr>
          <p:cNvPr id="4" name="Segnaposto piè di pagina 3">
            <a:extLst>
              <a:ext uri="{FF2B5EF4-FFF2-40B4-BE49-F238E27FC236}">
                <a16:creationId xmlns:a16="http://schemas.microsoft.com/office/drawing/2014/main" id="{DA6D5774-C1D5-577C-6E93-E5A936C60361}"/>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88CB59A7-9D26-5B85-3787-B5286B258B73}"/>
              </a:ext>
            </a:extLst>
          </p:cNvPr>
          <p:cNvSpPr>
            <a:spLocks noGrp="1"/>
          </p:cNvSpPr>
          <p:nvPr>
            <p:ph type="sldNum" sz="quarter" idx="12"/>
          </p:nvPr>
        </p:nvSpPr>
        <p:spPr/>
        <p:txBody>
          <a:bodyPr/>
          <a:lstStyle/>
          <a:p>
            <a:fld id="{400909E7-B897-774D-A65F-37F5222683A6}" type="slidenum">
              <a:rPr lang="it-IT" smtClean="0"/>
              <a:t>‹N›</a:t>
            </a:fld>
            <a:endParaRPr lang="it-IT"/>
          </a:p>
        </p:txBody>
      </p:sp>
    </p:spTree>
    <p:extLst>
      <p:ext uri="{BB962C8B-B14F-4D97-AF65-F5344CB8AC3E}">
        <p14:creationId xmlns:p14="http://schemas.microsoft.com/office/powerpoint/2010/main" val="34240001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bg>
      <p:bgPr>
        <a:solidFill>
          <a:srgbClr val="F2F2F2"/>
        </a:solidFill>
        <a:effectLst/>
      </p:bgPr>
    </p:bg>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F3FE8917-BFA9-C686-BE68-7535E7F1D904}"/>
              </a:ext>
            </a:extLst>
          </p:cNvPr>
          <p:cNvSpPr>
            <a:spLocks noGrp="1"/>
          </p:cNvSpPr>
          <p:nvPr>
            <p:ph type="dt" sz="half" idx="10"/>
          </p:nvPr>
        </p:nvSpPr>
        <p:spPr/>
        <p:txBody>
          <a:bodyPr/>
          <a:lstStyle/>
          <a:p>
            <a:fld id="{F79354BC-3D86-7D4A-90D6-9C8B38C62523}" type="datetime1">
              <a:rPr lang="it-IT" smtClean="0"/>
              <a:t>31/08/2026</a:t>
            </a:fld>
            <a:endParaRPr lang="it-IT"/>
          </a:p>
        </p:txBody>
      </p:sp>
      <p:sp>
        <p:nvSpPr>
          <p:cNvPr id="3" name="Segnaposto piè di pagina 2">
            <a:extLst>
              <a:ext uri="{FF2B5EF4-FFF2-40B4-BE49-F238E27FC236}">
                <a16:creationId xmlns:a16="http://schemas.microsoft.com/office/drawing/2014/main" id="{619D75DF-8158-3C16-E9C0-D4516B64F883}"/>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743F89D6-3533-F681-31DA-DF6A042D04EE}"/>
              </a:ext>
            </a:extLst>
          </p:cNvPr>
          <p:cNvSpPr>
            <a:spLocks noGrp="1"/>
          </p:cNvSpPr>
          <p:nvPr>
            <p:ph type="sldNum" sz="quarter" idx="12"/>
          </p:nvPr>
        </p:nvSpPr>
        <p:spPr/>
        <p:txBody>
          <a:bodyPr/>
          <a:lstStyle/>
          <a:p>
            <a:fld id="{400909E7-B897-774D-A65F-37F5222683A6}" type="slidenum">
              <a:rPr lang="it-IT" smtClean="0"/>
              <a:t>‹N›</a:t>
            </a:fld>
            <a:endParaRPr lang="it-IT"/>
          </a:p>
        </p:txBody>
      </p:sp>
    </p:spTree>
    <p:extLst>
      <p:ext uri="{BB962C8B-B14F-4D97-AF65-F5344CB8AC3E}">
        <p14:creationId xmlns:p14="http://schemas.microsoft.com/office/powerpoint/2010/main" val="2334110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Diapositiva titolo">
    <p:bg>
      <p:bgPr>
        <a:solidFill>
          <a:srgbClr val="407BBE"/>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EAD5B3D-6EF3-1AC1-FE3D-AE7095FF6CED}"/>
              </a:ext>
            </a:extLst>
          </p:cNvPr>
          <p:cNvSpPr>
            <a:spLocks noGrp="1"/>
          </p:cNvSpPr>
          <p:nvPr>
            <p:ph type="ctrTitle"/>
          </p:nvPr>
        </p:nvSpPr>
        <p:spPr>
          <a:xfrm>
            <a:off x="5643564" y="822324"/>
            <a:ext cx="5710236" cy="2478089"/>
          </a:xfrm>
        </p:spPr>
        <p:txBody>
          <a:bodyPr anchor="t" anchorCtr="0">
            <a:normAutofit/>
          </a:bodyPr>
          <a:lstStyle>
            <a:lvl1pPr algn="r">
              <a:defRPr sz="4000" b="1" i="0">
                <a:solidFill>
                  <a:schemeClr val="bg1"/>
                </a:solidFill>
                <a:latin typeface="Arial" panose="020B0604020202020204" pitchFamily="34" charset="0"/>
                <a:cs typeface="Arial" panose="020B0604020202020204" pitchFamily="34" charset="0"/>
              </a:defRPr>
            </a:lvl1pPr>
          </a:lstStyle>
          <a:p>
            <a:r>
              <a:rPr lang="it-IT" dirty="0"/>
              <a:t>Fare clic per modificare lo stile del titolo dello schema</a:t>
            </a:r>
          </a:p>
        </p:txBody>
      </p:sp>
      <p:sp>
        <p:nvSpPr>
          <p:cNvPr id="3" name="Sottotitolo 2">
            <a:extLst>
              <a:ext uri="{FF2B5EF4-FFF2-40B4-BE49-F238E27FC236}">
                <a16:creationId xmlns:a16="http://schemas.microsoft.com/office/drawing/2014/main" id="{48C8149E-731F-8457-71DE-EEE4BAD0C766}"/>
              </a:ext>
            </a:extLst>
          </p:cNvPr>
          <p:cNvSpPr>
            <a:spLocks noGrp="1"/>
          </p:cNvSpPr>
          <p:nvPr>
            <p:ph type="subTitle" idx="1"/>
          </p:nvPr>
        </p:nvSpPr>
        <p:spPr>
          <a:xfrm>
            <a:off x="5643563" y="3529013"/>
            <a:ext cx="5710237" cy="1049336"/>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dirty="0"/>
              <a:t>Fare clic per modificare lo stile del sottotitolo dello schema</a:t>
            </a:r>
          </a:p>
        </p:txBody>
      </p:sp>
      <p:pic>
        <p:nvPicPr>
          <p:cNvPr id="10" name="Immagine 9">
            <a:extLst>
              <a:ext uri="{FF2B5EF4-FFF2-40B4-BE49-F238E27FC236}">
                <a16:creationId xmlns:a16="http://schemas.microsoft.com/office/drawing/2014/main" id="{31CE76D1-AA97-4C36-E6F4-9A313735A8F5}"/>
              </a:ext>
            </a:extLst>
          </p:cNvPr>
          <p:cNvPicPr>
            <a:picLocks noChangeAspect="1"/>
          </p:cNvPicPr>
          <p:nvPr userDrawn="1"/>
        </p:nvPicPr>
        <p:blipFill>
          <a:blip r:embed="rId2"/>
          <a:stretch>
            <a:fillRect/>
          </a:stretch>
        </p:blipFill>
        <p:spPr>
          <a:xfrm>
            <a:off x="838200" y="822325"/>
            <a:ext cx="3286125" cy="1018699"/>
          </a:xfrm>
          <a:prstGeom prst="rect">
            <a:avLst/>
          </a:prstGeom>
        </p:spPr>
      </p:pic>
      <p:sp>
        <p:nvSpPr>
          <p:cNvPr id="14" name="Trapezio 12">
            <a:extLst>
              <a:ext uri="{FF2B5EF4-FFF2-40B4-BE49-F238E27FC236}">
                <a16:creationId xmlns:a16="http://schemas.microsoft.com/office/drawing/2014/main" id="{3E7CDBC6-E386-7B13-8F34-2E7FEDCF4F35}"/>
              </a:ext>
            </a:extLst>
          </p:cNvPr>
          <p:cNvSpPr/>
          <p:nvPr userDrawn="1"/>
        </p:nvSpPr>
        <p:spPr>
          <a:xfrm>
            <a:off x="4433888" y="5327204"/>
            <a:ext cx="7772400" cy="1545084"/>
          </a:xfrm>
          <a:custGeom>
            <a:avLst/>
            <a:gdLst>
              <a:gd name="connsiteX0" fmla="*/ 0 w 7772400"/>
              <a:gd name="connsiteY0" fmla="*/ 1545084 h 1545084"/>
              <a:gd name="connsiteX1" fmla="*/ 0 w 7772400"/>
              <a:gd name="connsiteY1" fmla="*/ 0 h 1545084"/>
              <a:gd name="connsiteX2" fmla="*/ 7772400 w 7772400"/>
              <a:gd name="connsiteY2" fmla="*/ 0 h 1545084"/>
              <a:gd name="connsiteX3" fmla="*/ 7772400 w 7772400"/>
              <a:gd name="connsiteY3" fmla="*/ 1545084 h 1545084"/>
              <a:gd name="connsiteX4" fmla="*/ 0 w 7772400"/>
              <a:gd name="connsiteY4" fmla="*/ 1545084 h 1545084"/>
              <a:gd name="connsiteX0" fmla="*/ 0 w 7772400"/>
              <a:gd name="connsiteY0" fmla="*/ 1559372 h 1559372"/>
              <a:gd name="connsiteX1" fmla="*/ 1000125 w 7772400"/>
              <a:gd name="connsiteY1" fmla="*/ 0 h 1559372"/>
              <a:gd name="connsiteX2" fmla="*/ 7772400 w 7772400"/>
              <a:gd name="connsiteY2" fmla="*/ 14288 h 1559372"/>
              <a:gd name="connsiteX3" fmla="*/ 7772400 w 7772400"/>
              <a:gd name="connsiteY3" fmla="*/ 1559372 h 1559372"/>
              <a:gd name="connsiteX4" fmla="*/ 0 w 7772400"/>
              <a:gd name="connsiteY4" fmla="*/ 1559372 h 1559372"/>
              <a:gd name="connsiteX0" fmla="*/ 0 w 7772400"/>
              <a:gd name="connsiteY0" fmla="*/ 1559372 h 1559372"/>
              <a:gd name="connsiteX1" fmla="*/ 1857375 w 7772400"/>
              <a:gd name="connsiteY1" fmla="*/ 0 h 1559372"/>
              <a:gd name="connsiteX2" fmla="*/ 7772400 w 7772400"/>
              <a:gd name="connsiteY2" fmla="*/ 14288 h 1559372"/>
              <a:gd name="connsiteX3" fmla="*/ 7772400 w 7772400"/>
              <a:gd name="connsiteY3" fmla="*/ 1559372 h 1559372"/>
              <a:gd name="connsiteX4" fmla="*/ 0 w 7772400"/>
              <a:gd name="connsiteY4" fmla="*/ 1559372 h 1559372"/>
              <a:gd name="connsiteX0" fmla="*/ 0 w 7772400"/>
              <a:gd name="connsiteY0" fmla="*/ 1545084 h 1545084"/>
              <a:gd name="connsiteX1" fmla="*/ 1557338 w 7772400"/>
              <a:gd name="connsiteY1" fmla="*/ 0 h 1545084"/>
              <a:gd name="connsiteX2" fmla="*/ 7772400 w 7772400"/>
              <a:gd name="connsiteY2" fmla="*/ 0 h 1545084"/>
              <a:gd name="connsiteX3" fmla="*/ 7772400 w 7772400"/>
              <a:gd name="connsiteY3" fmla="*/ 1545084 h 1545084"/>
              <a:gd name="connsiteX4" fmla="*/ 0 w 7772400"/>
              <a:gd name="connsiteY4" fmla="*/ 1545084 h 1545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2400" h="1545084">
                <a:moveTo>
                  <a:pt x="0" y="1545084"/>
                </a:moveTo>
                <a:lnTo>
                  <a:pt x="1557338" y="0"/>
                </a:lnTo>
                <a:lnTo>
                  <a:pt x="7772400" y="0"/>
                </a:lnTo>
                <a:lnTo>
                  <a:pt x="7772400" y="1545084"/>
                </a:lnTo>
                <a:lnTo>
                  <a:pt x="0" y="154508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8" name="Segnaposto testo 7">
            <a:extLst>
              <a:ext uri="{FF2B5EF4-FFF2-40B4-BE49-F238E27FC236}">
                <a16:creationId xmlns:a16="http://schemas.microsoft.com/office/drawing/2014/main" id="{E07CF9B3-02F5-02DC-8434-44C1875799B8}"/>
              </a:ext>
            </a:extLst>
          </p:cNvPr>
          <p:cNvSpPr>
            <a:spLocks noGrp="1"/>
          </p:cNvSpPr>
          <p:nvPr>
            <p:ph type="body" sz="quarter" idx="10" hasCustomPrompt="1"/>
          </p:nvPr>
        </p:nvSpPr>
        <p:spPr>
          <a:xfrm>
            <a:off x="838200" y="5327204"/>
            <a:ext cx="3286125" cy="528638"/>
          </a:xfrm>
        </p:spPr>
        <p:txBody>
          <a:bodyPr>
            <a:normAutofit/>
          </a:bodyPr>
          <a:lstStyle>
            <a:lvl1pPr marL="0" indent="0">
              <a:buNone/>
              <a:defRPr sz="1800">
                <a:solidFill>
                  <a:schemeClr val="bg1"/>
                </a:solidFill>
              </a:defRPr>
            </a:lvl1pPr>
          </a:lstStyle>
          <a:p>
            <a:pPr lvl="0"/>
            <a:r>
              <a:rPr lang="it-IT" dirty="0" err="1"/>
              <a:t>www.unioncamerelombardia.it</a:t>
            </a:r>
            <a:endParaRPr lang="it-IT" dirty="0"/>
          </a:p>
        </p:txBody>
      </p:sp>
    </p:spTree>
    <p:extLst>
      <p:ext uri="{BB962C8B-B14F-4D97-AF65-F5344CB8AC3E}">
        <p14:creationId xmlns:p14="http://schemas.microsoft.com/office/powerpoint/2010/main" val="1781107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1880EC65-D2BE-2F32-3210-BBF08F12D27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92BAC946-E232-12CD-BBD7-40547938E0C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28FCBCCE-AF23-0258-2019-741C78601F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5F17DA-6233-894B-8422-AA6ABC8B2C3A}" type="datetime1">
              <a:rPr lang="it-IT" smtClean="0"/>
              <a:t>31/08/2026</a:t>
            </a:fld>
            <a:endParaRPr lang="it-IT"/>
          </a:p>
        </p:txBody>
      </p:sp>
      <p:sp>
        <p:nvSpPr>
          <p:cNvPr id="5" name="Segnaposto piè di pagina 4">
            <a:extLst>
              <a:ext uri="{FF2B5EF4-FFF2-40B4-BE49-F238E27FC236}">
                <a16:creationId xmlns:a16="http://schemas.microsoft.com/office/drawing/2014/main" id="{43942603-A8C7-7C37-49E0-8ED8E0CCA61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EF36CD2A-5CF5-9C3D-E12B-9448B1397F3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0909E7-B897-774D-A65F-37F5222683A6}" type="slidenum">
              <a:rPr lang="it-IT" smtClean="0"/>
              <a:t>‹N›</a:t>
            </a:fld>
            <a:endParaRPr lang="it-IT"/>
          </a:p>
        </p:txBody>
      </p:sp>
    </p:spTree>
    <p:extLst>
      <p:ext uri="{BB962C8B-B14F-4D97-AF65-F5344CB8AC3E}">
        <p14:creationId xmlns:p14="http://schemas.microsoft.com/office/powerpoint/2010/main" val="14303926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40.pn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EA565D4-00E5-3406-478F-6F6D8ADA2DF7}"/>
              </a:ext>
            </a:extLst>
          </p:cNvPr>
          <p:cNvSpPr>
            <a:spLocks noGrp="1"/>
          </p:cNvSpPr>
          <p:nvPr>
            <p:ph type="ctrTitle"/>
          </p:nvPr>
        </p:nvSpPr>
        <p:spPr>
          <a:xfrm>
            <a:off x="5375565" y="822324"/>
            <a:ext cx="5978236" cy="2478089"/>
          </a:xfrm>
        </p:spPr>
        <p:txBody>
          <a:bodyPr>
            <a:normAutofit fontScale="90000"/>
          </a:bodyPr>
          <a:lstStyle/>
          <a:p>
            <a:r>
              <a:rPr lang="it-IT" dirty="0">
                <a:latin typeface="+mj-lt"/>
              </a:rPr>
              <a:t>L’Economia della Lombardia</a:t>
            </a:r>
            <a:br>
              <a:rPr lang="it-IT" dirty="0">
                <a:latin typeface="+mj-lt"/>
              </a:rPr>
            </a:br>
            <a:br>
              <a:rPr lang="it-IT" dirty="0">
                <a:latin typeface="+mj-lt"/>
              </a:rPr>
            </a:br>
            <a:r>
              <a:rPr lang="it-IT" b="0" dirty="0">
                <a:latin typeface="+mj-lt"/>
              </a:rPr>
              <a:t>Andamento del settore manifatturiero</a:t>
            </a:r>
          </a:p>
        </p:txBody>
      </p:sp>
      <p:sp>
        <p:nvSpPr>
          <p:cNvPr id="3" name="Sottotitolo 2">
            <a:extLst>
              <a:ext uri="{FF2B5EF4-FFF2-40B4-BE49-F238E27FC236}">
                <a16:creationId xmlns:a16="http://schemas.microsoft.com/office/drawing/2014/main" id="{7AECA773-1B4B-6BBA-C2EA-2E6423248660}"/>
              </a:ext>
            </a:extLst>
          </p:cNvPr>
          <p:cNvSpPr>
            <a:spLocks noGrp="1"/>
          </p:cNvSpPr>
          <p:nvPr>
            <p:ph type="subTitle" idx="1"/>
          </p:nvPr>
        </p:nvSpPr>
        <p:spPr>
          <a:xfrm>
            <a:off x="5643563" y="3750682"/>
            <a:ext cx="5710237" cy="1049336"/>
          </a:xfrm>
        </p:spPr>
        <p:txBody>
          <a:bodyPr/>
          <a:lstStyle/>
          <a:p>
            <a:r>
              <a:rPr lang="it-IT" b="1" dirty="0">
                <a:latin typeface="+mj-lt"/>
              </a:rPr>
              <a:t>2° trimestre 2026</a:t>
            </a:r>
          </a:p>
          <a:p>
            <a:r>
              <a:rPr lang="it-IT" dirty="0">
                <a:latin typeface="+mj-lt"/>
              </a:rPr>
              <a:t>Settembre 2026</a:t>
            </a:r>
          </a:p>
        </p:txBody>
      </p:sp>
      <p:grpSp>
        <p:nvGrpSpPr>
          <p:cNvPr id="6" name="Gruppo 5">
            <a:extLst>
              <a:ext uri="{FF2B5EF4-FFF2-40B4-BE49-F238E27FC236}">
                <a16:creationId xmlns:a16="http://schemas.microsoft.com/office/drawing/2014/main" id="{D2E14E4D-2305-4068-85B4-4FB47DEAD082}"/>
              </a:ext>
            </a:extLst>
          </p:cNvPr>
          <p:cNvGrpSpPr/>
          <p:nvPr/>
        </p:nvGrpSpPr>
        <p:grpSpPr>
          <a:xfrm>
            <a:off x="7685634" y="5842836"/>
            <a:ext cx="3668166" cy="632515"/>
            <a:chOff x="6268257" y="147192"/>
            <a:chExt cx="3668166" cy="632515"/>
          </a:xfrm>
        </p:grpSpPr>
        <p:sp>
          <p:nvSpPr>
            <p:cNvPr id="7" name="Rectangle 3">
              <a:extLst>
                <a:ext uri="{FF2B5EF4-FFF2-40B4-BE49-F238E27FC236}">
                  <a16:creationId xmlns:a16="http://schemas.microsoft.com/office/drawing/2014/main" id="{076D2AC4-335F-4521-96CE-A3A91692E666}"/>
                </a:ext>
              </a:extLst>
            </p:cNvPr>
            <p:cNvSpPr>
              <a:spLocks noChangeArrowheads="1"/>
            </p:cNvSpPr>
            <p:nvPr/>
          </p:nvSpPr>
          <p:spPr bwMode="auto">
            <a:xfrm>
              <a:off x="7631497" y="278783"/>
              <a:ext cx="2304926"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Industria e artigianato</a:t>
              </a:r>
            </a:p>
          </p:txBody>
        </p:sp>
        <p:pic>
          <p:nvPicPr>
            <p:cNvPr id="8" name="Immagine 7">
              <a:extLst>
                <a:ext uri="{FF2B5EF4-FFF2-40B4-BE49-F238E27FC236}">
                  <a16:creationId xmlns:a16="http://schemas.microsoft.com/office/drawing/2014/main" id="{25712516-2A85-4B9D-89C3-20535A1D75EB}"/>
                </a:ext>
              </a:extLst>
            </p:cNvPr>
            <p:cNvPicPr>
              <a:picLocks noChangeAspect="1"/>
            </p:cNvPicPr>
            <p:nvPr/>
          </p:nvPicPr>
          <p:blipFill>
            <a:blip r:embed="rId2"/>
            <a:stretch>
              <a:fillRect/>
            </a:stretch>
          </p:blipFill>
          <p:spPr>
            <a:xfrm>
              <a:off x="6268257" y="151002"/>
              <a:ext cx="647756" cy="624894"/>
            </a:xfrm>
            <a:prstGeom prst="rect">
              <a:avLst/>
            </a:prstGeom>
          </p:spPr>
        </p:pic>
        <p:pic>
          <p:nvPicPr>
            <p:cNvPr id="9" name="Immagine 8">
              <a:extLst>
                <a:ext uri="{FF2B5EF4-FFF2-40B4-BE49-F238E27FC236}">
                  <a16:creationId xmlns:a16="http://schemas.microsoft.com/office/drawing/2014/main" id="{8C702BAB-CB55-4B01-BC77-0DF4F0738EAA}"/>
                </a:ext>
              </a:extLst>
            </p:cNvPr>
            <p:cNvPicPr>
              <a:picLocks noChangeAspect="1"/>
            </p:cNvPicPr>
            <p:nvPr/>
          </p:nvPicPr>
          <p:blipFill>
            <a:blip r:embed="rId3"/>
            <a:stretch>
              <a:fillRect/>
            </a:stretch>
          </p:blipFill>
          <p:spPr>
            <a:xfrm>
              <a:off x="7006603" y="147192"/>
              <a:ext cx="624894" cy="632515"/>
            </a:xfrm>
            <a:prstGeom prst="rect">
              <a:avLst/>
            </a:prstGeom>
          </p:spPr>
        </p:pic>
      </p:grpSp>
      <p:sp>
        <p:nvSpPr>
          <p:cNvPr id="10" name="Segnaposto testo 5">
            <a:extLst>
              <a:ext uri="{FF2B5EF4-FFF2-40B4-BE49-F238E27FC236}">
                <a16:creationId xmlns:a16="http://schemas.microsoft.com/office/drawing/2014/main" id="{14CED489-6E76-466A-AFB1-78E6B2E62264}"/>
              </a:ext>
            </a:extLst>
          </p:cNvPr>
          <p:cNvSpPr txBox="1">
            <a:spLocks/>
          </p:cNvSpPr>
          <p:nvPr/>
        </p:nvSpPr>
        <p:spPr>
          <a:xfrm>
            <a:off x="734685" y="1891516"/>
            <a:ext cx="4432541" cy="338857"/>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t-IT" sz="1200" dirty="0">
                <a:latin typeface="Poppins" panose="00000500000000000000" pitchFamily="2" charset="0"/>
                <a:cs typeface="Poppins" panose="00000500000000000000" pitchFamily="2" charset="0"/>
              </a:rPr>
              <a:t>Funzione Studi e Informazione Economica</a:t>
            </a:r>
          </a:p>
        </p:txBody>
      </p:sp>
    </p:spTree>
    <p:extLst>
      <p:ext uri="{BB962C8B-B14F-4D97-AF65-F5344CB8AC3E}">
        <p14:creationId xmlns:p14="http://schemas.microsoft.com/office/powerpoint/2010/main" val="22985000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numero diapositiva 5">
            <a:extLst>
              <a:ext uri="{FF2B5EF4-FFF2-40B4-BE49-F238E27FC236}">
                <a16:creationId xmlns:a16="http://schemas.microsoft.com/office/drawing/2014/main" id="{CEC2F4C1-CB37-FA42-B443-74681E169790}"/>
              </a:ext>
            </a:extLst>
          </p:cNvPr>
          <p:cNvSpPr>
            <a:spLocks noGrp="1"/>
          </p:cNvSpPr>
          <p:nvPr>
            <p:ph type="sldNum" sz="quarter" idx="12"/>
          </p:nvPr>
        </p:nvSpPr>
        <p:spPr/>
        <p:txBody>
          <a:bodyPr/>
          <a:lstStyle/>
          <a:p>
            <a:fld id="{400909E7-B897-774D-A65F-37F5222683A6}" type="slidenum">
              <a:rPr lang="it-IT" smtClean="0"/>
              <a:pPr/>
              <a:t>2</a:t>
            </a:fld>
            <a:endParaRPr lang="it-IT" dirty="0"/>
          </a:p>
        </p:txBody>
      </p:sp>
      <p:grpSp>
        <p:nvGrpSpPr>
          <p:cNvPr id="7" name="Gruppo 6">
            <a:extLst>
              <a:ext uri="{FF2B5EF4-FFF2-40B4-BE49-F238E27FC236}">
                <a16:creationId xmlns:a16="http://schemas.microsoft.com/office/drawing/2014/main" id="{9B8200E5-5ACD-6E46-B278-FF645FFCD0D6}"/>
              </a:ext>
            </a:extLst>
          </p:cNvPr>
          <p:cNvGrpSpPr/>
          <p:nvPr/>
        </p:nvGrpSpPr>
        <p:grpSpPr>
          <a:xfrm>
            <a:off x="6816000" y="102381"/>
            <a:ext cx="5121462" cy="647756"/>
            <a:chOff x="6247522" y="91748"/>
            <a:chExt cx="5121462" cy="647756"/>
          </a:xfrm>
        </p:grpSpPr>
        <p:sp>
          <p:nvSpPr>
            <p:cNvPr id="8" name="Rectangle 3">
              <a:extLst>
                <a:ext uri="{FF2B5EF4-FFF2-40B4-BE49-F238E27FC236}">
                  <a16:creationId xmlns:a16="http://schemas.microsoft.com/office/drawing/2014/main" id="{AF121FB1-BDA8-A64F-9D1E-42F07544924B}"/>
                </a:ext>
              </a:extLst>
            </p:cNvPr>
            <p:cNvSpPr>
              <a:spLocks noChangeArrowheads="1"/>
            </p:cNvSpPr>
            <p:nvPr/>
          </p:nvSpPr>
          <p:spPr bwMode="auto">
            <a:xfrm>
              <a:off x="6910519" y="230960"/>
              <a:ext cx="4458465"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Global overview –  Prodotto interno lordo   </a:t>
              </a:r>
            </a:p>
          </p:txBody>
        </p:sp>
        <p:pic>
          <p:nvPicPr>
            <p:cNvPr id="9" name="Immagine 8">
              <a:extLst>
                <a:ext uri="{FF2B5EF4-FFF2-40B4-BE49-F238E27FC236}">
                  <a16:creationId xmlns:a16="http://schemas.microsoft.com/office/drawing/2014/main" id="{3AA66D6E-06CA-5D4A-9C16-4015475E8BE0}"/>
                </a:ext>
              </a:extLst>
            </p:cNvPr>
            <p:cNvPicPr>
              <a:picLocks noChangeAspect="1"/>
            </p:cNvPicPr>
            <p:nvPr/>
          </p:nvPicPr>
          <p:blipFill>
            <a:blip r:embed="rId2"/>
            <a:stretch>
              <a:fillRect/>
            </a:stretch>
          </p:blipFill>
          <p:spPr>
            <a:xfrm>
              <a:off x="6247522" y="91748"/>
              <a:ext cx="662997" cy="647756"/>
            </a:xfrm>
            <a:prstGeom prst="rect">
              <a:avLst/>
            </a:prstGeom>
          </p:spPr>
        </p:pic>
      </p:grpSp>
      <p:sp>
        <p:nvSpPr>
          <p:cNvPr id="11" name="CasellaDiTesto 10">
            <a:extLst>
              <a:ext uri="{FF2B5EF4-FFF2-40B4-BE49-F238E27FC236}">
                <a16:creationId xmlns:a16="http://schemas.microsoft.com/office/drawing/2014/main" id="{82CCC926-7C7A-FE46-AA5B-218CBA99F5B1}"/>
              </a:ext>
            </a:extLst>
          </p:cNvPr>
          <p:cNvSpPr txBox="1"/>
          <p:nvPr/>
        </p:nvSpPr>
        <p:spPr>
          <a:xfrm>
            <a:off x="130629" y="4842676"/>
            <a:ext cx="11700587" cy="1323439"/>
          </a:xfrm>
          <a:prstGeom prst="rect">
            <a:avLst/>
          </a:prstGeom>
          <a:noFill/>
        </p:spPr>
        <p:txBody>
          <a:bodyPr wrap="square" rtlCol="0">
            <a:spAutoFit/>
          </a:bodyPr>
          <a:lstStyle/>
          <a:p>
            <a:pPr marL="285750" indent="-285750">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A inizio 2026 l’economia internazionale ha continuato a muoversi in un quadro di crescita ancora positiva ma molto disomogenea. Gli attriti legati alle guerre commerciali avevano iniziato a ridimensionarsi, mentre la crescita dell’economia americana aveva trovato un sostegno nel ciclo degli investimenti legato all’intelligenza artificiale.</a:t>
            </a:r>
          </a:p>
          <a:p>
            <a:endParaRPr lang="it-IT"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Dal mese di marzo il quadro è diventato più incerto a seguito del conflitto tra Stati Uniti e Iran. </a:t>
            </a:r>
            <a:endParaRPr lang="it-IT" sz="16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magine 3">
            <a:extLst>
              <a:ext uri="{FF2B5EF4-FFF2-40B4-BE49-F238E27FC236}">
                <a16:creationId xmlns:a16="http://schemas.microsoft.com/office/drawing/2014/main" id="{A2FC69B2-481F-98B8-BE8A-CCF0FDF386D0}"/>
              </a:ext>
            </a:extLst>
          </p:cNvPr>
          <p:cNvPicPr>
            <a:picLocks noChangeAspect="1"/>
          </p:cNvPicPr>
          <p:nvPr/>
        </p:nvPicPr>
        <p:blipFill>
          <a:blip r:embed="rId3"/>
          <a:stretch>
            <a:fillRect/>
          </a:stretch>
        </p:blipFill>
        <p:spPr>
          <a:xfrm>
            <a:off x="819950" y="932754"/>
            <a:ext cx="10268120" cy="3536607"/>
          </a:xfrm>
          <a:prstGeom prst="rect">
            <a:avLst/>
          </a:prstGeom>
        </p:spPr>
      </p:pic>
    </p:spTree>
    <p:extLst>
      <p:ext uri="{BB962C8B-B14F-4D97-AF65-F5344CB8AC3E}">
        <p14:creationId xmlns:p14="http://schemas.microsoft.com/office/powerpoint/2010/main" val="1999791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numero diapositiva 5">
            <a:extLst>
              <a:ext uri="{FF2B5EF4-FFF2-40B4-BE49-F238E27FC236}">
                <a16:creationId xmlns:a16="http://schemas.microsoft.com/office/drawing/2014/main" id="{CEC2F4C1-CB37-FA42-B443-74681E169790}"/>
              </a:ext>
            </a:extLst>
          </p:cNvPr>
          <p:cNvSpPr>
            <a:spLocks noGrp="1"/>
          </p:cNvSpPr>
          <p:nvPr>
            <p:ph type="sldNum" sz="quarter" idx="12"/>
          </p:nvPr>
        </p:nvSpPr>
        <p:spPr/>
        <p:txBody>
          <a:bodyPr/>
          <a:lstStyle/>
          <a:p>
            <a:fld id="{400909E7-B897-774D-A65F-37F5222683A6}" type="slidenum">
              <a:rPr lang="it-IT" smtClean="0"/>
              <a:pPr/>
              <a:t>3</a:t>
            </a:fld>
            <a:endParaRPr lang="it-IT" dirty="0"/>
          </a:p>
        </p:txBody>
      </p:sp>
      <p:grpSp>
        <p:nvGrpSpPr>
          <p:cNvPr id="7" name="Gruppo 6">
            <a:extLst>
              <a:ext uri="{FF2B5EF4-FFF2-40B4-BE49-F238E27FC236}">
                <a16:creationId xmlns:a16="http://schemas.microsoft.com/office/drawing/2014/main" id="{9B8200E5-5ACD-6E46-B278-FF645FFCD0D6}"/>
              </a:ext>
            </a:extLst>
          </p:cNvPr>
          <p:cNvGrpSpPr/>
          <p:nvPr/>
        </p:nvGrpSpPr>
        <p:grpSpPr>
          <a:xfrm>
            <a:off x="6816000" y="102381"/>
            <a:ext cx="4949363" cy="647756"/>
            <a:chOff x="6247522" y="91748"/>
            <a:chExt cx="4949363" cy="647756"/>
          </a:xfrm>
        </p:grpSpPr>
        <p:sp>
          <p:nvSpPr>
            <p:cNvPr id="8" name="Rectangle 3">
              <a:extLst>
                <a:ext uri="{FF2B5EF4-FFF2-40B4-BE49-F238E27FC236}">
                  <a16:creationId xmlns:a16="http://schemas.microsoft.com/office/drawing/2014/main" id="{AF121FB1-BDA8-A64F-9D1E-42F07544924B}"/>
                </a:ext>
              </a:extLst>
            </p:cNvPr>
            <p:cNvSpPr>
              <a:spLocks noChangeArrowheads="1"/>
            </p:cNvSpPr>
            <p:nvPr/>
          </p:nvSpPr>
          <p:spPr bwMode="auto">
            <a:xfrm>
              <a:off x="6910519" y="230960"/>
              <a:ext cx="4286366"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Global overview –  Commercio mondiale  </a:t>
              </a:r>
            </a:p>
          </p:txBody>
        </p:sp>
        <p:pic>
          <p:nvPicPr>
            <p:cNvPr id="9" name="Immagine 8">
              <a:extLst>
                <a:ext uri="{FF2B5EF4-FFF2-40B4-BE49-F238E27FC236}">
                  <a16:creationId xmlns:a16="http://schemas.microsoft.com/office/drawing/2014/main" id="{3AA66D6E-06CA-5D4A-9C16-4015475E8BE0}"/>
                </a:ext>
              </a:extLst>
            </p:cNvPr>
            <p:cNvPicPr>
              <a:picLocks noChangeAspect="1"/>
            </p:cNvPicPr>
            <p:nvPr/>
          </p:nvPicPr>
          <p:blipFill>
            <a:blip r:embed="rId2"/>
            <a:stretch>
              <a:fillRect/>
            </a:stretch>
          </p:blipFill>
          <p:spPr>
            <a:xfrm>
              <a:off x="6247522" y="91748"/>
              <a:ext cx="662997" cy="647756"/>
            </a:xfrm>
            <a:prstGeom prst="rect">
              <a:avLst/>
            </a:prstGeom>
          </p:spPr>
        </p:pic>
      </p:grpSp>
      <p:sp>
        <p:nvSpPr>
          <p:cNvPr id="11" name="CasellaDiTesto 10">
            <a:extLst>
              <a:ext uri="{FF2B5EF4-FFF2-40B4-BE49-F238E27FC236}">
                <a16:creationId xmlns:a16="http://schemas.microsoft.com/office/drawing/2014/main" id="{82CCC926-7C7A-FE46-AA5B-218CBA99F5B1}"/>
              </a:ext>
            </a:extLst>
          </p:cNvPr>
          <p:cNvSpPr txBox="1"/>
          <p:nvPr/>
        </p:nvSpPr>
        <p:spPr>
          <a:xfrm>
            <a:off x="94648" y="4679680"/>
            <a:ext cx="12002704" cy="1815882"/>
          </a:xfrm>
          <a:prstGeom prst="rect">
            <a:avLst/>
          </a:prstGeom>
          <a:noFill/>
        </p:spPr>
        <p:txBody>
          <a:bodyPr wrap="square" rtlCol="0">
            <a:spAutoFit/>
          </a:bodyPr>
          <a:lstStyle/>
          <a:p>
            <a:pPr marL="285750" indent="-285750" algn="jus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Calibre Regular" panose="020B0503030202060203" pitchFamily="34" charset="0"/>
              </a:rPr>
              <a:t>Il commercio mondiale ha continuato a espandersi a ritmi vivaci, soprattutto per effetto degli scambi di prodotti </a:t>
            </a:r>
            <a:r>
              <a:rPr lang="it-IT" sz="1600" dirty="0" err="1">
                <a:latin typeface="Calibri" panose="020F0502020204030204" pitchFamily="34" charset="0"/>
                <a:ea typeface="Calibri" panose="020F0502020204030204" pitchFamily="34" charset="0"/>
                <a:cs typeface="Calibre Regular" panose="020B0503030202060203" pitchFamily="34" charset="0"/>
              </a:rPr>
              <a:t>Ict</a:t>
            </a:r>
            <a:r>
              <a:rPr lang="it-IT" sz="1600" dirty="0">
                <a:latin typeface="Calibri" panose="020F0502020204030204" pitchFamily="34" charset="0"/>
                <a:ea typeface="Calibri" panose="020F0502020204030204" pitchFamily="34" charset="0"/>
                <a:cs typeface="Calibre Regular" panose="020B0503030202060203" pitchFamily="34" charset="0"/>
              </a:rPr>
              <a:t>. Ne hanno beneficiato soprattutto le esportazioni di prodotti da parte delle economie asiatiche. </a:t>
            </a:r>
          </a:p>
          <a:p>
            <a:pPr marL="285750" indent="-285750" algn="just">
              <a:buFont typeface="Wingdings" panose="05000000000000000000" pitchFamily="2" charset="2"/>
              <a:buChar char="Ø"/>
            </a:pPr>
            <a:endParaRPr lang="it-IT" sz="1600" dirty="0">
              <a:latin typeface="Calibri" panose="020F0502020204030204" pitchFamily="34" charset="0"/>
              <a:ea typeface="Calibri" panose="020F0502020204030204" pitchFamily="34" charset="0"/>
              <a:cs typeface="Calibre Regular" panose="020B0503030202060203" pitchFamily="34" charset="0"/>
            </a:endParaRPr>
          </a:p>
          <a:p>
            <a:pPr marL="285750" indent="-285750" algn="jus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Calibre Regular" panose="020B0503030202060203" pitchFamily="34" charset="0"/>
              </a:rPr>
              <a:t>Da alcuni mesi si sovrappongono le difficoltà legate al blocco del passaggio delle navi dallo stretto di Hormuz. Se la crisi del mercato petrolifero dovesse protrarsi entreremmo in una fase di rallentamento dell’attività industriale con effetti sfavorevoli sulla domanda internazionale di merci.</a:t>
            </a:r>
          </a:p>
          <a:p>
            <a:pPr marL="285750" indent="-285750" algn="just">
              <a:buFont typeface="Wingdings" panose="05000000000000000000" pitchFamily="2" charset="2"/>
              <a:buChar char="Ø"/>
            </a:pPr>
            <a:endParaRPr lang="it-IT" sz="1600" dirty="0">
              <a:solidFill>
                <a:srgbClr val="FF0000"/>
              </a:solidFill>
              <a:effectLst/>
              <a:latin typeface="Calibri" panose="020F0502020204030204" pitchFamily="34" charset="0"/>
              <a:ea typeface="Calibri" panose="020F0502020204030204" pitchFamily="34" charset="0"/>
              <a:cs typeface="Calibre Regular" panose="020B0503030202060203" pitchFamily="34" charset="0"/>
            </a:endParaRPr>
          </a:p>
        </p:txBody>
      </p:sp>
      <p:pic>
        <p:nvPicPr>
          <p:cNvPr id="4" name="Immagine 3">
            <a:extLst>
              <a:ext uri="{FF2B5EF4-FFF2-40B4-BE49-F238E27FC236}">
                <a16:creationId xmlns:a16="http://schemas.microsoft.com/office/drawing/2014/main" id="{3BDB04DA-8DBA-5437-C6B9-D02AE4254584}"/>
              </a:ext>
            </a:extLst>
          </p:cNvPr>
          <p:cNvPicPr>
            <a:picLocks noChangeAspect="1"/>
          </p:cNvPicPr>
          <p:nvPr/>
        </p:nvPicPr>
        <p:blipFill>
          <a:blip r:embed="rId3"/>
          <a:stretch>
            <a:fillRect/>
          </a:stretch>
        </p:blipFill>
        <p:spPr>
          <a:xfrm>
            <a:off x="1003175" y="924091"/>
            <a:ext cx="9755487" cy="3326830"/>
          </a:xfrm>
          <a:prstGeom prst="rect">
            <a:avLst/>
          </a:prstGeom>
        </p:spPr>
      </p:pic>
    </p:spTree>
    <p:extLst>
      <p:ext uri="{BB962C8B-B14F-4D97-AF65-F5344CB8AC3E}">
        <p14:creationId xmlns:p14="http://schemas.microsoft.com/office/powerpoint/2010/main" val="4053463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numero diapositiva 5">
            <a:extLst>
              <a:ext uri="{FF2B5EF4-FFF2-40B4-BE49-F238E27FC236}">
                <a16:creationId xmlns:a16="http://schemas.microsoft.com/office/drawing/2014/main" id="{CEC2F4C1-CB37-FA42-B443-74681E169790}"/>
              </a:ext>
            </a:extLst>
          </p:cNvPr>
          <p:cNvSpPr>
            <a:spLocks noGrp="1"/>
          </p:cNvSpPr>
          <p:nvPr>
            <p:ph type="sldNum" sz="quarter" idx="12"/>
          </p:nvPr>
        </p:nvSpPr>
        <p:spPr/>
        <p:txBody>
          <a:bodyPr/>
          <a:lstStyle/>
          <a:p>
            <a:fld id="{400909E7-B897-774D-A65F-37F5222683A6}" type="slidenum">
              <a:rPr lang="it-IT" smtClean="0"/>
              <a:pPr/>
              <a:t>4</a:t>
            </a:fld>
            <a:endParaRPr lang="it-IT" dirty="0"/>
          </a:p>
        </p:txBody>
      </p:sp>
      <p:grpSp>
        <p:nvGrpSpPr>
          <p:cNvPr id="7" name="Gruppo 6">
            <a:extLst>
              <a:ext uri="{FF2B5EF4-FFF2-40B4-BE49-F238E27FC236}">
                <a16:creationId xmlns:a16="http://schemas.microsoft.com/office/drawing/2014/main" id="{9B8200E5-5ACD-6E46-B278-FF645FFCD0D6}"/>
              </a:ext>
            </a:extLst>
          </p:cNvPr>
          <p:cNvGrpSpPr/>
          <p:nvPr/>
        </p:nvGrpSpPr>
        <p:grpSpPr>
          <a:xfrm>
            <a:off x="6816000" y="102381"/>
            <a:ext cx="4336951" cy="647756"/>
            <a:chOff x="6247522" y="91748"/>
            <a:chExt cx="4336951" cy="647756"/>
          </a:xfrm>
        </p:grpSpPr>
        <p:sp>
          <p:nvSpPr>
            <p:cNvPr id="8" name="Rectangle 3">
              <a:extLst>
                <a:ext uri="{FF2B5EF4-FFF2-40B4-BE49-F238E27FC236}">
                  <a16:creationId xmlns:a16="http://schemas.microsoft.com/office/drawing/2014/main" id="{AF121FB1-BDA8-A64F-9D1E-42F07544924B}"/>
                </a:ext>
              </a:extLst>
            </p:cNvPr>
            <p:cNvSpPr>
              <a:spLocks noChangeArrowheads="1"/>
            </p:cNvSpPr>
            <p:nvPr/>
          </p:nvSpPr>
          <p:spPr bwMode="auto">
            <a:xfrm>
              <a:off x="6910519" y="230960"/>
              <a:ext cx="3673954"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Global overview –  Materie prime   </a:t>
              </a:r>
            </a:p>
          </p:txBody>
        </p:sp>
        <p:pic>
          <p:nvPicPr>
            <p:cNvPr id="9" name="Immagine 8">
              <a:extLst>
                <a:ext uri="{FF2B5EF4-FFF2-40B4-BE49-F238E27FC236}">
                  <a16:creationId xmlns:a16="http://schemas.microsoft.com/office/drawing/2014/main" id="{3AA66D6E-06CA-5D4A-9C16-4015475E8BE0}"/>
                </a:ext>
              </a:extLst>
            </p:cNvPr>
            <p:cNvPicPr>
              <a:picLocks noChangeAspect="1"/>
            </p:cNvPicPr>
            <p:nvPr/>
          </p:nvPicPr>
          <p:blipFill>
            <a:blip r:embed="rId2"/>
            <a:stretch>
              <a:fillRect/>
            </a:stretch>
          </p:blipFill>
          <p:spPr>
            <a:xfrm>
              <a:off x="6247522" y="91748"/>
              <a:ext cx="662997" cy="647756"/>
            </a:xfrm>
            <a:prstGeom prst="rect">
              <a:avLst/>
            </a:prstGeom>
          </p:spPr>
        </p:pic>
      </p:grpSp>
      <p:sp>
        <p:nvSpPr>
          <p:cNvPr id="11" name="CasellaDiTesto 10">
            <a:extLst>
              <a:ext uri="{FF2B5EF4-FFF2-40B4-BE49-F238E27FC236}">
                <a16:creationId xmlns:a16="http://schemas.microsoft.com/office/drawing/2014/main" id="{82CCC926-7C7A-FE46-AA5B-218CBA99F5B1}"/>
              </a:ext>
            </a:extLst>
          </p:cNvPr>
          <p:cNvSpPr txBox="1"/>
          <p:nvPr/>
        </p:nvSpPr>
        <p:spPr>
          <a:xfrm>
            <a:off x="6643523" y="1159614"/>
            <a:ext cx="5165734" cy="3785652"/>
          </a:xfrm>
          <a:prstGeom prst="rect">
            <a:avLst/>
          </a:prstGeom>
          <a:noFill/>
        </p:spPr>
        <p:txBody>
          <a:bodyPr wrap="square" rtlCol="0">
            <a:spAutoFit/>
          </a:bodyPr>
          <a:lstStyle/>
          <a:p>
            <a:pPr marL="285750" indent="-285750" algn="just">
              <a:buFont typeface="Wingdings" panose="05000000000000000000" pitchFamily="2" charset="2"/>
              <a:buChar char="Ø"/>
            </a:pPr>
            <a:r>
              <a:rPr lang="it-IT" sz="1600" dirty="0">
                <a:solidFill>
                  <a:srgbClr val="000000"/>
                </a:solidFill>
                <a:effectLst/>
                <a:latin typeface="Calibri" panose="020F0502020204030204" pitchFamily="34" charset="0"/>
                <a:ea typeface="Calibri" panose="020F0502020204030204" pitchFamily="34" charset="0"/>
                <a:cs typeface="Calibre Regular" panose="020B0503030202060203" pitchFamily="34" charset="0"/>
              </a:rPr>
              <a:t>I prezzi delle commodities energetiche hanno finora registrato una reazione tutto sommato di entità contenuta, vista l’importanza dello stretto di Hormuz per il transito delle stesse. </a:t>
            </a:r>
          </a:p>
          <a:p>
            <a:pPr marL="285750" indent="-285750" algn="just">
              <a:buFont typeface="Wingdings" panose="05000000000000000000" pitchFamily="2" charset="2"/>
              <a:buChar char="Ø"/>
            </a:pPr>
            <a:endParaRPr lang="it-IT" sz="1600" dirty="0">
              <a:solidFill>
                <a:srgbClr val="000000"/>
              </a:solidFill>
              <a:latin typeface="Calibri" panose="020F0502020204030204" pitchFamily="34" charset="0"/>
              <a:ea typeface="Calibri" panose="020F0502020204030204" pitchFamily="34" charset="0"/>
              <a:cs typeface="Calibre Regular" panose="020B0503030202060203" pitchFamily="34" charset="0"/>
            </a:endParaRPr>
          </a:p>
          <a:p>
            <a:pPr marL="285750" indent="-285750" algn="just">
              <a:buFont typeface="Wingdings" panose="05000000000000000000" pitchFamily="2" charset="2"/>
              <a:buChar char="Ø"/>
            </a:pPr>
            <a:r>
              <a:rPr lang="it-IT" sz="1600" dirty="0">
                <a:solidFill>
                  <a:srgbClr val="000000"/>
                </a:solidFill>
                <a:effectLst/>
                <a:latin typeface="Calibri" panose="020F0502020204030204" pitchFamily="34" charset="0"/>
                <a:ea typeface="Calibri" panose="020F0502020204030204" pitchFamily="34" charset="0"/>
                <a:cs typeface="Calibre Regular" panose="020B0503030202060203" pitchFamily="34" charset="0"/>
              </a:rPr>
              <a:t>Sui mercati continua a prevalere l’ipotesi che si possa pervenire a una tregua, ed alla riapertura dell</a:t>
            </a:r>
            <a:r>
              <a:rPr lang="it-IT" sz="1600" dirty="0">
                <a:solidFill>
                  <a:srgbClr val="000000"/>
                </a:solidFill>
                <a:latin typeface="Calibri" panose="020F0502020204030204" pitchFamily="34" charset="0"/>
                <a:ea typeface="Calibri" panose="020F0502020204030204" pitchFamily="34" charset="0"/>
                <a:cs typeface="Calibre Regular" panose="020B0503030202060203" pitchFamily="34" charset="0"/>
              </a:rPr>
              <a:t>o stretto di Hormuz, in tempi relativamente brevi. Tuttavia, il quadro resta molto incerto e la volatilità dei prezzi si mantiene elevata.</a:t>
            </a:r>
          </a:p>
          <a:p>
            <a:pPr marL="285750" indent="-285750" algn="just">
              <a:buFont typeface="Wingdings" panose="05000000000000000000" pitchFamily="2" charset="2"/>
              <a:buChar char="Ø"/>
            </a:pPr>
            <a:endParaRPr lang="it-IT" sz="1600" dirty="0">
              <a:solidFill>
                <a:srgbClr val="000000"/>
              </a:solidFill>
              <a:effectLst/>
              <a:highlight>
                <a:srgbClr val="FFFF00"/>
              </a:highlight>
              <a:latin typeface="Calibri" panose="020F0502020204030204" pitchFamily="34" charset="0"/>
              <a:ea typeface="Calibri" panose="020F0502020204030204" pitchFamily="34" charset="0"/>
              <a:cs typeface="Calibre Regular" panose="020B0503030202060203" pitchFamily="34" charset="0"/>
            </a:endParaRPr>
          </a:p>
          <a:p>
            <a:pPr algn="just"/>
            <a:endParaRPr lang="it-IT" sz="1600" dirty="0">
              <a:solidFill>
                <a:srgbClr val="000000"/>
              </a:solidFill>
              <a:effectLst/>
              <a:highlight>
                <a:srgbClr val="FFFF00"/>
              </a:highlight>
              <a:latin typeface="Calibri" panose="020F0502020204030204" pitchFamily="34" charset="0"/>
              <a:ea typeface="Calibri" panose="020F0502020204030204" pitchFamily="34" charset="0"/>
              <a:cs typeface="Calibre Regular" panose="020B0503030202060203" pitchFamily="34" charset="0"/>
            </a:endParaRPr>
          </a:p>
          <a:p>
            <a:pPr marL="285750" indent="-285750" algn="just">
              <a:buFont typeface="Wingdings" panose="05000000000000000000" pitchFamily="2" charset="2"/>
              <a:buChar char="Ø"/>
            </a:pPr>
            <a:endParaRPr lang="it-IT" sz="1600" dirty="0">
              <a:solidFill>
                <a:srgbClr val="000000"/>
              </a:solidFill>
              <a:latin typeface="Calibri" panose="020F0502020204030204" pitchFamily="34" charset="0"/>
              <a:ea typeface="Calibri" panose="020F0502020204030204" pitchFamily="34" charset="0"/>
              <a:cs typeface="Calibre Regular" panose="020B0503030202060203" pitchFamily="34" charset="0"/>
            </a:endParaRPr>
          </a:p>
          <a:p>
            <a:pPr marL="285750" indent="-285750" algn="just">
              <a:buFont typeface="Wingdings" panose="05000000000000000000" pitchFamily="2" charset="2"/>
              <a:buChar char="Ø"/>
            </a:pPr>
            <a:endParaRPr lang="it-IT" sz="1600" dirty="0">
              <a:solidFill>
                <a:srgbClr val="000000"/>
              </a:solidFill>
              <a:effectLst/>
              <a:latin typeface="Calibri" panose="020F0502020204030204" pitchFamily="34" charset="0"/>
              <a:ea typeface="Calibri" panose="020F0502020204030204" pitchFamily="34" charset="0"/>
              <a:cs typeface="Calibre Regular" panose="020B0503030202060203" pitchFamily="34" charset="0"/>
            </a:endParaRPr>
          </a:p>
          <a:p>
            <a:pPr marL="285750" indent="-285750" algn="just">
              <a:buFont typeface="Wingdings" panose="05000000000000000000" pitchFamily="2" charset="2"/>
              <a:buChar char="Ø"/>
            </a:pPr>
            <a:endParaRPr lang="it-IT" sz="1600" dirty="0">
              <a:latin typeface="Calibri" panose="020F0502020204030204" pitchFamily="34" charset="0"/>
              <a:cs typeface="Calibri" panose="020F0502020204030204" pitchFamily="34" charset="0"/>
            </a:endParaRPr>
          </a:p>
        </p:txBody>
      </p:sp>
      <p:pic>
        <p:nvPicPr>
          <p:cNvPr id="3" name="Immagine 2">
            <a:extLst>
              <a:ext uri="{FF2B5EF4-FFF2-40B4-BE49-F238E27FC236}">
                <a16:creationId xmlns:a16="http://schemas.microsoft.com/office/drawing/2014/main" id="{4C561748-E42B-AED5-37DC-F1090485571B}"/>
              </a:ext>
            </a:extLst>
          </p:cNvPr>
          <p:cNvPicPr>
            <a:picLocks noChangeAspect="1"/>
          </p:cNvPicPr>
          <p:nvPr/>
        </p:nvPicPr>
        <p:blipFill>
          <a:blip r:embed="rId3"/>
          <a:stretch>
            <a:fillRect/>
          </a:stretch>
        </p:blipFill>
        <p:spPr>
          <a:xfrm>
            <a:off x="9331" y="909900"/>
            <a:ext cx="6568526" cy="2865412"/>
          </a:xfrm>
          <a:prstGeom prst="rect">
            <a:avLst/>
          </a:prstGeom>
        </p:spPr>
      </p:pic>
      <p:pic>
        <p:nvPicPr>
          <p:cNvPr id="10" name="Immagine 9">
            <a:extLst>
              <a:ext uri="{FF2B5EF4-FFF2-40B4-BE49-F238E27FC236}">
                <a16:creationId xmlns:a16="http://schemas.microsoft.com/office/drawing/2014/main" id="{3F78FC88-4225-C17D-118F-5329CD32E7E9}"/>
              </a:ext>
            </a:extLst>
          </p:cNvPr>
          <p:cNvPicPr>
            <a:picLocks noChangeAspect="1"/>
          </p:cNvPicPr>
          <p:nvPr/>
        </p:nvPicPr>
        <p:blipFill>
          <a:blip r:embed="rId4"/>
          <a:stretch>
            <a:fillRect/>
          </a:stretch>
        </p:blipFill>
        <p:spPr>
          <a:xfrm>
            <a:off x="9331" y="3777985"/>
            <a:ext cx="6568526" cy="2865412"/>
          </a:xfrm>
          <a:prstGeom prst="rect">
            <a:avLst/>
          </a:prstGeom>
        </p:spPr>
      </p:pic>
    </p:spTree>
    <p:extLst>
      <p:ext uri="{BB962C8B-B14F-4D97-AF65-F5344CB8AC3E}">
        <p14:creationId xmlns:p14="http://schemas.microsoft.com/office/powerpoint/2010/main" val="6270373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numero diapositiva 5">
            <a:extLst>
              <a:ext uri="{FF2B5EF4-FFF2-40B4-BE49-F238E27FC236}">
                <a16:creationId xmlns:a16="http://schemas.microsoft.com/office/drawing/2014/main" id="{CEC2F4C1-CB37-FA42-B443-74681E169790}"/>
              </a:ext>
            </a:extLst>
          </p:cNvPr>
          <p:cNvSpPr>
            <a:spLocks noGrp="1"/>
          </p:cNvSpPr>
          <p:nvPr>
            <p:ph type="sldNum" sz="quarter" idx="12"/>
          </p:nvPr>
        </p:nvSpPr>
        <p:spPr/>
        <p:txBody>
          <a:bodyPr/>
          <a:lstStyle/>
          <a:p>
            <a:fld id="{400909E7-B897-774D-A65F-37F5222683A6}" type="slidenum">
              <a:rPr lang="it-IT" smtClean="0"/>
              <a:pPr/>
              <a:t>5</a:t>
            </a:fld>
            <a:endParaRPr lang="it-IT" dirty="0"/>
          </a:p>
        </p:txBody>
      </p:sp>
      <p:grpSp>
        <p:nvGrpSpPr>
          <p:cNvPr id="7" name="Gruppo 6">
            <a:extLst>
              <a:ext uri="{FF2B5EF4-FFF2-40B4-BE49-F238E27FC236}">
                <a16:creationId xmlns:a16="http://schemas.microsoft.com/office/drawing/2014/main" id="{9B8200E5-5ACD-6E46-B278-FF645FFCD0D6}"/>
              </a:ext>
            </a:extLst>
          </p:cNvPr>
          <p:cNvGrpSpPr/>
          <p:nvPr/>
        </p:nvGrpSpPr>
        <p:grpSpPr>
          <a:xfrm>
            <a:off x="6816000" y="102381"/>
            <a:ext cx="3717103" cy="647756"/>
            <a:chOff x="6247522" y="91748"/>
            <a:chExt cx="3717103" cy="647756"/>
          </a:xfrm>
        </p:grpSpPr>
        <p:sp>
          <p:nvSpPr>
            <p:cNvPr id="8" name="Rectangle 3">
              <a:extLst>
                <a:ext uri="{FF2B5EF4-FFF2-40B4-BE49-F238E27FC236}">
                  <a16:creationId xmlns:a16="http://schemas.microsoft.com/office/drawing/2014/main" id="{AF121FB1-BDA8-A64F-9D1E-42F07544924B}"/>
                </a:ext>
              </a:extLst>
            </p:cNvPr>
            <p:cNvSpPr>
              <a:spLocks noChangeArrowheads="1"/>
            </p:cNvSpPr>
            <p:nvPr/>
          </p:nvSpPr>
          <p:spPr bwMode="auto">
            <a:xfrm>
              <a:off x="6910519" y="230960"/>
              <a:ext cx="3054106"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Global overview –  Inflazione  </a:t>
              </a:r>
            </a:p>
          </p:txBody>
        </p:sp>
        <p:pic>
          <p:nvPicPr>
            <p:cNvPr id="9" name="Immagine 8">
              <a:extLst>
                <a:ext uri="{FF2B5EF4-FFF2-40B4-BE49-F238E27FC236}">
                  <a16:creationId xmlns:a16="http://schemas.microsoft.com/office/drawing/2014/main" id="{3AA66D6E-06CA-5D4A-9C16-4015475E8BE0}"/>
                </a:ext>
              </a:extLst>
            </p:cNvPr>
            <p:cNvPicPr>
              <a:picLocks noChangeAspect="1"/>
            </p:cNvPicPr>
            <p:nvPr/>
          </p:nvPicPr>
          <p:blipFill>
            <a:blip r:embed="rId2"/>
            <a:stretch>
              <a:fillRect/>
            </a:stretch>
          </p:blipFill>
          <p:spPr>
            <a:xfrm>
              <a:off x="6247522" y="91748"/>
              <a:ext cx="662997" cy="647756"/>
            </a:xfrm>
            <a:prstGeom prst="rect">
              <a:avLst/>
            </a:prstGeom>
          </p:spPr>
        </p:pic>
      </p:grpSp>
      <p:sp>
        <p:nvSpPr>
          <p:cNvPr id="11" name="CasellaDiTesto 10">
            <a:extLst>
              <a:ext uri="{FF2B5EF4-FFF2-40B4-BE49-F238E27FC236}">
                <a16:creationId xmlns:a16="http://schemas.microsoft.com/office/drawing/2014/main" id="{82CCC926-7C7A-FE46-AA5B-218CBA99F5B1}"/>
              </a:ext>
            </a:extLst>
          </p:cNvPr>
          <p:cNvSpPr txBox="1"/>
          <p:nvPr/>
        </p:nvSpPr>
        <p:spPr>
          <a:xfrm>
            <a:off x="7478997" y="1012581"/>
            <a:ext cx="4503452" cy="3046988"/>
          </a:xfrm>
          <a:prstGeom prst="rect">
            <a:avLst/>
          </a:prstGeom>
          <a:noFill/>
        </p:spPr>
        <p:txBody>
          <a:bodyPr wrap="square" rtlCol="0">
            <a:spAutoFit/>
          </a:bodyPr>
          <a:lstStyle/>
          <a:p>
            <a:pPr marL="285750" indent="-285750" algn="jus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Calibre Regular" panose="020B0503030202060203" pitchFamily="34" charset="0"/>
              </a:rPr>
              <a:t>I dati sui prezzi riferiti al primo semestre dell’anno hanno evidenziato una reazione contenuta rispetto all’aumento delle quotazioni del petrolio. </a:t>
            </a:r>
          </a:p>
          <a:p>
            <a:pPr marL="285750" indent="-285750" algn="just">
              <a:buFont typeface="Wingdings" panose="05000000000000000000" pitchFamily="2" charset="2"/>
              <a:buChar char="Ø"/>
            </a:pPr>
            <a:endParaRPr lang="it-IT" sz="1600" dirty="0">
              <a:latin typeface="Calibri" panose="020F0502020204030204" pitchFamily="34" charset="0"/>
              <a:ea typeface="Calibri" panose="020F0502020204030204" pitchFamily="34" charset="0"/>
              <a:cs typeface="Calibre Regular" panose="020B0503030202060203" pitchFamily="34" charset="0"/>
            </a:endParaRPr>
          </a:p>
          <a:p>
            <a:pPr marL="285750" indent="-285750" algn="jus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Calibre Regular" panose="020B0503030202060203" pitchFamily="34" charset="0"/>
              </a:rPr>
              <a:t>L’aumento dei prezzi sino al periodo estivo risulta concentrato nelle componenti energy dei panieri dei prezzi. La possibilità che gli aumenti si estendano ad altre voci dipenderà dalla durata del conflitto.</a:t>
            </a:r>
          </a:p>
          <a:p>
            <a:pPr algn="just"/>
            <a:endParaRPr lang="it-IT"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endParaRPr lang="it-IT" sz="1600" dirty="0">
              <a:solidFill>
                <a:srgbClr val="FF0000"/>
              </a:solidFill>
              <a:latin typeface="Calibri" panose="020F0502020204030204" pitchFamily="34" charset="0"/>
              <a:cs typeface="Calibri" panose="020F0502020204030204" pitchFamily="34" charset="0"/>
            </a:endParaRPr>
          </a:p>
        </p:txBody>
      </p:sp>
      <p:pic>
        <p:nvPicPr>
          <p:cNvPr id="3" name="Immagine 2">
            <a:extLst>
              <a:ext uri="{FF2B5EF4-FFF2-40B4-BE49-F238E27FC236}">
                <a16:creationId xmlns:a16="http://schemas.microsoft.com/office/drawing/2014/main" id="{340B157E-66E1-F950-EF3B-967166228E37}"/>
              </a:ext>
            </a:extLst>
          </p:cNvPr>
          <p:cNvPicPr>
            <a:picLocks noChangeAspect="1"/>
          </p:cNvPicPr>
          <p:nvPr/>
        </p:nvPicPr>
        <p:blipFill>
          <a:blip r:embed="rId3"/>
          <a:stretch>
            <a:fillRect/>
          </a:stretch>
        </p:blipFill>
        <p:spPr>
          <a:xfrm>
            <a:off x="4818" y="920643"/>
            <a:ext cx="7408862" cy="5437273"/>
          </a:xfrm>
          <a:prstGeom prst="rect">
            <a:avLst/>
          </a:prstGeom>
        </p:spPr>
      </p:pic>
    </p:spTree>
    <p:extLst>
      <p:ext uri="{BB962C8B-B14F-4D97-AF65-F5344CB8AC3E}">
        <p14:creationId xmlns:p14="http://schemas.microsoft.com/office/powerpoint/2010/main" val="30480974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numero diapositiva 5">
            <a:extLst>
              <a:ext uri="{FF2B5EF4-FFF2-40B4-BE49-F238E27FC236}">
                <a16:creationId xmlns:a16="http://schemas.microsoft.com/office/drawing/2014/main" id="{CEC2F4C1-CB37-FA42-B443-74681E169790}"/>
              </a:ext>
            </a:extLst>
          </p:cNvPr>
          <p:cNvSpPr>
            <a:spLocks noGrp="1"/>
          </p:cNvSpPr>
          <p:nvPr>
            <p:ph type="sldNum" sz="quarter" idx="12"/>
          </p:nvPr>
        </p:nvSpPr>
        <p:spPr/>
        <p:txBody>
          <a:bodyPr/>
          <a:lstStyle/>
          <a:p>
            <a:fld id="{400909E7-B897-774D-A65F-37F5222683A6}" type="slidenum">
              <a:rPr lang="it-IT" smtClean="0"/>
              <a:pPr/>
              <a:t>6</a:t>
            </a:fld>
            <a:endParaRPr lang="it-IT" dirty="0"/>
          </a:p>
        </p:txBody>
      </p:sp>
      <p:grpSp>
        <p:nvGrpSpPr>
          <p:cNvPr id="7" name="Gruppo 6">
            <a:extLst>
              <a:ext uri="{FF2B5EF4-FFF2-40B4-BE49-F238E27FC236}">
                <a16:creationId xmlns:a16="http://schemas.microsoft.com/office/drawing/2014/main" id="{9B8200E5-5ACD-6E46-B278-FF645FFCD0D6}"/>
              </a:ext>
            </a:extLst>
          </p:cNvPr>
          <p:cNvGrpSpPr/>
          <p:nvPr/>
        </p:nvGrpSpPr>
        <p:grpSpPr>
          <a:xfrm>
            <a:off x="6816000" y="102381"/>
            <a:ext cx="4393634" cy="647756"/>
            <a:chOff x="6247522" y="91748"/>
            <a:chExt cx="4393634" cy="647756"/>
          </a:xfrm>
        </p:grpSpPr>
        <p:sp>
          <p:nvSpPr>
            <p:cNvPr id="8" name="Rectangle 3">
              <a:extLst>
                <a:ext uri="{FF2B5EF4-FFF2-40B4-BE49-F238E27FC236}">
                  <a16:creationId xmlns:a16="http://schemas.microsoft.com/office/drawing/2014/main" id="{AF121FB1-BDA8-A64F-9D1E-42F07544924B}"/>
                </a:ext>
              </a:extLst>
            </p:cNvPr>
            <p:cNvSpPr>
              <a:spLocks noChangeArrowheads="1"/>
            </p:cNvSpPr>
            <p:nvPr/>
          </p:nvSpPr>
          <p:spPr bwMode="auto">
            <a:xfrm>
              <a:off x="6910519" y="230960"/>
              <a:ext cx="3730637"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Global overview –  Tassi di cambio   </a:t>
              </a:r>
            </a:p>
          </p:txBody>
        </p:sp>
        <p:pic>
          <p:nvPicPr>
            <p:cNvPr id="9" name="Immagine 8">
              <a:extLst>
                <a:ext uri="{FF2B5EF4-FFF2-40B4-BE49-F238E27FC236}">
                  <a16:creationId xmlns:a16="http://schemas.microsoft.com/office/drawing/2014/main" id="{3AA66D6E-06CA-5D4A-9C16-4015475E8BE0}"/>
                </a:ext>
              </a:extLst>
            </p:cNvPr>
            <p:cNvPicPr>
              <a:picLocks noChangeAspect="1"/>
            </p:cNvPicPr>
            <p:nvPr/>
          </p:nvPicPr>
          <p:blipFill>
            <a:blip r:embed="rId2"/>
            <a:stretch>
              <a:fillRect/>
            </a:stretch>
          </p:blipFill>
          <p:spPr>
            <a:xfrm>
              <a:off x="6247522" y="91748"/>
              <a:ext cx="662997" cy="647756"/>
            </a:xfrm>
            <a:prstGeom prst="rect">
              <a:avLst/>
            </a:prstGeom>
          </p:spPr>
        </p:pic>
      </p:grpSp>
      <p:sp>
        <p:nvSpPr>
          <p:cNvPr id="11" name="CasellaDiTesto 10">
            <a:extLst>
              <a:ext uri="{FF2B5EF4-FFF2-40B4-BE49-F238E27FC236}">
                <a16:creationId xmlns:a16="http://schemas.microsoft.com/office/drawing/2014/main" id="{82CCC926-7C7A-FE46-AA5B-218CBA99F5B1}"/>
              </a:ext>
            </a:extLst>
          </p:cNvPr>
          <p:cNvSpPr txBox="1"/>
          <p:nvPr/>
        </p:nvSpPr>
        <p:spPr>
          <a:xfrm>
            <a:off x="7488327" y="910995"/>
            <a:ext cx="4585485" cy="3785652"/>
          </a:xfrm>
          <a:prstGeom prst="rect">
            <a:avLst/>
          </a:prstGeom>
          <a:noFill/>
        </p:spPr>
        <p:txBody>
          <a:bodyPr wrap="square" rtlCol="0">
            <a:spAutoFit/>
          </a:bodyPr>
          <a:lstStyle/>
          <a:p>
            <a:pPr marL="285750" indent="-285750" algn="just">
              <a:buFont typeface="Wingdings" panose="05000000000000000000" pitchFamily="2" charset="2"/>
              <a:buChar char="Ø"/>
            </a:pPr>
            <a:r>
              <a:rPr lang="it-IT" sz="1600" dirty="0">
                <a:effectLst/>
                <a:latin typeface="Calibri" panose="020F0502020204030204" pitchFamily="34" charset="0"/>
                <a:ea typeface="Calibri" panose="020F0502020204030204" pitchFamily="34" charset="0"/>
                <a:cs typeface="Times New Roman" panose="02020603050405020304" pitchFamily="18" charset="0"/>
              </a:rPr>
              <a:t>Nel corso delle ultime settimane il dollaro si è stabilizzato nonostante l’aumento dell’incertezza politica legato alla crisi del golfo persico. D’altra parte l’economia Usa risulta meno esposta rispetto ad altri paesi alle conseguenze della crisi energetica, essendo gli Stati Uniti un paese esportatore netto di materie prime energetiche.</a:t>
            </a:r>
            <a:endParaRPr lang="it-IT"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endParaRPr lang="it-IT"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La valuta americana ha recuperato verso l’euro e lo yen da quando sono venute meno le aspettative di riduzione dei tassi da parte della Fed.</a:t>
            </a:r>
          </a:p>
          <a:p>
            <a:pPr marL="285750" indent="-285750" algn="just">
              <a:buFont typeface="Wingdings" panose="05000000000000000000" pitchFamily="2" charset="2"/>
              <a:buChar char="Ø"/>
            </a:pPr>
            <a:endParaRPr lang="it-IT"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La Bce ha aumentato i tassi di un quarto di punto a giugno.</a:t>
            </a:r>
            <a:endParaRPr lang="it-IT"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Immagine 2">
            <a:extLst>
              <a:ext uri="{FF2B5EF4-FFF2-40B4-BE49-F238E27FC236}">
                <a16:creationId xmlns:a16="http://schemas.microsoft.com/office/drawing/2014/main" id="{C5F645EE-2149-4B42-777D-8B03B99BB3A0}"/>
              </a:ext>
            </a:extLst>
          </p:cNvPr>
          <p:cNvPicPr>
            <a:picLocks noChangeAspect="1"/>
          </p:cNvPicPr>
          <p:nvPr/>
        </p:nvPicPr>
        <p:blipFill>
          <a:blip r:embed="rId3"/>
          <a:stretch>
            <a:fillRect/>
          </a:stretch>
        </p:blipFill>
        <p:spPr>
          <a:xfrm>
            <a:off x="0" y="901664"/>
            <a:ext cx="7432564" cy="5640095"/>
          </a:xfrm>
          <a:prstGeom prst="rect">
            <a:avLst/>
          </a:prstGeom>
        </p:spPr>
      </p:pic>
    </p:spTree>
    <p:extLst>
      <p:ext uri="{BB962C8B-B14F-4D97-AF65-F5344CB8AC3E}">
        <p14:creationId xmlns:p14="http://schemas.microsoft.com/office/powerpoint/2010/main" val="26812250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numero diapositiva 5">
            <a:extLst>
              <a:ext uri="{FF2B5EF4-FFF2-40B4-BE49-F238E27FC236}">
                <a16:creationId xmlns:a16="http://schemas.microsoft.com/office/drawing/2014/main" id="{CEC2F4C1-CB37-FA42-B443-74681E169790}"/>
              </a:ext>
            </a:extLst>
          </p:cNvPr>
          <p:cNvSpPr>
            <a:spLocks noGrp="1"/>
          </p:cNvSpPr>
          <p:nvPr>
            <p:ph type="sldNum" sz="quarter" idx="12"/>
          </p:nvPr>
        </p:nvSpPr>
        <p:spPr/>
        <p:txBody>
          <a:bodyPr/>
          <a:lstStyle/>
          <a:p>
            <a:fld id="{400909E7-B897-774D-A65F-37F5222683A6}" type="slidenum">
              <a:rPr lang="it-IT" smtClean="0"/>
              <a:pPr/>
              <a:t>7</a:t>
            </a:fld>
            <a:endParaRPr lang="it-IT" dirty="0"/>
          </a:p>
        </p:txBody>
      </p:sp>
      <p:grpSp>
        <p:nvGrpSpPr>
          <p:cNvPr id="7" name="Gruppo 6">
            <a:extLst>
              <a:ext uri="{FF2B5EF4-FFF2-40B4-BE49-F238E27FC236}">
                <a16:creationId xmlns:a16="http://schemas.microsoft.com/office/drawing/2014/main" id="{9B8200E5-5ACD-6E46-B278-FF645FFCD0D6}"/>
              </a:ext>
            </a:extLst>
          </p:cNvPr>
          <p:cNvGrpSpPr/>
          <p:nvPr/>
        </p:nvGrpSpPr>
        <p:grpSpPr>
          <a:xfrm>
            <a:off x="6816000" y="102381"/>
            <a:ext cx="2405205" cy="647756"/>
            <a:chOff x="6247522" y="91748"/>
            <a:chExt cx="2405205" cy="647756"/>
          </a:xfrm>
        </p:grpSpPr>
        <p:sp>
          <p:nvSpPr>
            <p:cNvPr id="8" name="Rectangle 3">
              <a:extLst>
                <a:ext uri="{FF2B5EF4-FFF2-40B4-BE49-F238E27FC236}">
                  <a16:creationId xmlns:a16="http://schemas.microsoft.com/office/drawing/2014/main" id="{AF121FB1-BDA8-A64F-9D1E-42F07544924B}"/>
                </a:ext>
              </a:extLst>
            </p:cNvPr>
            <p:cNvSpPr>
              <a:spLocks noChangeArrowheads="1"/>
            </p:cNvSpPr>
            <p:nvPr/>
          </p:nvSpPr>
          <p:spPr bwMode="auto">
            <a:xfrm>
              <a:off x="6910519" y="230960"/>
              <a:ext cx="1742208"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Area euro –  Pil  </a:t>
              </a:r>
            </a:p>
          </p:txBody>
        </p:sp>
        <p:pic>
          <p:nvPicPr>
            <p:cNvPr id="9" name="Immagine 8">
              <a:extLst>
                <a:ext uri="{FF2B5EF4-FFF2-40B4-BE49-F238E27FC236}">
                  <a16:creationId xmlns:a16="http://schemas.microsoft.com/office/drawing/2014/main" id="{3AA66D6E-06CA-5D4A-9C16-4015475E8BE0}"/>
                </a:ext>
              </a:extLst>
            </p:cNvPr>
            <p:cNvPicPr>
              <a:picLocks noChangeAspect="1"/>
            </p:cNvPicPr>
            <p:nvPr/>
          </p:nvPicPr>
          <p:blipFill>
            <a:blip r:embed="rId2"/>
            <a:stretch>
              <a:fillRect/>
            </a:stretch>
          </p:blipFill>
          <p:spPr>
            <a:xfrm>
              <a:off x="6247522" y="91748"/>
              <a:ext cx="662997" cy="647756"/>
            </a:xfrm>
            <a:prstGeom prst="rect">
              <a:avLst/>
            </a:prstGeom>
          </p:spPr>
        </p:pic>
      </p:grpSp>
      <p:sp>
        <p:nvSpPr>
          <p:cNvPr id="11" name="CasellaDiTesto 10">
            <a:extLst>
              <a:ext uri="{FF2B5EF4-FFF2-40B4-BE49-F238E27FC236}">
                <a16:creationId xmlns:a16="http://schemas.microsoft.com/office/drawing/2014/main" id="{82CCC926-7C7A-FE46-AA5B-218CBA99F5B1}"/>
              </a:ext>
            </a:extLst>
          </p:cNvPr>
          <p:cNvSpPr txBox="1"/>
          <p:nvPr/>
        </p:nvSpPr>
        <p:spPr>
          <a:xfrm>
            <a:off x="539987" y="4929699"/>
            <a:ext cx="10939732" cy="1323439"/>
          </a:xfrm>
          <a:prstGeom prst="rect">
            <a:avLst/>
          </a:prstGeom>
          <a:noFill/>
        </p:spPr>
        <p:txBody>
          <a:bodyPr wrap="square" rtlCol="0">
            <a:spAutoFit/>
          </a:bodyPr>
          <a:lstStyle/>
          <a:p>
            <a:pPr marL="285750" indent="-285750" algn="just">
              <a:buFont typeface="Wingdings" panose="05000000000000000000" pitchFamily="2" charset="2"/>
              <a:buChar char="Ø"/>
            </a:pPr>
            <a:r>
              <a:rPr lang="it-IT" sz="1600" dirty="0">
                <a:solidFill>
                  <a:srgbClr val="000000"/>
                </a:solidFill>
                <a:latin typeface="Calibri" panose="020F0502020204030204" pitchFamily="34" charset="0"/>
                <a:ea typeface="Calibri" panose="020F0502020204030204" pitchFamily="34" charset="0"/>
                <a:cs typeface="Calibre Regular" panose="020B0503030202060203" pitchFamily="34" charset="0"/>
              </a:rPr>
              <a:t>Dopo la stagnazione del primo trimestre il Pil dell’Area euro è aumentato nel secondo trimestre dello 0,2%. </a:t>
            </a:r>
          </a:p>
          <a:p>
            <a:pPr marL="285750" indent="-285750" algn="just">
              <a:buFont typeface="Wingdings" panose="05000000000000000000" pitchFamily="2" charset="2"/>
              <a:buChar char="Ø"/>
            </a:pPr>
            <a:endParaRPr lang="it-IT" sz="1600" dirty="0">
              <a:solidFill>
                <a:srgbClr val="000000"/>
              </a:solidFill>
              <a:latin typeface="Calibri" panose="020F0502020204030204" pitchFamily="34" charset="0"/>
              <a:ea typeface="Calibri" panose="020F0502020204030204" pitchFamily="34" charset="0"/>
              <a:cs typeface="Calibre Regular" panose="020B0503030202060203" pitchFamily="34" charset="0"/>
            </a:endParaRPr>
          </a:p>
          <a:p>
            <a:pPr marL="285750" indent="-285750" algn="just">
              <a:buFont typeface="Wingdings" panose="05000000000000000000" pitchFamily="2" charset="2"/>
              <a:buChar char="Ø"/>
            </a:pPr>
            <a:r>
              <a:rPr lang="it-IT" sz="1600" dirty="0">
                <a:solidFill>
                  <a:srgbClr val="000000"/>
                </a:solidFill>
                <a:latin typeface="Calibri" panose="020F0502020204030204" pitchFamily="34" charset="0"/>
                <a:ea typeface="Calibri" panose="020F0502020204030204" pitchFamily="34" charset="0"/>
                <a:cs typeface="Calibre Regular" panose="020B0503030202060203" pitchFamily="34" charset="0"/>
              </a:rPr>
              <a:t>Francia, Germania e Italia hanno registrato un incremento della stessa entità (+0,2%). Continua a fare meglio l’economia spagnola (+0,7%).</a:t>
            </a:r>
          </a:p>
          <a:p>
            <a:pPr algn="just"/>
            <a:endParaRPr lang="it-IT" sz="16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3" name="Immagine 2">
            <a:extLst>
              <a:ext uri="{FF2B5EF4-FFF2-40B4-BE49-F238E27FC236}">
                <a16:creationId xmlns:a16="http://schemas.microsoft.com/office/drawing/2014/main" id="{186C62E0-265E-3957-110C-9C911F68D753}"/>
              </a:ext>
            </a:extLst>
          </p:cNvPr>
          <p:cNvPicPr>
            <a:picLocks noChangeAspect="1"/>
          </p:cNvPicPr>
          <p:nvPr/>
        </p:nvPicPr>
        <p:blipFill>
          <a:blip r:embed="rId3"/>
          <a:stretch>
            <a:fillRect/>
          </a:stretch>
        </p:blipFill>
        <p:spPr>
          <a:xfrm>
            <a:off x="665907" y="929718"/>
            <a:ext cx="10687893" cy="3681188"/>
          </a:xfrm>
          <a:prstGeom prst="rect">
            <a:avLst/>
          </a:prstGeom>
        </p:spPr>
      </p:pic>
    </p:spTree>
    <p:extLst>
      <p:ext uri="{BB962C8B-B14F-4D97-AF65-F5344CB8AC3E}">
        <p14:creationId xmlns:p14="http://schemas.microsoft.com/office/powerpoint/2010/main" val="4039228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numero diapositiva 5">
            <a:extLst>
              <a:ext uri="{FF2B5EF4-FFF2-40B4-BE49-F238E27FC236}">
                <a16:creationId xmlns:a16="http://schemas.microsoft.com/office/drawing/2014/main" id="{CEC2F4C1-CB37-FA42-B443-74681E169790}"/>
              </a:ext>
            </a:extLst>
          </p:cNvPr>
          <p:cNvSpPr>
            <a:spLocks noGrp="1"/>
          </p:cNvSpPr>
          <p:nvPr>
            <p:ph type="sldNum" sz="quarter" idx="12"/>
          </p:nvPr>
        </p:nvSpPr>
        <p:spPr/>
        <p:txBody>
          <a:bodyPr/>
          <a:lstStyle/>
          <a:p>
            <a:fld id="{400909E7-B897-774D-A65F-37F5222683A6}" type="slidenum">
              <a:rPr lang="it-IT" smtClean="0"/>
              <a:pPr/>
              <a:t>8</a:t>
            </a:fld>
            <a:endParaRPr lang="it-IT" dirty="0"/>
          </a:p>
        </p:txBody>
      </p:sp>
      <p:grpSp>
        <p:nvGrpSpPr>
          <p:cNvPr id="7" name="Gruppo 6">
            <a:extLst>
              <a:ext uri="{FF2B5EF4-FFF2-40B4-BE49-F238E27FC236}">
                <a16:creationId xmlns:a16="http://schemas.microsoft.com/office/drawing/2014/main" id="{9B8200E5-5ACD-6E46-B278-FF645FFCD0D6}"/>
              </a:ext>
            </a:extLst>
          </p:cNvPr>
          <p:cNvGrpSpPr/>
          <p:nvPr/>
        </p:nvGrpSpPr>
        <p:grpSpPr>
          <a:xfrm>
            <a:off x="6816000" y="102381"/>
            <a:ext cx="3735698" cy="647756"/>
            <a:chOff x="6247522" y="91748"/>
            <a:chExt cx="3735698" cy="647756"/>
          </a:xfrm>
        </p:grpSpPr>
        <p:sp>
          <p:nvSpPr>
            <p:cNvPr id="8" name="Rectangle 3">
              <a:extLst>
                <a:ext uri="{FF2B5EF4-FFF2-40B4-BE49-F238E27FC236}">
                  <a16:creationId xmlns:a16="http://schemas.microsoft.com/office/drawing/2014/main" id="{AF121FB1-BDA8-A64F-9D1E-42F07544924B}"/>
                </a:ext>
              </a:extLst>
            </p:cNvPr>
            <p:cNvSpPr>
              <a:spLocks noChangeArrowheads="1"/>
            </p:cNvSpPr>
            <p:nvPr/>
          </p:nvSpPr>
          <p:spPr bwMode="auto">
            <a:xfrm>
              <a:off x="6910519" y="230960"/>
              <a:ext cx="3072701"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Area Euro –  Clima di fiducia    </a:t>
              </a:r>
            </a:p>
          </p:txBody>
        </p:sp>
        <p:pic>
          <p:nvPicPr>
            <p:cNvPr id="9" name="Immagine 8">
              <a:extLst>
                <a:ext uri="{FF2B5EF4-FFF2-40B4-BE49-F238E27FC236}">
                  <a16:creationId xmlns:a16="http://schemas.microsoft.com/office/drawing/2014/main" id="{3AA66D6E-06CA-5D4A-9C16-4015475E8BE0}"/>
                </a:ext>
              </a:extLst>
            </p:cNvPr>
            <p:cNvPicPr>
              <a:picLocks noChangeAspect="1"/>
            </p:cNvPicPr>
            <p:nvPr/>
          </p:nvPicPr>
          <p:blipFill>
            <a:blip r:embed="rId2"/>
            <a:stretch>
              <a:fillRect/>
            </a:stretch>
          </p:blipFill>
          <p:spPr>
            <a:xfrm>
              <a:off x="6247522" y="91748"/>
              <a:ext cx="662997" cy="647756"/>
            </a:xfrm>
            <a:prstGeom prst="rect">
              <a:avLst/>
            </a:prstGeom>
          </p:spPr>
        </p:pic>
      </p:grpSp>
      <p:sp>
        <p:nvSpPr>
          <p:cNvPr id="11" name="CasellaDiTesto 10">
            <a:extLst>
              <a:ext uri="{FF2B5EF4-FFF2-40B4-BE49-F238E27FC236}">
                <a16:creationId xmlns:a16="http://schemas.microsoft.com/office/drawing/2014/main" id="{82CCC926-7C7A-FE46-AA5B-218CBA99F5B1}"/>
              </a:ext>
            </a:extLst>
          </p:cNvPr>
          <p:cNvSpPr txBox="1"/>
          <p:nvPr/>
        </p:nvSpPr>
        <p:spPr>
          <a:xfrm>
            <a:off x="7562973" y="1040112"/>
            <a:ext cx="4518270" cy="2062103"/>
          </a:xfrm>
          <a:prstGeom prst="rect">
            <a:avLst/>
          </a:prstGeom>
          <a:noFill/>
        </p:spPr>
        <p:txBody>
          <a:bodyPr wrap="square" rtlCol="0">
            <a:spAutoFit/>
          </a:bodyPr>
          <a:lstStyle/>
          <a:p>
            <a:pPr marL="285750" indent="-285750" algn="just">
              <a:buFont typeface="Wingdings" panose="05000000000000000000" pitchFamily="2" charset="2"/>
              <a:buChar char="Ø"/>
            </a:pPr>
            <a:r>
              <a:rPr lang="it-IT" sz="1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Dagli indicatori qualitativi relativi all’area Euro è emerso un peggioramento della confidence delle famiglie all’inizio della crisi del Golfo. Da maggio il mood dei consumatori ha iniziato a recuperare.</a:t>
            </a:r>
          </a:p>
          <a:p>
            <a:pPr marL="285750" indent="-285750" algn="just">
              <a:buFont typeface="Wingdings" panose="05000000000000000000" pitchFamily="2" charset="2"/>
              <a:buChar char="Ø"/>
            </a:pPr>
            <a:endParaRPr lang="it-IT"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Anche le imprese hanno manifestato una relativa prudenza nella valutazione delle prospettive. </a:t>
            </a:r>
            <a:endParaRPr lang="it-IT" sz="1600" dirty="0">
              <a:effectLst/>
              <a:latin typeface="Calibri" panose="020F0502020204030204" pitchFamily="34" charset="0"/>
              <a:ea typeface="Calibri" panose="020F0502020204030204" pitchFamily="34" charset="0"/>
              <a:cs typeface="Calibre Regular" panose="020B0503030202060203" pitchFamily="34" charset="0"/>
            </a:endParaRPr>
          </a:p>
        </p:txBody>
      </p:sp>
      <p:pic>
        <p:nvPicPr>
          <p:cNvPr id="4" name="Immagine 3">
            <a:extLst>
              <a:ext uri="{FF2B5EF4-FFF2-40B4-BE49-F238E27FC236}">
                <a16:creationId xmlns:a16="http://schemas.microsoft.com/office/drawing/2014/main" id="{A86FD220-6864-629F-2599-F03EBADB1B23}"/>
              </a:ext>
            </a:extLst>
          </p:cNvPr>
          <p:cNvPicPr>
            <a:picLocks noChangeAspect="1"/>
          </p:cNvPicPr>
          <p:nvPr/>
        </p:nvPicPr>
        <p:blipFill>
          <a:blip r:embed="rId3"/>
          <a:stretch>
            <a:fillRect/>
          </a:stretch>
        </p:blipFill>
        <p:spPr>
          <a:xfrm>
            <a:off x="-9331" y="899177"/>
            <a:ext cx="7345680" cy="5593080"/>
          </a:xfrm>
          <a:prstGeom prst="rect">
            <a:avLst/>
          </a:prstGeom>
        </p:spPr>
      </p:pic>
    </p:spTree>
    <p:extLst>
      <p:ext uri="{BB962C8B-B14F-4D97-AF65-F5344CB8AC3E}">
        <p14:creationId xmlns:p14="http://schemas.microsoft.com/office/powerpoint/2010/main" val="23786485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numero diapositiva 5">
            <a:extLst>
              <a:ext uri="{FF2B5EF4-FFF2-40B4-BE49-F238E27FC236}">
                <a16:creationId xmlns:a16="http://schemas.microsoft.com/office/drawing/2014/main" id="{CEC2F4C1-CB37-FA42-B443-74681E169790}"/>
              </a:ext>
            </a:extLst>
          </p:cNvPr>
          <p:cNvSpPr>
            <a:spLocks noGrp="1"/>
          </p:cNvSpPr>
          <p:nvPr>
            <p:ph type="sldNum" sz="quarter" idx="12"/>
          </p:nvPr>
        </p:nvSpPr>
        <p:spPr/>
        <p:txBody>
          <a:bodyPr/>
          <a:lstStyle/>
          <a:p>
            <a:fld id="{400909E7-B897-774D-A65F-37F5222683A6}" type="slidenum">
              <a:rPr lang="it-IT" smtClean="0"/>
              <a:pPr/>
              <a:t>9</a:t>
            </a:fld>
            <a:endParaRPr lang="it-IT" dirty="0"/>
          </a:p>
        </p:txBody>
      </p:sp>
      <p:grpSp>
        <p:nvGrpSpPr>
          <p:cNvPr id="7" name="Gruppo 6">
            <a:extLst>
              <a:ext uri="{FF2B5EF4-FFF2-40B4-BE49-F238E27FC236}">
                <a16:creationId xmlns:a16="http://schemas.microsoft.com/office/drawing/2014/main" id="{9B8200E5-5ACD-6E46-B278-FF645FFCD0D6}"/>
              </a:ext>
            </a:extLst>
          </p:cNvPr>
          <p:cNvGrpSpPr/>
          <p:nvPr/>
        </p:nvGrpSpPr>
        <p:grpSpPr>
          <a:xfrm>
            <a:off x="6816000" y="102381"/>
            <a:ext cx="3102896" cy="647756"/>
            <a:chOff x="6247522" y="91748"/>
            <a:chExt cx="3102896" cy="647756"/>
          </a:xfrm>
        </p:grpSpPr>
        <p:sp>
          <p:nvSpPr>
            <p:cNvPr id="8" name="Rectangle 3">
              <a:extLst>
                <a:ext uri="{FF2B5EF4-FFF2-40B4-BE49-F238E27FC236}">
                  <a16:creationId xmlns:a16="http://schemas.microsoft.com/office/drawing/2014/main" id="{AF121FB1-BDA8-A64F-9D1E-42F07544924B}"/>
                </a:ext>
              </a:extLst>
            </p:cNvPr>
            <p:cNvSpPr>
              <a:spLocks noChangeArrowheads="1"/>
            </p:cNvSpPr>
            <p:nvPr/>
          </p:nvSpPr>
          <p:spPr bwMode="auto">
            <a:xfrm>
              <a:off x="6910519" y="230960"/>
              <a:ext cx="2439899"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Area Euro –  Inflazione  </a:t>
              </a:r>
            </a:p>
          </p:txBody>
        </p:sp>
        <p:pic>
          <p:nvPicPr>
            <p:cNvPr id="9" name="Immagine 8">
              <a:extLst>
                <a:ext uri="{FF2B5EF4-FFF2-40B4-BE49-F238E27FC236}">
                  <a16:creationId xmlns:a16="http://schemas.microsoft.com/office/drawing/2014/main" id="{3AA66D6E-06CA-5D4A-9C16-4015475E8BE0}"/>
                </a:ext>
              </a:extLst>
            </p:cNvPr>
            <p:cNvPicPr>
              <a:picLocks noChangeAspect="1"/>
            </p:cNvPicPr>
            <p:nvPr/>
          </p:nvPicPr>
          <p:blipFill>
            <a:blip r:embed="rId2"/>
            <a:stretch>
              <a:fillRect/>
            </a:stretch>
          </p:blipFill>
          <p:spPr>
            <a:xfrm>
              <a:off x="6247522" y="91748"/>
              <a:ext cx="662997" cy="647756"/>
            </a:xfrm>
            <a:prstGeom prst="rect">
              <a:avLst/>
            </a:prstGeom>
          </p:spPr>
        </p:pic>
      </p:grpSp>
      <p:sp>
        <p:nvSpPr>
          <p:cNvPr id="11" name="CasellaDiTesto 10">
            <a:extLst>
              <a:ext uri="{FF2B5EF4-FFF2-40B4-BE49-F238E27FC236}">
                <a16:creationId xmlns:a16="http://schemas.microsoft.com/office/drawing/2014/main" id="{82CCC926-7C7A-FE46-AA5B-218CBA99F5B1}"/>
              </a:ext>
            </a:extLst>
          </p:cNvPr>
          <p:cNvSpPr txBox="1"/>
          <p:nvPr/>
        </p:nvSpPr>
        <p:spPr>
          <a:xfrm>
            <a:off x="7478997" y="1012793"/>
            <a:ext cx="4518270" cy="2308324"/>
          </a:xfrm>
          <a:prstGeom prst="rect">
            <a:avLst/>
          </a:prstGeom>
          <a:noFill/>
        </p:spPr>
        <p:txBody>
          <a:bodyPr wrap="square" rtlCol="0">
            <a:spAutoFit/>
          </a:bodyPr>
          <a:lstStyle/>
          <a:p>
            <a:pPr marL="285750" indent="-285750" algn="just">
              <a:buFont typeface="Wingdings" panose="05000000000000000000" pitchFamily="2" charset="2"/>
              <a:buChar char="Ø"/>
            </a:pPr>
            <a:r>
              <a:rPr lang="it-IT" sz="1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Anche nell’Area Euro l’inflazione ha registrato un rialzo di entità contenuta. </a:t>
            </a:r>
          </a:p>
          <a:p>
            <a:pPr marL="285750" indent="-285750" algn="just">
              <a:buFont typeface="Wingdings" panose="05000000000000000000" pitchFamily="2" charset="2"/>
              <a:buChar char="Ø"/>
            </a:pPr>
            <a:endParaRPr lang="it-IT"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Nell’ipotesi di uno shock energetico di tipo transitorio, l’accelerazione dell’inflazione potrebbe limitarsi a quest’anno, per rientrare poi nel corso del 2027.</a:t>
            </a:r>
          </a:p>
          <a:p>
            <a:pPr marL="285750" indent="-285750" algn="just">
              <a:buFont typeface="Wingdings" panose="05000000000000000000" pitchFamily="2" charset="2"/>
              <a:buChar char="Ø"/>
            </a:pPr>
            <a:endParaRPr lang="it-IT"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endParaRPr lang="it-IT" sz="1600" dirty="0">
              <a:solidFill>
                <a:srgbClr val="000000"/>
              </a:solidFill>
              <a:latin typeface="Calibri" panose="020F0502020204030204" pitchFamily="34" charset="0"/>
              <a:ea typeface="Calibri" panose="020F0502020204030204" pitchFamily="34" charset="0"/>
              <a:cs typeface="Calibre Regular" panose="020B0503030202060203" pitchFamily="34" charset="0"/>
            </a:endParaRPr>
          </a:p>
        </p:txBody>
      </p:sp>
      <p:pic>
        <p:nvPicPr>
          <p:cNvPr id="3" name="Immagine 2">
            <a:extLst>
              <a:ext uri="{FF2B5EF4-FFF2-40B4-BE49-F238E27FC236}">
                <a16:creationId xmlns:a16="http://schemas.microsoft.com/office/drawing/2014/main" id="{666A47C1-DE39-A53D-E29E-8DD37B3EAF73}"/>
              </a:ext>
            </a:extLst>
          </p:cNvPr>
          <p:cNvPicPr>
            <a:picLocks noChangeAspect="1"/>
          </p:cNvPicPr>
          <p:nvPr/>
        </p:nvPicPr>
        <p:blipFill>
          <a:blip r:embed="rId3"/>
          <a:stretch>
            <a:fillRect/>
          </a:stretch>
        </p:blipFill>
        <p:spPr>
          <a:xfrm>
            <a:off x="8592" y="910152"/>
            <a:ext cx="7330440" cy="5379720"/>
          </a:xfrm>
          <a:prstGeom prst="rect">
            <a:avLst/>
          </a:prstGeom>
        </p:spPr>
      </p:pic>
    </p:spTree>
    <p:extLst>
      <p:ext uri="{BB962C8B-B14F-4D97-AF65-F5344CB8AC3E}">
        <p14:creationId xmlns:p14="http://schemas.microsoft.com/office/powerpoint/2010/main" val="21539748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numero diapositiva 5">
            <a:extLst>
              <a:ext uri="{FF2B5EF4-FFF2-40B4-BE49-F238E27FC236}">
                <a16:creationId xmlns:a16="http://schemas.microsoft.com/office/drawing/2014/main" id="{CEC2F4C1-CB37-FA42-B443-74681E169790}"/>
              </a:ext>
            </a:extLst>
          </p:cNvPr>
          <p:cNvSpPr>
            <a:spLocks noGrp="1"/>
          </p:cNvSpPr>
          <p:nvPr>
            <p:ph type="sldNum" sz="quarter" idx="12"/>
          </p:nvPr>
        </p:nvSpPr>
        <p:spPr/>
        <p:txBody>
          <a:bodyPr/>
          <a:lstStyle/>
          <a:p>
            <a:fld id="{400909E7-B897-774D-A65F-37F5222683A6}" type="slidenum">
              <a:rPr lang="it-IT" smtClean="0"/>
              <a:pPr/>
              <a:t>10</a:t>
            </a:fld>
            <a:endParaRPr lang="it-IT" dirty="0"/>
          </a:p>
        </p:txBody>
      </p:sp>
      <p:grpSp>
        <p:nvGrpSpPr>
          <p:cNvPr id="7" name="Gruppo 6">
            <a:extLst>
              <a:ext uri="{FF2B5EF4-FFF2-40B4-BE49-F238E27FC236}">
                <a16:creationId xmlns:a16="http://schemas.microsoft.com/office/drawing/2014/main" id="{9B8200E5-5ACD-6E46-B278-FF645FFCD0D6}"/>
              </a:ext>
            </a:extLst>
          </p:cNvPr>
          <p:cNvGrpSpPr/>
          <p:nvPr/>
        </p:nvGrpSpPr>
        <p:grpSpPr>
          <a:xfrm>
            <a:off x="6816000" y="102381"/>
            <a:ext cx="5211102" cy="647756"/>
            <a:chOff x="6247522" y="91748"/>
            <a:chExt cx="5211102" cy="647756"/>
          </a:xfrm>
        </p:grpSpPr>
        <p:sp>
          <p:nvSpPr>
            <p:cNvPr id="8" name="Rectangle 3">
              <a:extLst>
                <a:ext uri="{FF2B5EF4-FFF2-40B4-BE49-F238E27FC236}">
                  <a16:creationId xmlns:a16="http://schemas.microsoft.com/office/drawing/2014/main" id="{AF121FB1-BDA8-A64F-9D1E-42F07544924B}"/>
                </a:ext>
              </a:extLst>
            </p:cNvPr>
            <p:cNvSpPr>
              <a:spLocks noChangeArrowheads="1"/>
            </p:cNvSpPr>
            <p:nvPr/>
          </p:nvSpPr>
          <p:spPr bwMode="auto">
            <a:xfrm>
              <a:off x="6910519" y="230960"/>
              <a:ext cx="4548105"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Economia italiana –  Pil e domanda interna   </a:t>
              </a:r>
            </a:p>
          </p:txBody>
        </p:sp>
        <p:pic>
          <p:nvPicPr>
            <p:cNvPr id="9" name="Immagine 8">
              <a:extLst>
                <a:ext uri="{FF2B5EF4-FFF2-40B4-BE49-F238E27FC236}">
                  <a16:creationId xmlns:a16="http://schemas.microsoft.com/office/drawing/2014/main" id="{3AA66D6E-06CA-5D4A-9C16-4015475E8BE0}"/>
                </a:ext>
              </a:extLst>
            </p:cNvPr>
            <p:cNvPicPr>
              <a:picLocks noChangeAspect="1"/>
            </p:cNvPicPr>
            <p:nvPr/>
          </p:nvPicPr>
          <p:blipFill>
            <a:blip r:embed="rId2"/>
            <a:stretch>
              <a:fillRect/>
            </a:stretch>
          </p:blipFill>
          <p:spPr>
            <a:xfrm>
              <a:off x="6247522" y="91748"/>
              <a:ext cx="662997" cy="647756"/>
            </a:xfrm>
            <a:prstGeom prst="rect">
              <a:avLst/>
            </a:prstGeom>
          </p:spPr>
        </p:pic>
      </p:grpSp>
      <p:sp>
        <p:nvSpPr>
          <p:cNvPr id="11" name="CasellaDiTesto 10">
            <a:extLst>
              <a:ext uri="{FF2B5EF4-FFF2-40B4-BE49-F238E27FC236}">
                <a16:creationId xmlns:a16="http://schemas.microsoft.com/office/drawing/2014/main" id="{82CCC926-7C7A-FE46-AA5B-218CBA99F5B1}"/>
              </a:ext>
            </a:extLst>
          </p:cNvPr>
          <p:cNvSpPr txBox="1"/>
          <p:nvPr/>
        </p:nvSpPr>
        <p:spPr>
          <a:xfrm>
            <a:off x="7478996" y="965726"/>
            <a:ext cx="4633173" cy="4770537"/>
          </a:xfrm>
          <a:prstGeom prst="rect">
            <a:avLst/>
          </a:prstGeom>
          <a:noFill/>
        </p:spPr>
        <p:txBody>
          <a:bodyPr wrap="square" rtlCol="0">
            <a:spAutoFit/>
          </a:bodyPr>
          <a:lstStyle/>
          <a:p>
            <a:pPr marL="285750" indent="-285750" algn="jus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In Italia, nonostante il deterioramento del quadro internazionale, il primo trimestre del 2026 ha evidenziato una moderata capacità di tenuta: il Pil è cresciuto dello 0,3% rispetto al trimestre precedente. </a:t>
            </a:r>
            <a:r>
              <a:rPr lang="it-IT" sz="1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Le stime preliminari relative al secondo trimestre dell’anno hanno confermato il quadro di leggera crescita con un incremento dello 0,2%.</a:t>
            </a:r>
          </a:p>
          <a:p>
            <a:pPr marL="285750" indent="-285750" algn="just">
              <a:buFont typeface="Wingdings" panose="05000000000000000000" pitchFamily="2" charset="2"/>
              <a:buChar char="Ø"/>
            </a:pPr>
            <a:endParaRPr lang="it-IT" sz="1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I consumi nel primo trimestre sono cresciuti dello 0,5% in termini congiunturali. Tale aumento si lega tuttavia a fattori di carattere transitorio, in particolare l’impulso dei giochi olimpici invernali. La crescita a inizio anno è stata anche favorita dalla ripresa degli acquisti di auto.</a:t>
            </a:r>
          </a:p>
          <a:p>
            <a:pPr marL="285750" indent="-285750" algn="just">
              <a:buFont typeface="Wingdings" panose="05000000000000000000" pitchFamily="2" charset="2"/>
              <a:buChar char="Ø"/>
            </a:pPr>
            <a:endParaRPr lang="it-IT" sz="1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Gli investimenti stanno ancora trovando un sostegno nelle attività legate al PNRR.</a:t>
            </a:r>
          </a:p>
          <a:p>
            <a:pPr algn="just"/>
            <a:endPar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magine 3">
            <a:extLst>
              <a:ext uri="{FF2B5EF4-FFF2-40B4-BE49-F238E27FC236}">
                <a16:creationId xmlns:a16="http://schemas.microsoft.com/office/drawing/2014/main" id="{2215CADF-667F-93E0-5DE2-79BF17A7613C}"/>
              </a:ext>
            </a:extLst>
          </p:cNvPr>
          <p:cNvPicPr>
            <a:picLocks noChangeAspect="1"/>
          </p:cNvPicPr>
          <p:nvPr/>
        </p:nvPicPr>
        <p:blipFill>
          <a:blip r:embed="rId3"/>
          <a:stretch>
            <a:fillRect/>
          </a:stretch>
        </p:blipFill>
        <p:spPr>
          <a:xfrm>
            <a:off x="-1357" y="911314"/>
            <a:ext cx="7452360" cy="5379720"/>
          </a:xfrm>
          <a:prstGeom prst="rect">
            <a:avLst/>
          </a:prstGeom>
        </p:spPr>
      </p:pic>
    </p:spTree>
    <p:extLst>
      <p:ext uri="{BB962C8B-B14F-4D97-AF65-F5344CB8AC3E}">
        <p14:creationId xmlns:p14="http://schemas.microsoft.com/office/powerpoint/2010/main" val="41340135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numero diapositiva 5">
            <a:extLst>
              <a:ext uri="{FF2B5EF4-FFF2-40B4-BE49-F238E27FC236}">
                <a16:creationId xmlns:a16="http://schemas.microsoft.com/office/drawing/2014/main" id="{CEC2F4C1-CB37-FA42-B443-74681E169790}"/>
              </a:ext>
            </a:extLst>
          </p:cNvPr>
          <p:cNvSpPr>
            <a:spLocks noGrp="1"/>
          </p:cNvSpPr>
          <p:nvPr>
            <p:ph type="sldNum" sz="quarter" idx="12"/>
          </p:nvPr>
        </p:nvSpPr>
        <p:spPr/>
        <p:txBody>
          <a:bodyPr/>
          <a:lstStyle/>
          <a:p>
            <a:fld id="{400909E7-B897-774D-A65F-37F5222683A6}" type="slidenum">
              <a:rPr lang="it-IT" smtClean="0"/>
              <a:pPr/>
              <a:t>11</a:t>
            </a:fld>
            <a:endParaRPr lang="it-IT" dirty="0"/>
          </a:p>
        </p:txBody>
      </p:sp>
      <p:grpSp>
        <p:nvGrpSpPr>
          <p:cNvPr id="7" name="Gruppo 6">
            <a:extLst>
              <a:ext uri="{FF2B5EF4-FFF2-40B4-BE49-F238E27FC236}">
                <a16:creationId xmlns:a16="http://schemas.microsoft.com/office/drawing/2014/main" id="{9B8200E5-5ACD-6E46-B278-FF645FFCD0D6}"/>
              </a:ext>
            </a:extLst>
          </p:cNvPr>
          <p:cNvGrpSpPr/>
          <p:nvPr/>
        </p:nvGrpSpPr>
        <p:grpSpPr>
          <a:xfrm>
            <a:off x="6816000" y="102381"/>
            <a:ext cx="4596894" cy="647756"/>
            <a:chOff x="6247522" y="91748"/>
            <a:chExt cx="4596894" cy="647756"/>
          </a:xfrm>
        </p:grpSpPr>
        <p:sp>
          <p:nvSpPr>
            <p:cNvPr id="8" name="Rectangle 3">
              <a:extLst>
                <a:ext uri="{FF2B5EF4-FFF2-40B4-BE49-F238E27FC236}">
                  <a16:creationId xmlns:a16="http://schemas.microsoft.com/office/drawing/2014/main" id="{AF121FB1-BDA8-A64F-9D1E-42F07544924B}"/>
                </a:ext>
              </a:extLst>
            </p:cNvPr>
            <p:cNvSpPr>
              <a:spLocks noChangeArrowheads="1"/>
            </p:cNvSpPr>
            <p:nvPr/>
          </p:nvSpPr>
          <p:spPr bwMode="auto">
            <a:xfrm>
              <a:off x="6910519" y="230960"/>
              <a:ext cx="3933897"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Economia italiana – Scambi con l’estero</a:t>
              </a:r>
            </a:p>
          </p:txBody>
        </p:sp>
        <p:pic>
          <p:nvPicPr>
            <p:cNvPr id="9" name="Immagine 8">
              <a:extLst>
                <a:ext uri="{FF2B5EF4-FFF2-40B4-BE49-F238E27FC236}">
                  <a16:creationId xmlns:a16="http://schemas.microsoft.com/office/drawing/2014/main" id="{3AA66D6E-06CA-5D4A-9C16-4015475E8BE0}"/>
                </a:ext>
              </a:extLst>
            </p:cNvPr>
            <p:cNvPicPr>
              <a:picLocks noChangeAspect="1"/>
            </p:cNvPicPr>
            <p:nvPr/>
          </p:nvPicPr>
          <p:blipFill>
            <a:blip r:embed="rId2"/>
            <a:stretch>
              <a:fillRect/>
            </a:stretch>
          </p:blipFill>
          <p:spPr>
            <a:xfrm>
              <a:off x="6247522" y="91748"/>
              <a:ext cx="662997" cy="647756"/>
            </a:xfrm>
            <a:prstGeom prst="rect">
              <a:avLst/>
            </a:prstGeom>
          </p:spPr>
        </p:pic>
      </p:grpSp>
      <p:sp>
        <p:nvSpPr>
          <p:cNvPr id="11" name="CasellaDiTesto 10">
            <a:extLst>
              <a:ext uri="{FF2B5EF4-FFF2-40B4-BE49-F238E27FC236}">
                <a16:creationId xmlns:a16="http://schemas.microsoft.com/office/drawing/2014/main" id="{82CCC926-7C7A-FE46-AA5B-218CBA99F5B1}"/>
              </a:ext>
            </a:extLst>
          </p:cNvPr>
          <p:cNvSpPr txBox="1"/>
          <p:nvPr/>
        </p:nvSpPr>
        <p:spPr>
          <a:xfrm>
            <a:off x="7403866" y="889349"/>
            <a:ext cx="4686707" cy="3293209"/>
          </a:xfrm>
          <a:prstGeom prst="rect">
            <a:avLst/>
          </a:prstGeom>
          <a:noFill/>
        </p:spPr>
        <p:txBody>
          <a:bodyPr wrap="square" rtlCol="0">
            <a:spAutoFit/>
          </a:bodyPr>
          <a:lstStyle/>
          <a:p>
            <a:pPr marL="285750" indent="-285750" algn="just">
              <a:buFont typeface="Wingdings" panose="05000000000000000000" pitchFamily="2" charset="2"/>
              <a:buChar char="Ø"/>
            </a:pPr>
            <a:r>
              <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rPr>
              <a:t>A inizio 2026 la crisi del Golfo ha indebolito la domanda dei paesi medio-orientali. </a:t>
            </a:r>
          </a:p>
          <a:p>
            <a:pPr marL="285750" indent="-285750" algn="just">
              <a:buFont typeface="Wingdings" panose="05000000000000000000" pitchFamily="2" charset="2"/>
              <a:buChar char="Ø"/>
            </a:pPr>
            <a:endPar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rPr>
              <a:t>La specializzazione italiana non consente di beneficiare del ciclo legato alle componenti </a:t>
            </a:r>
            <a:r>
              <a:rPr lang="it-IT" sz="1600" dirty="0" err="1">
                <a:solidFill>
                  <a:srgbClr val="000000"/>
                </a:solidFill>
                <a:latin typeface="Calibri" panose="020F0502020204030204" pitchFamily="34" charset="0"/>
                <a:ea typeface="Calibri" panose="020F0502020204030204" pitchFamily="34" charset="0"/>
                <a:cs typeface="Times New Roman" panose="02020603050405020304" pitchFamily="18" charset="0"/>
              </a:rPr>
              <a:t>Ict</a:t>
            </a:r>
            <a:r>
              <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buFont typeface="Wingdings" panose="05000000000000000000" pitchFamily="2" charset="2"/>
              <a:buChar char="Ø"/>
            </a:pPr>
            <a:endPar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rPr>
              <a:t>L’aumento del prezzo del petrolio peggiora le ragioni di scambio dell’Italia.</a:t>
            </a:r>
          </a:p>
          <a:p>
            <a:pPr marL="285750" indent="-285750" algn="just">
              <a:buFont typeface="Wingdings" panose="05000000000000000000" pitchFamily="2" charset="2"/>
              <a:buChar char="Ø"/>
            </a:pPr>
            <a:endPar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rPr>
              <a:t>Nonostante l’incertezza geopolitica, gli arrivi di turisti dall’estero stanno tenendo.</a:t>
            </a:r>
          </a:p>
          <a:p>
            <a:pPr marL="285750" indent="-285750" algn="just">
              <a:buFont typeface="Wingdings" panose="05000000000000000000" pitchFamily="2" charset="2"/>
              <a:buChar char="Ø"/>
            </a:pPr>
            <a:endPar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endPar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magine 3">
            <a:extLst>
              <a:ext uri="{FF2B5EF4-FFF2-40B4-BE49-F238E27FC236}">
                <a16:creationId xmlns:a16="http://schemas.microsoft.com/office/drawing/2014/main" id="{74C9B3E5-CF43-46BE-B0C5-3734F7E463D8}"/>
              </a:ext>
            </a:extLst>
          </p:cNvPr>
          <p:cNvPicPr>
            <a:picLocks noChangeAspect="1"/>
          </p:cNvPicPr>
          <p:nvPr/>
        </p:nvPicPr>
        <p:blipFill>
          <a:blip r:embed="rId3"/>
          <a:stretch>
            <a:fillRect/>
          </a:stretch>
        </p:blipFill>
        <p:spPr>
          <a:xfrm>
            <a:off x="8109" y="911313"/>
            <a:ext cx="7330440" cy="5379720"/>
          </a:xfrm>
          <a:prstGeom prst="rect">
            <a:avLst/>
          </a:prstGeom>
        </p:spPr>
      </p:pic>
    </p:spTree>
    <p:extLst>
      <p:ext uri="{BB962C8B-B14F-4D97-AF65-F5344CB8AC3E}">
        <p14:creationId xmlns:p14="http://schemas.microsoft.com/office/powerpoint/2010/main" val="42289514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numero diapositiva 5">
            <a:extLst>
              <a:ext uri="{FF2B5EF4-FFF2-40B4-BE49-F238E27FC236}">
                <a16:creationId xmlns:a16="http://schemas.microsoft.com/office/drawing/2014/main" id="{CEC2F4C1-CB37-FA42-B443-74681E169790}"/>
              </a:ext>
            </a:extLst>
          </p:cNvPr>
          <p:cNvSpPr>
            <a:spLocks noGrp="1"/>
          </p:cNvSpPr>
          <p:nvPr>
            <p:ph type="sldNum" sz="quarter" idx="12"/>
          </p:nvPr>
        </p:nvSpPr>
        <p:spPr/>
        <p:txBody>
          <a:bodyPr/>
          <a:lstStyle/>
          <a:p>
            <a:fld id="{400909E7-B897-774D-A65F-37F5222683A6}" type="slidenum">
              <a:rPr lang="it-IT" smtClean="0"/>
              <a:pPr/>
              <a:t>12</a:t>
            </a:fld>
            <a:endParaRPr lang="it-IT" dirty="0"/>
          </a:p>
        </p:txBody>
      </p:sp>
      <p:grpSp>
        <p:nvGrpSpPr>
          <p:cNvPr id="7" name="Gruppo 6">
            <a:extLst>
              <a:ext uri="{FF2B5EF4-FFF2-40B4-BE49-F238E27FC236}">
                <a16:creationId xmlns:a16="http://schemas.microsoft.com/office/drawing/2014/main" id="{9B8200E5-5ACD-6E46-B278-FF645FFCD0D6}"/>
              </a:ext>
            </a:extLst>
          </p:cNvPr>
          <p:cNvGrpSpPr/>
          <p:nvPr/>
        </p:nvGrpSpPr>
        <p:grpSpPr>
          <a:xfrm>
            <a:off x="6816000" y="102381"/>
            <a:ext cx="4318228" cy="647756"/>
            <a:chOff x="6247522" y="91748"/>
            <a:chExt cx="4318228" cy="647756"/>
          </a:xfrm>
        </p:grpSpPr>
        <p:sp>
          <p:nvSpPr>
            <p:cNvPr id="8" name="Rectangle 3">
              <a:extLst>
                <a:ext uri="{FF2B5EF4-FFF2-40B4-BE49-F238E27FC236}">
                  <a16:creationId xmlns:a16="http://schemas.microsoft.com/office/drawing/2014/main" id="{AF121FB1-BDA8-A64F-9D1E-42F07544924B}"/>
                </a:ext>
              </a:extLst>
            </p:cNvPr>
            <p:cNvSpPr>
              <a:spLocks noChangeArrowheads="1"/>
            </p:cNvSpPr>
            <p:nvPr/>
          </p:nvSpPr>
          <p:spPr bwMode="auto">
            <a:xfrm>
              <a:off x="6910519" y="230960"/>
              <a:ext cx="3655231"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Economia italiana – Valore aggiunto</a:t>
              </a:r>
            </a:p>
          </p:txBody>
        </p:sp>
        <p:pic>
          <p:nvPicPr>
            <p:cNvPr id="9" name="Immagine 8">
              <a:extLst>
                <a:ext uri="{FF2B5EF4-FFF2-40B4-BE49-F238E27FC236}">
                  <a16:creationId xmlns:a16="http://schemas.microsoft.com/office/drawing/2014/main" id="{3AA66D6E-06CA-5D4A-9C16-4015475E8BE0}"/>
                </a:ext>
              </a:extLst>
            </p:cNvPr>
            <p:cNvPicPr>
              <a:picLocks noChangeAspect="1"/>
            </p:cNvPicPr>
            <p:nvPr/>
          </p:nvPicPr>
          <p:blipFill>
            <a:blip r:embed="rId2"/>
            <a:stretch>
              <a:fillRect/>
            </a:stretch>
          </p:blipFill>
          <p:spPr>
            <a:xfrm>
              <a:off x="6247522" y="91748"/>
              <a:ext cx="662997" cy="647756"/>
            </a:xfrm>
            <a:prstGeom prst="rect">
              <a:avLst/>
            </a:prstGeom>
          </p:spPr>
        </p:pic>
      </p:grpSp>
      <p:sp>
        <p:nvSpPr>
          <p:cNvPr id="11" name="CasellaDiTesto 10">
            <a:extLst>
              <a:ext uri="{FF2B5EF4-FFF2-40B4-BE49-F238E27FC236}">
                <a16:creationId xmlns:a16="http://schemas.microsoft.com/office/drawing/2014/main" id="{82CCC926-7C7A-FE46-AA5B-218CBA99F5B1}"/>
              </a:ext>
            </a:extLst>
          </p:cNvPr>
          <p:cNvSpPr txBox="1"/>
          <p:nvPr/>
        </p:nvSpPr>
        <p:spPr>
          <a:xfrm>
            <a:off x="7330440" y="903477"/>
            <a:ext cx="4692544" cy="4770537"/>
          </a:xfrm>
          <a:prstGeom prst="rect">
            <a:avLst/>
          </a:prstGeom>
          <a:noFill/>
        </p:spPr>
        <p:txBody>
          <a:bodyPr wrap="square" rtlCol="0">
            <a:spAutoFit/>
          </a:bodyPr>
          <a:lstStyle/>
          <a:p>
            <a:pPr marL="285750" indent="-285750" algn="just">
              <a:buFont typeface="Wingdings" panose="05000000000000000000" pitchFamily="2" charset="2"/>
              <a:buChar char="Ø"/>
            </a:pPr>
            <a:r>
              <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rPr>
              <a:t>Dal punto di vista settoriale, l’aumento del valore aggiunto del primo trimestre è interamente concentrato nei servizi (+0,4% t/t), mentre si osserva una diminuzione nell’agricoltura (-0,5%) e nelle costruzioni (-0,3%).</a:t>
            </a:r>
          </a:p>
          <a:p>
            <a:pPr marL="285750" indent="-285750" algn="just">
              <a:buFont typeface="Wingdings" panose="05000000000000000000" pitchFamily="2" charset="2"/>
              <a:buChar char="Ø"/>
            </a:pPr>
            <a:endPar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rPr>
              <a:t>L’andamento positivo dei servizi riflette anche il contributo offerto dalle Olimpiadi invernali di Milano Cortina, impulso però destinato a spengersi già nel secondo trimestre.</a:t>
            </a:r>
          </a:p>
          <a:p>
            <a:pPr marL="285750" indent="-285750" algn="just">
              <a:buFont typeface="Wingdings" panose="05000000000000000000" pitchFamily="2" charset="2"/>
              <a:buChar char="Ø"/>
            </a:pPr>
            <a:endPar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rPr>
              <a:t>Per  l’industria in s.s. si osserva una situazione di tenuta. Sulla base dei dati relativi all’andamento della produzione industriale in aprile e maggio, nel secondo trimestre la produzione avrebbe registrato una variazione positiva. Segnali di recupero interessano i produttori di macchinari e il settore dell’auto. </a:t>
            </a:r>
            <a:endParaRPr lang="it-IT"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endParaRPr lang="it-IT" sz="1600" dirty="0">
              <a:solidFill>
                <a:srgbClr val="000000"/>
              </a:solidFill>
              <a:effectLst/>
              <a:latin typeface="Calibre Regular" panose="020B0503030202060203" pitchFamily="34" charset="0"/>
              <a:ea typeface="Calibri" panose="020F0502020204030204" pitchFamily="34" charset="0"/>
              <a:cs typeface="Calibre Regular" panose="020B0503030202060203" pitchFamily="34" charset="0"/>
            </a:endParaRPr>
          </a:p>
        </p:txBody>
      </p:sp>
      <p:pic>
        <p:nvPicPr>
          <p:cNvPr id="3" name="Immagine 2">
            <a:extLst>
              <a:ext uri="{FF2B5EF4-FFF2-40B4-BE49-F238E27FC236}">
                <a16:creationId xmlns:a16="http://schemas.microsoft.com/office/drawing/2014/main" id="{28DE5CE8-E42F-17F1-FBAE-4346EDB355D1}"/>
              </a:ext>
            </a:extLst>
          </p:cNvPr>
          <p:cNvPicPr>
            <a:picLocks noChangeAspect="1"/>
          </p:cNvPicPr>
          <p:nvPr/>
        </p:nvPicPr>
        <p:blipFill>
          <a:blip r:embed="rId3"/>
          <a:stretch>
            <a:fillRect/>
          </a:stretch>
        </p:blipFill>
        <p:spPr>
          <a:xfrm>
            <a:off x="0" y="902724"/>
            <a:ext cx="7330440" cy="5379720"/>
          </a:xfrm>
          <a:prstGeom prst="rect">
            <a:avLst/>
          </a:prstGeom>
        </p:spPr>
      </p:pic>
    </p:spTree>
    <p:extLst>
      <p:ext uri="{BB962C8B-B14F-4D97-AF65-F5344CB8AC3E}">
        <p14:creationId xmlns:p14="http://schemas.microsoft.com/office/powerpoint/2010/main" val="4272643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numero diapositiva 5">
            <a:extLst>
              <a:ext uri="{FF2B5EF4-FFF2-40B4-BE49-F238E27FC236}">
                <a16:creationId xmlns:a16="http://schemas.microsoft.com/office/drawing/2014/main" id="{CEC2F4C1-CB37-FA42-B443-74681E169790}"/>
              </a:ext>
            </a:extLst>
          </p:cNvPr>
          <p:cNvSpPr>
            <a:spLocks noGrp="1"/>
          </p:cNvSpPr>
          <p:nvPr>
            <p:ph type="sldNum" sz="quarter" idx="12"/>
          </p:nvPr>
        </p:nvSpPr>
        <p:spPr/>
        <p:txBody>
          <a:bodyPr/>
          <a:lstStyle/>
          <a:p>
            <a:fld id="{400909E7-B897-774D-A65F-37F5222683A6}" type="slidenum">
              <a:rPr lang="it-IT" smtClean="0"/>
              <a:pPr/>
              <a:t>13</a:t>
            </a:fld>
            <a:endParaRPr lang="it-IT" dirty="0"/>
          </a:p>
        </p:txBody>
      </p:sp>
      <p:grpSp>
        <p:nvGrpSpPr>
          <p:cNvPr id="7" name="Gruppo 6">
            <a:extLst>
              <a:ext uri="{FF2B5EF4-FFF2-40B4-BE49-F238E27FC236}">
                <a16:creationId xmlns:a16="http://schemas.microsoft.com/office/drawing/2014/main" id="{9B8200E5-5ACD-6E46-B278-FF645FFCD0D6}"/>
              </a:ext>
            </a:extLst>
          </p:cNvPr>
          <p:cNvGrpSpPr/>
          <p:nvPr/>
        </p:nvGrpSpPr>
        <p:grpSpPr>
          <a:xfrm>
            <a:off x="6816000" y="102381"/>
            <a:ext cx="4461024" cy="647756"/>
            <a:chOff x="6247522" y="91748"/>
            <a:chExt cx="4461024" cy="647756"/>
          </a:xfrm>
        </p:grpSpPr>
        <p:sp>
          <p:nvSpPr>
            <p:cNvPr id="8" name="Rectangle 3">
              <a:extLst>
                <a:ext uri="{FF2B5EF4-FFF2-40B4-BE49-F238E27FC236}">
                  <a16:creationId xmlns:a16="http://schemas.microsoft.com/office/drawing/2014/main" id="{AF121FB1-BDA8-A64F-9D1E-42F07544924B}"/>
                </a:ext>
              </a:extLst>
            </p:cNvPr>
            <p:cNvSpPr>
              <a:spLocks noChangeArrowheads="1"/>
            </p:cNvSpPr>
            <p:nvPr/>
          </p:nvSpPr>
          <p:spPr bwMode="auto">
            <a:xfrm>
              <a:off x="6910519" y="230960"/>
              <a:ext cx="3798027"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Economia italiana – Clima di fiducia  </a:t>
              </a:r>
            </a:p>
          </p:txBody>
        </p:sp>
        <p:pic>
          <p:nvPicPr>
            <p:cNvPr id="9" name="Immagine 8">
              <a:extLst>
                <a:ext uri="{FF2B5EF4-FFF2-40B4-BE49-F238E27FC236}">
                  <a16:creationId xmlns:a16="http://schemas.microsoft.com/office/drawing/2014/main" id="{3AA66D6E-06CA-5D4A-9C16-4015475E8BE0}"/>
                </a:ext>
              </a:extLst>
            </p:cNvPr>
            <p:cNvPicPr>
              <a:picLocks noChangeAspect="1"/>
            </p:cNvPicPr>
            <p:nvPr/>
          </p:nvPicPr>
          <p:blipFill>
            <a:blip r:embed="rId2"/>
            <a:stretch>
              <a:fillRect/>
            </a:stretch>
          </p:blipFill>
          <p:spPr>
            <a:xfrm>
              <a:off x="6247522" y="91748"/>
              <a:ext cx="662997" cy="647756"/>
            </a:xfrm>
            <a:prstGeom prst="rect">
              <a:avLst/>
            </a:prstGeom>
          </p:spPr>
        </p:pic>
      </p:grpSp>
      <p:sp>
        <p:nvSpPr>
          <p:cNvPr id="11" name="CasellaDiTesto 10">
            <a:extLst>
              <a:ext uri="{FF2B5EF4-FFF2-40B4-BE49-F238E27FC236}">
                <a16:creationId xmlns:a16="http://schemas.microsoft.com/office/drawing/2014/main" id="{82CCC926-7C7A-FE46-AA5B-218CBA99F5B1}"/>
              </a:ext>
            </a:extLst>
          </p:cNvPr>
          <p:cNvSpPr txBox="1"/>
          <p:nvPr/>
        </p:nvSpPr>
        <p:spPr>
          <a:xfrm>
            <a:off x="7546374" y="987468"/>
            <a:ext cx="4518270" cy="4031873"/>
          </a:xfrm>
          <a:prstGeom prst="rect">
            <a:avLst/>
          </a:prstGeom>
          <a:noFill/>
        </p:spPr>
        <p:txBody>
          <a:bodyPr wrap="square" rtlCol="0">
            <a:spAutoFit/>
          </a:bodyPr>
          <a:lstStyle/>
          <a:p>
            <a:pPr marL="285750" indent="-285750" algn="just">
              <a:buFont typeface="Wingdings" panose="05000000000000000000" pitchFamily="2" charset="2"/>
              <a:buChar char="Ø"/>
            </a:pPr>
            <a:r>
              <a:rPr lang="it-IT" sz="1600" b="1" dirty="0">
                <a:solidFill>
                  <a:schemeClr val="accent1"/>
                </a:solidFill>
                <a:latin typeface="Calibri" panose="020F0502020204030204" pitchFamily="34" charset="0"/>
              </a:rPr>
              <a:t>Anche in Italia, le survey iniziano a cogliere il peggioramento del mood di imprese e famiglie legato alla crisi in medio oriente. </a:t>
            </a:r>
          </a:p>
          <a:p>
            <a:pPr algn="just"/>
            <a:endParaRPr lang="it-IT" sz="1600" dirty="0">
              <a:solidFill>
                <a:srgbClr val="000000"/>
              </a:solidFill>
              <a:latin typeface="Calibri" panose="020F0502020204030204" pitchFamily="34" charset="0"/>
              <a:ea typeface="Calibri" panose="020F0502020204030204" pitchFamily="34" charset="0"/>
              <a:cs typeface="Calibre Regular" panose="020B0503030202060203" pitchFamily="34" charset="0"/>
            </a:endParaRPr>
          </a:p>
          <a:p>
            <a:pPr marL="285750" indent="-285750" algn="just">
              <a:buFont typeface="Wingdings" panose="05000000000000000000" pitchFamily="2" charset="2"/>
              <a:buChar char="Ø"/>
            </a:pPr>
            <a:r>
              <a:rPr lang="it-IT" sz="1600" b="1" dirty="0">
                <a:solidFill>
                  <a:schemeClr val="accent1"/>
                </a:solidFill>
                <a:latin typeface="Calibri" panose="020F0502020204030204" pitchFamily="34" charset="0"/>
              </a:rPr>
              <a:t>La fiducia delle famiglie è peggiorata dopo la crisi iraniana. </a:t>
            </a:r>
            <a:r>
              <a:rPr lang="it-IT" sz="1600" dirty="0">
                <a:solidFill>
                  <a:srgbClr val="000000"/>
                </a:solidFill>
                <a:latin typeface="Calibri" panose="020F0502020204030204" pitchFamily="34" charset="0"/>
                <a:ea typeface="Calibri" panose="020F0502020204030204" pitchFamily="34" charset="0"/>
              </a:rPr>
              <a:t>La flessione del mood dei consumatori nei mesi di marzo e aprile è stata recuperata solo parzialmente nei successivi mesi di maggio e giugno. Al momento, la flessione del mood si concentra principalmente sulle componenti future dell’indagine, come le attese sui prezzi e sulla situazione economica dell’Italia.</a:t>
            </a:r>
          </a:p>
          <a:p>
            <a:pPr marL="285750" indent="-285750" algn="just">
              <a:buFont typeface="Wingdings" panose="05000000000000000000" pitchFamily="2" charset="2"/>
              <a:buChar char="Ø"/>
            </a:pPr>
            <a:endParaRPr lang="it-IT" sz="1600" dirty="0">
              <a:solidFill>
                <a:srgbClr val="000000"/>
              </a:solidFill>
              <a:latin typeface="Calibri" panose="020F0502020204030204" pitchFamily="34" charset="0"/>
              <a:ea typeface="Calibri" panose="020F0502020204030204" pitchFamily="34" charset="0"/>
            </a:endParaRPr>
          </a:p>
          <a:p>
            <a:pPr marL="285750" indent="-285750" algn="just">
              <a:buFont typeface="Wingdings" panose="05000000000000000000" pitchFamily="2" charset="2"/>
              <a:buChar char="Ø"/>
            </a:pPr>
            <a:r>
              <a:rPr lang="it-IT" sz="1600" dirty="0">
                <a:solidFill>
                  <a:srgbClr val="000000"/>
                </a:solidFill>
                <a:latin typeface="Calibri" panose="020F0502020204030204" pitchFamily="34" charset="0"/>
                <a:ea typeface="Calibri" panose="020F0502020204030204" pitchFamily="34" charset="0"/>
              </a:rPr>
              <a:t>Anche le imprese, sia quelle dei servizi che quelle industriali, hanno mostrato un aumento delle attese sui prezzi. </a:t>
            </a:r>
          </a:p>
        </p:txBody>
      </p:sp>
      <p:pic>
        <p:nvPicPr>
          <p:cNvPr id="3" name="Immagine 2">
            <a:extLst>
              <a:ext uri="{FF2B5EF4-FFF2-40B4-BE49-F238E27FC236}">
                <a16:creationId xmlns:a16="http://schemas.microsoft.com/office/drawing/2014/main" id="{87FC8F25-8D30-2C5C-5A07-66A2DE25571C}"/>
              </a:ext>
            </a:extLst>
          </p:cNvPr>
          <p:cNvPicPr>
            <a:picLocks noChangeAspect="1"/>
          </p:cNvPicPr>
          <p:nvPr/>
        </p:nvPicPr>
        <p:blipFill>
          <a:blip r:embed="rId3"/>
          <a:stretch>
            <a:fillRect/>
          </a:stretch>
        </p:blipFill>
        <p:spPr>
          <a:xfrm>
            <a:off x="-4585" y="896383"/>
            <a:ext cx="7425303" cy="5653706"/>
          </a:xfrm>
          <a:prstGeom prst="rect">
            <a:avLst/>
          </a:prstGeom>
        </p:spPr>
      </p:pic>
    </p:spTree>
    <p:extLst>
      <p:ext uri="{BB962C8B-B14F-4D97-AF65-F5344CB8AC3E}">
        <p14:creationId xmlns:p14="http://schemas.microsoft.com/office/powerpoint/2010/main" val="29618410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numero diapositiva 5">
            <a:extLst>
              <a:ext uri="{FF2B5EF4-FFF2-40B4-BE49-F238E27FC236}">
                <a16:creationId xmlns:a16="http://schemas.microsoft.com/office/drawing/2014/main" id="{CEC2F4C1-CB37-FA42-B443-74681E169790}"/>
              </a:ext>
            </a:extLst>
          </p:cNvPr>
          <p:cNvSpPr>
            <a:spLocks noGrp="1"/>
          </p:cNvSpPr>
          <p:nvPr>
            <p:ph type="sldNum" sz="quarter" idx="12"/>
          </p:nvPr>
        </p:nvSpPr>
        <p:spPr/>
        <p:txBody>
          <a:bodyPr/>
          <a:lstStyle/>
          <a:p>
            <a:fld id="{400909E7-B897-774D-A65F-37F5222683A6}" type="slidenum">
              <a:rPr lang="it-IT" smtClean="0"/>
              <a:pPr/>
              <a:t>14</a:t>
            </a:fld>
            <a:endParaRPr lang="it-IT" dirty="0"/>
          </a:p>
        </p:txBody>
      </p:sp>
      <p:grpSp>
        <p:nvGrpSpPr>
          <p:cNvPr id="7" name="Gruppo 6">
            <a:extLst>
              <a:ext uri="{FF2B5EF4-FFF2-40B4-BE49-F238E27FC236}">
                <a16:creationId xmlns:a16="http://schemas.microsoft.com/office/drawing/2014/main" id="{9B8200E5-5ACD-6E46-B278-FF645FFCD0D6}"/>
              </a:ext>
            </a:extLst>
          </p:cNvPr>
          <p:cNvGrpSpPr/>
          <p:nvPr/>
        </p:nvGrpSpPr>
        <p:grpSpPr>
          <a:xfrm>
            <a:off x="6816000" y="102381"/>
            <a:ext cx="4562462" cy="647756"/>
            <a:chOff x="6247522" y="91748"/>
            <a:chExt cx="4562462" cy="647756"/>
          </a:xfrm>
        </p:grpSpPr>
        <p:sp>
          <p:nvSpPr>
            <p:cNvPr id="8" name="Rectangle 3">
              <a:extLst>
                <a:ext uri="{FF2B5EF4-FFF2-40B4-BE49-F238E27FC236}">
                  <a16:creationId xmlns:a16="http://schemas.microsoft.com/office/drawing/2014/main" id="{AF121FB1-BDA8-A64F-9D1E-42F07544924B}"/>
                </a:ext>
              </a:extLst>
            </p:cNvPr>
            <p:cNvSpPr>
              <a:spLocks noChangeArrowheads="1"/>
            </p:cNvSpPr>
            <p:nvPr/>
          </p:nvSpPr>
          <p:spPr bwMode="auto">
            <a:xfrm>
              <a:off x="6910519" y="230960"/>
              <a:ext cx="3899465"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Economia italiana - mercato del lavoro</a:t>
              </a:r>
            </a:p>
          </p:txBody>
        </p:sp>
        <p:pic>
          <p:nvPicPr>
            <p:cNvPr id="9" name="Immagine 8">
              <a:extLst>
                <a:ext uri="{FF2B5EF4-FFF2-40B4-BE49-F238E27FC236}">
                  <a16:creationId xmlns:a16="http://schemas.microsoft.com/office/drawing/2014/main" id="{3AA66D6E-06CA-5D4A-9C16-4015475E8BE0}"/>
                </a:ext>
              </a:extLst>
            </p:cNvPr>
            <p:cNvPicPr>
              <a:picLocks noChangeAspect="1"/>
            </p:cNvPicPr>
            <p:nvPr/>
          </p:nvPicPr>
          <p:blipFill>
            <a:blip r:embed="rId2"/>
            <a:stretch>
              <a:fillRect/>
            </a:stretch>
          </p:blipFill>
          <p:spPr>
            <a:xfrm>
              <a:off x="6247522" y="91748"/>
              <a:ext cx="662997" cy="647756"/>
            </a:xfrm>
            <a:prstGeom prst="rect">
              <a:avLst/>
            </a:prstGeom>
          </p:spPr>
        </p:pic>
      </p:grpSp>
      <p:sp>
        <p:nvSpPr>
          <p:cNvPr id="11" name="CasellaDiTesto 10">
            <a:extLst>
              <a:ext uri="{FF2B5EF4-FFF2-40B4-BE49-F238E27FC236}">
                <a16:creationId xmlns:a16="http://schemas.microsoft.com/office/drawing/2014/main" id="{82CCC926-7C7A-FE46-AA5B-218CBA99F5B1}"/>
              </a:ext>
            </a:extLst>
          </p:cNvPr>
          <p:cNvSpPr txBox="1"/>
          <p:nvPr/>
        </p:nvSpPr>
        <p:spPr>
          <a:xfrm>
            <a:off x="7336801" y="1000197"/>
            <a:ext cx="4788000" cy="5262979"/>
          </a:xfrm>
          <a:prstGeom prst="rect">
            <a:avLst/>
          </a:prstGeom>
          <a:noFill/>
        </p:spPr>
        <p:txBody>
          <a:bodyPr wrap="square" rtlCol="0">
            <a:spAutoFit/>
          </a:bodyPr>
          <a:lstStyle/>
          <a:p>
            <a:pPr marL="285750" indent="-285750" algn="just">
              <a:buFont typeface="Wingdings" panose="05000000000000000000" pitchFamily="2" charset="2"/>
              <a:buChar char="Ø"/>
            </a:pPr>
            <a:r>
              <a:rPr lang="it-IT" sz="1600" b="1" dirty="0">
                <a:solidFill>
                  <a:schemeClr val="accent1"/>
                </a:solidFill>
                <a:latin typeface="+mj-lt"/>
                <a:cs typeface="Times New Roman" panose="02020603050405020304" pitchFamily="18" charset="0"/>
              </a:rPr>
              <a:t>A inizio anno la crescita dell’occupazione prosegue, seppur a ritmi più contenuti rispetto ai trimestri precedenti</a:t>
            </a:r>
            <a:r>
              <a:rPr lang="it-IT" sz="1600" dirty="0">
                <a:solidFill>
                  <a:srgbClr val="000000"/>
                </a:solidFill>
                <a:latin typeface="+mj-lt"/>
                <a:cs typeface="Times New Roman" panose="02020603050405020304" pitchFamily="18" charset="0"/>
              </a:rPr>
              <a:t>. Nel primo trimestre, il numero di occupati ha raggiunto la soglia dei 24 milioni e 126 mila unità, con un incremento di oltre 50 mila lavoratori rispetto allo stesso periodo del 2025 (+0,2%)</a:t>
            </a:r>
            <a:r>
              <a:rPr lang="it-IT" sz="1600" dirty="0">
                <a:solidFill>
                  <a:srgbClr val="000000"/>
                </a:solidFill>
                <a:latin typeface="Calibri" panose="020F0502020204030204" pitchFamily="34" charset="0"/>
              </a:rPr>
              <a:t>. L’andamento è sintesi di una diminuzione dei dipendenti, sia permanenti (-0,5% anno su anno) sia soprattutto di quelli a termine (-4,2%), a fronte  di un aumento dei lavoratori autonomi (+4,7%). </a:t>
            </a:r>
          </a:p>
          <a:p>
            <a:pPr marL="285750" indent="-285750" algn="just">
              <a:buFont typeface="Wingdings" panose="05000000000000000000" pitchFamily="2" charset="2"/>
              <a:buChar char="Ø"/>
            </a:pPr>
            <a:endParaRPr lang="it-IT" sz="1600" dirty="0">
              <a:solidFill>
                <a:srgbClr val="000000"/>
              </a:solidFill>
              <a:latin typeface="+mj-lt"/>
              <a:cs typeface="Times New Roman" panose="02020603050405020304" pitchFamily="18" charset="0"/>
            </a:endParaRPr>
          </a:p>
          <a:p>
            <a:pPr marL="285750" indent="-285750" algn="just">
              <a:buFont typeface="Wingdings" panose="05000000000000000000" pitchFamily="2" charset="2"/>
              <a:buChar char="Ø"/>
            </a:pPr>
            <a:r>
              <a:rPr lang="it-IT" sz="1600" dirty="0">
                <a:solidFill>
                  <a:srgbClr val="000000"/>
                </a:solidFill>
                <a:latin typeface="+mj-lt"/>
                <a:cs typeface="Times New Roman" panose="02020603050405020304" pitchFamily="18" charset="0"/>
              </a:rPr>
              <a:t>Considerando i principali indicatori, a maggio il tasso di occupazione è risultato pari al 63%, mentre quello di disoccupazione è sceso al 5% (il livello più basso di sempre dall’inizio delle serie storiche).</a:t>
            </a:r>
          </a:p>
          <a:p>
            <a:pPr marL="285750" indent="-285750" algn="just">
              <a:buFont typeface="Wingdings" panose="05000000000000000000" pitchFamily="2" charset="2"/>
              <a:buChar char="Ø"/>
            </a:pPr>
            <a:endParaRPr lang="it-IT" sz="1600" dirty="0">
              <a:solidFill>
                <a:srgbClr val="000000"/>
              </a:solidFill>
              <a:latin typeface="+mj-lt"/>
              <a:cs typeface="Times New Roman" panose="02020603050405020304" pitchFamily="18" charset="0"/>
            </a:endParaRPr>
          </a:p>
          <a:p>
            <a:pPr marL="285750" indent="-285750" algn="just">
              <a:buFont typeface="Wingdings" panose="05000000000000000000" pitchFamily="2" charset="2"/>
              <a:buChar char="Ø"/>
            </a:pPr>
            <a:r>
              <a:rPr lang="it-IT" sz="1600" dirty="0">
                <a:solidFill>
                  <a:srgbClr val="000000"/>
                </a:solidFill>
                <a:latin typeface="Calibri" panose="020F0502020204030204" pitchFamily="34" charset="0"/>
              </a:rPr>
              <a:t>Le persone inattive continuano però a rimanere sostanzialmente stabili, con il tasso di inattività che è salito al 33,6%. La scarsa partecipazione continua quindi a non registrare miglioramenti sostanziali.</a:t>
            </a:r>
          </a:p>
        </p:txBody>
      </p:sp>
      <p:pic>
        <p:nvPicPr>
          <p:cNvPr id="4" name="Immagine 3">
            <a:extLst>
              <a:ext uri="{FF2B5EF4-FFF2-40B4-BE49-F238E27FC236}">
                <a16:creationId xmlns:a16="http://schemas.microsoft.com/office/drawing/2014/main" id="{610B3CD4-88C1-1A69-5DB8-EF20BEEA3855}"/>
              </a:ext>
            </a:extLst>
          </p:cNvPr>
          <p:cNvPicPr>
            <a:picLocks noChangeAspect="1"/>
          </p:cNvPicPr>
          <p:nvPr/>
        </p:nvPicPr>
        <p:blipFill>
          <a:blip r:embed="rId3"/>
          <a:stretch>
            <a:fillRect/>
          </a:stretch>
        </p:blipFill>
        <p:spPr>
          <a:xfrm>
            <a:off x="-9331" y="899177"/>
            <a:ext cx="7345680" cy="5593080"/>
          </a:xfrm>
          <a:prstGeom prst="rect">
            <a:avLst/>
          </a:prstGeom>
        </p:spPr>
      </p:pic>
    </p:spTree>
    <p:extLst>
      <p:ext uri="{BB962C8B-B14F-4D97-AF65-F5344CB8AC3E}">
        <p14:creationId xmlns:p14="http://schemas.microsoft.com/office/powerpoint/2010/main" val="29328922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numero diapositiva 5">
            <a:extLst>
              <a:ext uri="{FF2B5EF4-FFF2-40B4-BE49-F238E27FC236}">
                <a16:creationId xmlns:a16="http://schemas.microsoft.com/office/drawing/2014/main" id="{CEC2F4C1-CB37-FA42-B443-74681E169790}"/>
              </a:ext>
            </a:extLst>
          </p:cNvPr>
          <p:cNvSpPr>
            <a:spLocks noGrp="1"/>
          </p:cNvSpPr>
          <p:nvPr>
            <p:ph type="sldNum" sz="quarter" idx="12"/>
          </p:nvPr>
        </p:nvSpPr>
        <p:spPr/>
        <p:txBody>
          <a:bodyPr/>
          <a:lstStyle/>
          <a:p>
            <a:fld id="{400909E7-B897-774D-A65F-37F5222683A6}" type="slidenum">
              <a:rPr lang="it-IT" smtClean="0"/>
              <a:pPr/>
              <a:t>15</a:t>
            </a:fld>
            <a:endParaRPr lang="it-IT" dirty="0"/>
          </a:p>
        </p:txBody>
      </p:sp>
      <p:grpSp>
        <p:nvGrpSpPr>
          <p:cNvPr id="7" name="Gruppo 6">
            <a:extLst>
              <a:ext uri="{FF2B5EF4-FFF2-40B4-BE49-F238E27FC236}">
                <a16:creationId xmlns:a16="http://schemas.microsoft.com/office/drawing/2014/main" id="{9B8200E5-5ACD-6E46-B278-FF645FFCD0D6}"/>
              </a:ext>
            </a:extLst>
          </p:cNvPr>
          <p:cNvGrpSpPr/>
          <p:nvPr/>
        </p:nvGrpSpPr>
        <p:grpSpPr>
          <a:xfrm>
            <a:off x="6816000" y="102381"/>
            <a:ext cx="3044931" cy="647756"/>
            <a:chOff x="6247522" y="91748"/>
            <a:chExt cx="3044931" cy="647756"/>
          </a:xfrm>
        </p:grpSpPr>
        <p:sp>
          <p:nvSpPr>
            <p:cNvPr id="8" name="Rectangle 3">
              <a:extLst>
                <a:ext uri="{FF2B5EF4-FFF2-40B4-BE49-F238E27FC236}">
                  <a16:creationId xmlns:a16="http://schemas.microsoft.com/office/drawing/2014/main" id="{AF121FB1-BDA8-A64F-9D1E-42F07544924B}"/>
                </a:ext>
              </a:extLst>
            </p:cNvPr>
            <p:cNvSpPr>
              <a:spLocks noChangeArrowheads="1"/>
            </p:cNvSpPr>
            <p:nvPr/>
          </p:nvSpPr>
          <p:spPr bwMode="auto">
            <a:xfrm>
              <a:off x="6910519" y="230960"/>
              <a:ext cx="2381934"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Previsioni a confronto  </a:t>
              </a:r>
              <a:endParaRPr lang="it-IT" b="1" dirty="0">
                <a:solidFill>
                  <a:srgbClr val="FF0000"/>
                </a:solidFill>
                <a:latin typeface="Calibri" panose="020F0502020204030204" pitchFamily="34" charset="0"/>
                <a:cs typeface="Calibri" panose="020F0502020204030204" pitchFamily="34" charset="0"/>
              </a:endParaRPr>
            </a:p>
          </p:txBody>
        </p:sp>
        <p:pic>
          <p:nvPicPr>
            <p:cNvPr id="9" name="Immagine 8">
              <a:extLst>
                <a:ext uri="{FF2B5EF4-FFF2-40B4-BE49-F238E27FC236}">
                  <a16:creationId xmlns:a16="http://schemas.microsoft.com/office/drawing/2014/main" id="{3AA66D6E-06CA-5D4A-9C16-4015475E8BE0}"/>
                </a:ext>
              </a:extLst>
            </p:cNvPr>
            <p:cNvPicPr>
              <a:picLocks noChangeAspect="1"/>
            </p:cNvPicPr>
            <p:nvPr/>
          </p:nvPicPr>
          <p:blipFill>
            <a:blip r:embed="rId2"/>
            <a:stretch>
              <a:fillRect/>
            </a:stretch>
          </p:blipFill>
          <p:spPr>
            <a:xfrm>
              <a:off x="6247522" y="91748"/>
              <a:ext cx="662997" cy="647756"/>
            </a:xfrm>
            <a:prstGeom prst="rect">
              <a:avLst/>
            </a:prstGeom>
          </p:spPr>
        </p:pic>
      </p:grpSp>
      <p:pic>
        <p:nvPicPr>
          <p:cNvPr id="4" name="Immagine 3">
            <a:extLst>
              <a:ext uri="{FF2B5EF4-FFF2-40B4-BE49-F238E27FC236}">
                <a16:creationId xmlns:a16="http://schemas.microsoft.com/office/drawing/2014/main" id="{62936BB1-5B49-5311-FA2A-A0F66AC1CA50}"/>
              </a:ext>
            </a:extLst>
          </p:cNvPr>
          <p:cNvPicPr>
            <a:picLocks noChangeAspect="1"/>
          </p:cNvPicPr>
          <p:nvPr/>
        </p:nvPicPr>
        <p:blipFill>
          <a:blip r:embed="rId3"/>
          <a:stretch>
            <a:fillRect/>
          </a:stretch>
        </p:blipFill>
        <p:spPr>
          <a:xfrm>
            <a:off x="343431" y="914397"/>
            <a:ext cx="11349230" cy="5745449"/>
          </a:xfrm>
          <a:prstGeom prst="rect">
            <a:avLst/>
          </a:prstGeom>
        </p:spPr>
      </p:pic>
    </p:spTree>
    <p:extLst>
      <p:ext uri="{BB962C8B-B14F-4D97-AF65-F5344CB8AC3E}">
        <p14:creationId xmlns:p14="http://schemas.microsoft.com/office/powerpoint/2010/main" val="106585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16</a:t>
            </a:fld>
            <a:endParaRPr lang="it-IT"/>
          </a:p>
        </p:txBody>
      </p:sp>
      <p:sp>
        <p:nvSpPr>
          <p:cNvPr id="11" name="CasellaDiTesto 10">
            <a:extLst>
              <a:ext uri="{FF2B5EF4-FFF2-40B4-BE49-F238E27FC236}">
                <a16:creationId xmlns:a16="http://schemas.microsoft.com/office/drawing/2014/main" id="{1F4FA6A6-5A90-4C4E-B506-6E20987AF8A9}"/>
              </a:ext>
            </a:extLst>
          </p:cNvPr>
          <p:cNvSpPr txBox="1"/>
          <p:nvPr/>
        </p:nvSpPr>
        <p:spPr>
          <a:xfrm>
            <a:off x="30000" y="4641256"/>
            <a:ext cx="12132000" cy="1815882"/>
          </a:xfrm>
          <a:prstGeom prst="rect">
            <a:avLst/>
          </a:prstGeom>
          <a:noFill/>
        </p:spPr>
        <p:txBody>
          <a:bodyPr wrap="square" rtlCol="0">
            <a:spAutoFit/>
          </a:bodyPr>
          <a:lstStyle/>
          <a:p>
            <a:pPr algn="just" hangingPunct="0"/>
            <a:r>
              <a:rPr lang="it-IT" sz="1600" dirty="0">
                <a:latin typeface="Calibri" panose="020F0502020204030204" pitchFamily="34" charset="0"/>
                <a:cs typeface="Calibri" panose="020F0502020204030204" pitchFamily="34" charset="0"/>
              </a:rPr>
              <a:t>L’industria in Lombardia, consta di un capillare sistema imprenditoriale composto da poco meno di 15.000 unità locali di imprese con un organico superiore ai 10 addetti e complessivamente occupano più di 695 mila lavoratori. Si tratta prevalentemente di unità locali di piccole e medie dimensioni, che rappresentano la parte numericamente più cospicua (77% tra 10 e 49 addetti e 20% tra 50 e 199 addetti), mentre quelle con più di 200 addetti sono circa il 3% delle unità locali attive ma occupano un quarto degli addetti (25%). Il settore prevalente è quello della meccanica che occupa il 45% degli addetti dell’industria seguito dalla chimica (10%) dall’alimentare (8%), dalla gomma-plastica (7%) e dalla siderurgia (5%). Con una quota pari al 4% degli addetti segue la carta editoria. e legno-mobilio. Quote minori di occupazione si hanno per abbigliamento e legno-mobilio (3%), minerali non metalliferi e varie (2%) e pelli-calzature (1%).</a:t>
            </a:r>
          </a:p>
        </p:txBody>
      </p:sp>
      <p:graphicFrame>
        <p:nvGraphicFramePr>
          <p:cNvPr id="15" name="Tabella 14">
            <a:extLst>
              <a:ext uri="{FF2B5EF4-FFF2-40B4-BE49-F238E27FC236}">
                <a16:creationId xmlns:a16="http://schemas.microsoft.com/office/drawing/2014/main" id="{95A94B24-4AE3-734B-955A-ADE6193AE840}"/>
              </a:ext>
            </a:extLst>
          </p:cNvPr>
          <p:cNvGraphicFramePr>
            <a:graphicFrameLocks noGrp="1"/>
          </p:cNvGraphicFramePr>
          <p:nvPr>
            <p:extLst>
              <p:ext uri="{D42A27DB-BD31-4B8C-83A1-F6EECF244321}">
                <p14:modId xmlns:p14="http://schemas.microsoft.com/office/powerpoint/2010/main" val="2533653096"/>
              </p:ext>
            </p:extLst>
          </p:nvPr>
        </p:nvGraphicFramePr>
        <p:xfrm>
          <a:off x="8610600" y="1602514"/>
          <a:ext cx="3503715" cy="1784394"/>
        </p:xfrm>
        <a:graphic>
          <a:graphicData uri="http://schemas.openxmlformats.org/drawingml/2006/table">
            <a:tbl>
              <a:tblPr firstRow="1" bandRow="1">
                <a:tableStyleId>{5C22544A-7EE6-4342-B048-85BDC9FD1C3A}</a:tableStyleId>
              </a:tblPr>
              <a:tblGrid>
                <a:gridCol w="1383456">
                  <a:extLst>
                    <a:ext uri="{9D8B030D-6E8A-4147-A177-3AD203B41FA5}">
                      <a16:colId xmlns:a16="http://schemas.microsoft.com/office/drawing/2014/main" val="1120627628"/>
                    </a:ext>
                  </a:extLst>
                </a:gridCol>
                <a:gridCol w="1123536">
                  <a:extLst>
                    <a:ext uri="{9D8B030D-6E8A-4147-A177-3AD203B41FA5}">
                      <a16:colId xmlns:a16="http://schemas.microsoft.com/office/drawing/2014/main" val="1034152526"/>
                    </a:ext>
                  </a:extLst>
                </a:gridCol>
                <a:gridCol w="996723">
                  <a:extLst>
                    <a:ext uri="{9D8B030D-6E8A-4147-A177-3AD203B41FA5}">
                      <a16:colId xmlns:a16="http://schemas.microsoft.com/office/drawing/2014/main" val="726858817"/>
                    </a:ext>
                  </a:extLst>
                </a:gridCol>
              </a:tblGrid>
              <a:tr h="565194">
                <a:tc>
                  <a:txBody>
                    <a:bodyPr/>
                    <a:lstStyle/>
                    <a:p>
                      <a:r>
                        <a:rPr lang="it-IT" sz="1400" kern="1200" dirty="0">
                          <a:solidFill>
                            <a:schemeClr val="dk1"/>
                          </a:solidFill>
                          <a:latin typeface="+mj-lt"/>
                          <a:ea typeface="+mn-ea"/>
                          <a:cs typeface="+mn-cs"/>
                        </a:rPr>
                        <a:t>Classe dimensionale</a:t>
                      </a:r>
                    </a:p>
                  </a:txBody>
                  <a:tcPr>
                    <a:solidFill>
                      <a:srgbClr val="E9EBF5"/>
                    </a:solidFill>
                  </a:tcPr>
                </a:tc>
                <a:tc>
                  <a:txBody>
                    <a:bodyPr/>
                    <a:lstStyle/>
                    <a:p>
                      <a:pPr algn="ctr"/>
                      <a:r>
                        <a:rPr lang="it-IT" sz="1400" kern="1200" dirty="0">
                          <a:solidFill>
                            <a:schemeClr val="dk1"/>
                          </a:solidFill>
                          <a:latin typeface="+mj-lt"/>
                          <a:ea typeface="+mn-ea"/>
                          <a:cs typeface="+mn-cs"/>
                        </a:rPr>
                        <a:t>Campione teorico</a:t>
                      </a:r>
                    </a:p>
                  </a:txBody>
                  <a:tcPr>
                    <a:solidFill>
                      <a:srgbClr val="E9EBF5"/>
                    </a:solidFill>
                  </a:tcPr>
                </a:tc>
                <a:tc>
                  <a:txBody>
                    <a:bodyPr/>
                    <a:lstStyle/>
                    <a:p>
                      <a:pPr algn="ctr"/>
                      <a:r>
                        <a:rPr lang="it-IT" sz="1400" kern="1200" dirty="0">
                          <a:solidFill>
                            <a:schemeClr val="dk1"/>
                          </a:solidFill>
                          <a:latin typeface="+mj-lt"/>
                          <a:ea typeface="+mn-ea"/>
                          <a:cs typeface="+mn-cs"/>
                        </a:rPr>
                        <a:t>Campione effettivo</a:t>
                      </a:r>
                    </a:p>
                  </a:txBody>
                  <a:tcPr>
                    <a:solidFill>
                      <a:srgbClr val="E9EBF5"/>
                    </a:solidFill>
                  </a:tcPr>
                </a:tc>
                <a:extLst>
                  <a:ext uri="{0D108BD9-81ED-4DB2-BD59-A6C34878D82A}">
                    <a16:rowId xmlns:a16="http://schemas.microsoft.com/office/drawing/2014/main" val="1354202008"/>
                  </a:ext>
                </a:extLst>
              </a:tr>
              <a:tr h="272149">
                <a:tc>
                  <a:txBody>
                    <a:bodyPr/>
                    <a:lstStyle/>
                    <a:p>
                      <a:r>
                        <a:rPr lang="it-IT" sz="1400" dirty="0">
                          <a:latin typeface="+mj-lt"/>
                        </a:rPr>
                        <a:t>10-49</a:t>
                      </a:r>
                    </a:p>
                  </a:txBody>
                  <a:tcPr/>
                </a:tc>
                <a:tc>
                  <a:txBody>
                    <a:bodyPr/>
                    <a:lstStyle/>
                    <a:p>
                      <a:pPr algn="r"/>
                      <a:r>
                        <a:rPr lang="it-IT" sz="1400" dirty="0">
                          <a:latin typeface="+mj-lt"/>
                        </a:rPr>
                        <a:t>582</a:t>
                      </a:r>
                    </a:p>
                  </a:txBody>
                  <a:tcPr/>
                </a:tc>
                <a:tc>
                  <a:txBody>
                    <a:bodyPr/>
                    <a:lstStyle/>
                    <a:p>
                      <a:pPr algn="r"/>
                      <a:r>
                        <a:rPr lang="it-IT" sz="1400" dirty="0">
                          <a:latin typeface="+mj-lt"/>
                        </a:rPr>
                        <a:t>824</a:t>
                      </a:r>
                    </a:p>
                  </a:txBody>
                  <a:tcPr/>
                </a:tc>
                <a:extLst>
                  <a:ext uri="{0D108BD9-81ED-4DB2-BD59-A6C34878D82A}">
                    <a16:rowId xmlns:a16="http://schemas.microsoft.com/office/drawing/2014/main" val="1537798542"/>
                  </a:ext>
                </a:extLst>
              </a:tr>
              <a:tr h="272149">
                <a:tc>
                  <a:txBody>
                    <a:bodyPr/>
                    <a:lstStyle/>
                    <a:p>
                      <a:r>
                        <a:rPr lang="it-IT" sz="1400" dirty="0">
                          <a:latin typeface="+mj-lt"/>
                        </a:rPr>
                        <a:t>50-199</a:t>
                      </a:r>
                    </a:p>
                  </a:txBody>
                  <a:tcPr/>
                </a:tc>
                <a:tc>
                  <a:txBody>
                    <a:bodyPr/>
                    <a:lstStyle/>
                    <a:p>
                      <a:pPr algn="r"/>
                      <a:r>
                        <a:rPr lang="it-IT" sz="1400" dirty="0">
                          <a:latin typeface="+mj-lt"/>
                        </a:rPr>
                        <a:t>596</a:t>
                      </a:r>
                    </a:p>
                  </a:txBody>
                  <a:tcPr/>
                </a:tc>
                <a:tc>
                  <a:txBody>
                    <a:bodyPr/>
                    <a:lstStyle/>
                    <a:p>
                      <a:pPr algn="r"/>
                      <a:r>
                        <a:rPr lang="it-IT" sz="1400" dirty="0">
                          <a:latin typeface="+mj-lt"/>
                        </a:rPr>
                        <a:t>538</a:t>
                      </a:r>
                    </a:p>
                  </a:txBody>
                  <a:tcPr/>
                </a:tc>
                <a:extLst>
                  <a:ext uri="{0D108BD9-81ED-4DB2-BD59-A6C34878D82A}">
                    <a16:rowId xmlns:a16="http://schemas.microsoft.com/office/drawing/2014/main" val="2104491431"/>
                  </a:ext>
                </a:extLst>
              </a:tr>
              <a:tr h="272149">
                <a:tc>
                  <a:txBody>
                    <a:bodyPr/>
                    <a:lstStyle/>
                    <a:p>
                      <a:r>
                        <a:rPr lang="it-IT" sz="1400" dirty="0">
                          <a:latin typeface="+mj-lt"/>
                        </a:rPr>
                        <a:t>200 e oltre</a:t>
                      </a:r>
                    </a:p>
                  </a:txBody>
                  <a:tcPr/>
                </a:tc>
                <a:tc>
                  <a:txBody>
                    <a:bodyPr/>
                    <a:lstStyle/>
                    <a:p>
                      <a:pPr algn="r"/>
                      <a:r>
                        <a:rPr lang="it-IT" sz="1400" dirty="0">
                          <a:latin typeface="+mj-lt"/>
                        </a:rPr>
                        <a:t>333</a:t>
                      </a:r>
                    </a:p>
                  </a:txBody>
                  <a:tcPr/>
                </a:tc>
                <a:tc>
                  <a:txBody>
                    <a:bodyPr/>
                    <a:lstStyle/>
                    <a:p>
                      <a:pPr algn="r"/>
                      <a:r>
                        <a:rPr lang="it-IT" sz="1400" dirty="0">
                          <a:latin typeface="+mj-lt"/>
                        </a:rPr>
                        <a:t>167</a:t>
                      </a:r>
                    </a:p>
                  </a:txBody>
                  <a:tcPr/>
                </a:tc>
                <a:extLst>
                  <a:ext uri="{0D108BD9-81ED-4DB2-BD59-A6C34878D82A}">
                    <a16:rowId xmlns:a16="http://schemas.microsoft.com/office/drawing/2014/main" val="1376005010"/>
                  </a:ext>
                </a:extLst>
              </a:tr>
              <a:tr h="272149">
                <a:tc>
                  <a:txBody>
                    <a:bodyPr/>
                    <a:lstStyle/>
                    <a:p>
                      <a:r>
                        <a:rPr lang="it-IT" sz="1400" dirty="0">
                          <a:latin typeface="+mj-lt"/>
                        </a:rPr>
                        <a:t>Totale</a:t>
                      </a:r>
                    </a:p>
                  </a:txBody>
                  <a:tcPr/>
                </a:tc>
                <a:tc>
                  <a:txBody>
                    <a:bodyPr/>
                    <a:lstStyle/>
                    <a:p>
                      <a:pPr algn="r"/>
                      <a:r>
                        <a:rPr lang="it-IT" sz="1400" dirty="0">
                          <a:latin typeface="+mj-lt"/>
                        </a:rPr>
                        <a:t>1.511</a:t>
                      </a:r>
                    </a:p>
                  </a:txBody>
                  <a:tcPr/>
                </a:tc>
                <a:tc>
                  <a:txBody>
                    <a:bodyPr/>
                    <a:lstStyle/>
                    <a:p>
                      <a:pPr algn="r"/>
                      <a:r>
                        <a:rPr lang="it-IT" sz="1400" dirty="0">
                          <a:latin typeface="+mj-lt"/>
                        </a:rPr>
                        <a:t>1.529</a:t>
                      </a:r>
                    </a:p>
                  </a:txBody>
                  <a:tcPr/>
                </a:tc>
                <a:extLst>
                  <a:ext uri="{0D108BD9-81ED-4DB2-BD59-A6C34878D82A}">
                    <a16:rowId xmlns:a16="http://schemas.microsoft.com/office/drawing/2014/main" val="998893889"/>
                  </a:ext>
                </a:extLst>
              </a:tr>
            </a:tbl>
          </a:graphicData>
        </a:graphic>
      </p:graphicFrame>
      <p:sp>
        <p:nvSpPr>
          <p:cNvPr id="10" name="CasellaDiTesto 9">
            <a:extLst>
              <a:ext uri="{FF2B5EF4-FFF2-40B4-BE49-F238E27FC236}">
                <a16:creationId xmlns:a16="http://schemas.microsoft.com/office/drawing/2014/main" id="{0F3AB4AB-CEE4-48F6-B05E-3EFD0003DC49}"/>
              </a:ext>
            </a:extLst>
          </p:cNvPr>
          <p:cNvSpPr txBox="1"/>
          <p:nvPr/>
        </p:nvSpPr>
        <p:spPr>
          <a:xfrm>
            <a:off x="0" y="967232"/>
            <a:ext cx="8567003" cy="584775"/>
          </a:xfrm>
          <a:prstGeom prst="rect">
            <a:avLst/>
          </a:prstGeom>
          <a:solidFill>
            <a:srgbClr val="407BBE"/>
          </a:solidFill>
        </p:spPr>
        <p:txBody>
          <a:bodyPr wrap="square" rtlCol="0">
            <a:spAutoFit/>
          </a:bodyPr>
          <a:lstStyle/>
          <a:p>
            <a:r>
              <a:rPr lang="it-IT" sz="1600" dirty="0">
                <a:solidFill>
                  <a:schemeClr val="bg1"/>
                </a:solidFill>
                <a:latin typeface="+mj-lt"/>
              </a:rPr>
              <a:t>Distribuzione imprese e addetti per settore e classe dimensionale</a:t>
            </a:r>
          </a:p>
          <a:p>
            <a:r>
              <a:rPr lang="it-IT" sz="1600" dirty="0">
                <a:solidFill>
                  <a:schemeClr val="bg1"/>
                </a:solidFill>
                <a:latin typeface="+mj-lt"/>
              </a:rPr>
              <a:t>Imprese con 10 addetti o più – Anno 2023</a:t>
            </a:r>
          </a:p>
        </p:txBody>
      </p:sp>
      <p:grpSp>
        <p:nvGrpSpPr>
          <p:cNvPr id="3" name="Gruppo 2">
            <a:extLst>
              <a:ext uri="{FF2B5EF4-FFF2-40B4-BE49-F238E27FC236}">
                <a16:creationId xmlns:a16="http://schemas.microsoft.com/office/drawing/2014/main" id="{187A4A39-64F8-481F-A6D8-9829B6CEC223}"/>
              </a:ext>
            </a:extLst>
          </p:cNvPr>
          <p:cNvGrpSpPr/>
          <p:nvPr/>
        </p:nvGrpSpPr>
        <p:grpSpPr>
          <a:xfrm>
            <a:off x="6816000" y="144000"/>
            <a:ext cx="4354412" cy="624894"/>
            <a:chOff x="6570622" y="93202"/>
            <a:chExt cx="4354412" cy="624894"/>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7218378" y="220983"/>
              <a:ext cx="3706656"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Industria – La struttura del campione</a:t>
              </a:r>
            </a:p>
          </p:txBody>
        </p:sp>
        <p:pic>
          <p:nvPicPr>
            <p:cNvPr id="13" name="Immagine 12">
              <a:extLst>
                <a:ext uri="{FF2B5EF4-FFF2-40B4-BE49-F238E27FC236}">
                  <a16:creationId xmlns:a16="http://schemas.microsoft.com/office/drawing/2014/main" id="{BE0A1B3B-1D6F-48F2-8BFD-CCA41E76EEBC}"/>
                </a:ext>
              </a:extLst>
            </p:cNvPr>
            <p:cNvPicPr>
              <a:picLocks noChangeAspect="1"/>
            </p:cNvPicPr>
            <p:nvPr/>
          </p:nvPicPr>
          <p:blipFill>
            <a:blip r:embed="rId2"/>
            <a:stretch>
              <a:fillRect/>
            </a:stretch>
          </p:blipFill>
          <p:spPr>
            <a:xfrm>
              <a:off x="6570622" y="93202"/>
              <a:ext cx="647756" cy="624894"/>
            </a:xfrm>
            <a:prstGeom prst="rect">
              <a:avLst/>
            </a:prstGeom>
          </p:spPr>
        </p:pic>
      </p:grpSp>
      <p:sp>
        <p:nvSpPr>
          <p:cNvPr id="14" name="CasellaDiTesto 13">
            <a:extLst>
              <a:ext uri="{FF2B5EF4-FFF2-40B4-BE49-F238E27FC236}">
                <a16:creationId xmlns:a16="http://schemas.microsoft.com/office/drawing/2014/main" id="{C4D9A02E-EE09-4082-B2B5-59B8779A2C1C}"/>
              </a:ext>
            </a:extLst>
          </p:cNvPr>
          <p:cNvSpPr txBox="1"/>
          <p:nvPr/>
        </p:nvSpPr>
        <p:spPr>
          <a:xfrm>
            <a:off x="8610599" y="967232"/>
            <a:ext cx="3492000" cy="338554"/>
          </a:xfrm>
          <a:prstGeom prst="rect">
            <a:avLst/>
          </a:prstGeom>
          <a:solidFill>
            <a:srgbClr val="407BBE"/>
          </a:solidFill>
        </p:spPr>
        <p:txBody>
          <a:bodyPr wrap="square" rtlCol="0">
            <a:spAutoFit/>
          </a:bodyPr>
          <a:lstStyle/>
          <a:p>
            <a:pPr algn="ctr"/>
            <a:r>
              <a:rPr lang="it-IT" sz="1600" dirty="0">
                <a:solidFill>
                  <a:schemeClr val="bg1"/>
                </a:solidFill>
                <a:latin typeface="+mj-lt"/>
              </a:rPr>
              <a:t>Copertura indagine 1° trimestre 2026</a:t>
            </a:r>
          </a:p>
        </p:txBody>
      </p:sp>
      <p:pic>
        <p:nvPicPr>
          <p:cNvPr id="7" name="Immagine 6">
            <a:extLst>
              <a:ext uri="{FF2B5EF4-FFF2-40B4-BE49-F238E27FC236}">
                <a16:creationId xmlns:a16="http://schemas.microsoft.com/office/drawing/2014/main" id="{4A403479-8881-4796-D637-CA4FA000E2E0}"/>
              </a:ext>
            </a:extLst>
          </p:cNvPr>
          <p:cNvPicPr>
            <a:picLocks noChangeAspect="1"/>
          </p:cNvPicPr>
          <p:nvPr/>
        </p:nvPicPr>
        <p:blipFill>
          <a:blip r:embed="rId3"/>
          <a:stretch>
            <a:fillRect/>
          </a:stretch>
        </p:blipFill>
        <p:spPr>
          <a:xfrm>
            <a:off x="22822" y="1556683"/>
            <a:ext cx="8544182" cy="3087329"/>
          </a:xfrm>
          <a:prstGeom prst="rect">
            <a:avLst/>
          </a:prstGeom>
        </p:spPr>
      </p:pic>
    </p:spTree>
    <p:extLst>
      <p:ext uri="{BB962C8B-B14F-4D97-AF65-F5344CB8AC3E}">
        <p14:creationId xmlns:p14="http://schemas.microsoft.com/office/powerpoint/2010/main" val="13574410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sellaDiTesto 5">
            <a:extLst>
              <a:ext uri="{FF2B5EF4-FFF2-40B4-BE49-F238E27FC236}">
                <a16:creationId xmlns:a16="http://schemas.microsoft.com/office/drawing/2014/main" id="{C353FD35-5B42-3F4F-B65C-4761D0C45F7F}"/>
              </a:ext>
            </a:extLst>
          </p:cNvPr>
          <p:cNvSpPr txBox="1"/>
          <p:nvPr/>
        </p:nvSpPr>
        <p:spPr>
          <a:xfrm>
            <a:off x="62755" y="921990"/>
            <a:ext cx="12085669" cy="5878532"/>
          </a:xfrm>
          <a:prstGeom prst="rect">
            <a:avLst/>
          </a:prstGeom>
          <a:noFill/>
        </p:spPr>
        <p:txBody>
          <a:bodyPr wrap="square" rtlCol="0">
            <a:spAutoFit/>
          </a:bodyPr>
          <a:lstStyle/>
          <a:p>
            <a:pPr marL="285750" indent="-285750" algn="just" hangingPunct="0">
              <a:spcAft>
                <a:spcPts val="600"/>
              </a:spcAft>
              <a:buFont typeface="Wingdings" panose="05000000000000000000" pitchFamily="2" charset="2"/>
              <a:buChar char="Ø"/>
            </a:pPr>
            <a:r>
              <a:rPr lang="it-IT" sz="1600" dirty="0">
                <a:latin typeface="Calibri" panose="020F0502020204030204" pitchFamily="34" charset="0"/>
                <a:cs typeface="Calibri" panose="020F0502020204030204" pitchFamily="34" charset="0"/>
              </a:rPr>
              <a:t>I dati relativi al secondo trimestre del 2026</a:t>
            </a:r>
            <a:r>
              <a:rPr lang="it-IT" sz="1600" b="1" dirty="0">
                <a:solidFill>
                  <a:srgbClr val="407BBE"/>
                </a:solidFill>
                <a:latin typeface="Calibri" panose="020F0502020204030204" pitchFamily="34" charset="0"/>
                <a:cs typeface="Calibri" panose="020F0502020204030204" pitchFamily="34" charset="0"/>
              </a:rPr>
              <a:t> </a:t>
            </a:r>
            <a:r>
              <a:rPr lang="it-IT" sz="1600" dirty="0">
                <a:latin typeface="Calibri" panose="020F0502020204030204" pitchFamily="34" charset="0"/>
                <a:cs typeface="Calibri" panose="020F0502020204030204" pitchFamily="34" charset="0"/>
              </a:rPr>
              <a:t>mostrano una </a:t>
            </a:r>
            <a:r>
              <a:rPr lang="it-IT" sz="1600" b="1" dirty="0">
                <a:solidFill>
                  <a:srgbClr val="407BBE"/>
                </a:solidFill>
                <a:latin typeface="Calibri" panose="020F0502020204030204" pitchFamily="34" charset="0"/>
                <a:cs typeface="Calibri" panose="020F0502020204030204" pitchFamily="34" charset="0"/>
              </a:rPr>
              <a:t>fase di crescita </a:t>
            </a:r>
            <a:r>
              <a:rPr lang="it-IT" sz="1600" dirty="0">
                <a:latin typeface="Calibri" panose="020F0502020204030204" pitchFamily="34" charset="0"/>
                <a:cs typeface="Calibri" panose="020F0502020204030204" pitchFamily="34" charset="0"/>
              </a:rPr>
              <a:t>del comparto industriale della Lombardia. </a:t>
            </a:r>
            <a:r>
              <a:rPr lang="it-IT" sz="1600" b="1" dirty="0">
                <a:solidFill>
                  <a:srgbClr val="407BBE"/>
                </a:solidFill>
                <a:latin typeface="Calibri" panose="020F0502020204030204" pitchFamily="34" charset="0"/>
                <a:cs typeface="Calibri" panose="020F0502020204030204" pitchFamily="34" charset="0"/>
              </a:rPr>
              <a:t>Il trend positivo dell’attività economica si protrae ormai da più di un anno, confermando una buona resilienza del comparto. </a:t>
            </a:r>
            <a:endParaRPr lang="it-IT"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gn="just" hangingPunct="0">
              <a:spcAft>
                <a:spcPts val="600"/>
              </a:spcAft>
              <a:buFont typeface="Wingdings" panose="05000000000000000000" pitchFamily="2" charset="2"/>
              <a:buChar char="Ø"/>
            </a:pPr>
            <a:r>
              <a:rPr lang="it-IT" sz="1600" dirty="0">
                <a:latin typeface="Calibri" panose="020F0502020204030204" pitchFamily="34" charset="0"/>
                <a:cs typeface="Calibri" panose="020F0502020204030204" pitchFamily="34" charset="0"/>
              </a:rPr>
              <a:t>Nel periodo in esame la </a:t>
            </a:r>
            <a:r>
              <a:rPr lang="it-IT" sz="1600" b="1" dirty="0">
                <a:solidFill>
                  <a:srgbClr val="407BBE"/>
                </a:solidFill>
                <a:latin typeface="Calibri" panose="020F0502020204030204" pitchFamily="34" charset="0"/>
                <a:cs typeface="Calibri" panose="020F0502020204030204" pitchFamily="34" charset="0"/>
              </a:rPr>
              <a:t>produzione industriale </a:t>
            </a:r>
            <a:r>
              <a:rPr lang="it-IT" sz="1600" dirty="0">
                <a:latin typeface="Calibri" panose="020F0502020204030204" pitchFamily="34" charset="0"/>
                <a:cs typeface="Calibri" panose="020F0502020204030204" pitchFamily="34" charset="0"/>
              </a:rPr>
              <a:t>registra</a:t>
            </a:r>
            <a:r>
              <a:rPr lang="it-IT" sz="1600" b="1" dirty="0">
                <a:latin typeface="Calibri" panose="020F0502020204030204" pitchFamily="34" charset="0"/>
                <a:cs typeface="Calibri" panose="020F0502020204030204" pitchFamily="34" charset="0"/>
              </a:rPr>
              <a:t> </a:t>
            </a:r>
            <a:r>
              <a:rPr lang="it-IT" sz="1600" dirty="0">
                <a:latin typeface="Calibri" panose="020F0502020204030204" pitchFamily="34" charset="0"/>
                <a:cs typeface="Calibri" panose="020F0502020204030204" pitchFamily="34" charset="0"/>
              </a:rPr>
              <a:t>una</a:t>
            </a:r>
            <a:r>
              <a:rPr lang="it-IT" sz="1600" b="1" dirty="0">
                <a:latin typeface="Calibri" panose="020F0502020204030204" pitchFamily="34" charset="0"/>
                <a:cs typeface="Calibri" panose="020F0502020204030204" pitchFamily="34" charset="0"/>
              </a:rPr>
              <a:t> </a:t>
            </a:r>
            <a:r>
              <a:rPr lang="it-IT" sz="1600" b="1" dirty="0">
                <a:solidFill>
                  <a:srgbClr val="407BBE"/>
                </a:solidFill>
                <a:latin typeface="Calibri" panose="020F0502020204030204" pitchFamily="34" charset="0"/>
                <a:cs typeface="Calibri" panose="020F0502020204030204" pitchFamily="34" charset="0"/>
              </a:rPr>
              <a:t>crescita dello 0,1%</a:t>
            </a:r>
            <a:r>
              <a:rPr lang="it-IT" sz="1600" dirty="0">
                <a:latin typeface="Calibri" panose="020F0502020204030204" pitchFamily="34" charset="0"/>
                <a:cs typeface="Calibri" panose="020F0502020204030204" pitchFamily="34" charset="0"/>
              </a:rPr>
              <a:t> </a:t>
            </a:r>
            <a:r>
              <a:rPr lang="it-IT" sz="1600" b="1" dirty="0">
                <a:solidFill>
                  <a:srgbClr val="407BBE"/>
                </a:solidFill>
                <a:latin typeface="Calibri" panose="020F0502020204030204" pitchFamily="34" charset="0"/>
                <a:cs typeface="Calibri" panose="020F0502020204030204" pitchFamily="34" charset="0"/>
              </a:rPr>
              <a:t>su base congiunturale e del 2,1% a livello tendenziale</a:t>
            </a:r>
            <a:r>
              <a:rPr lang="it-IT" sz="1600" dirty="0">
                <a:latin typeface="Calibri" panose="020F0502020204030204" pitchFamily="34" charset="0"/>
                <a:cs typeface="Calibri" panose="020F0502020204030204" pitchFamily="34" charset="0"/>
              </a:rPr>
              <a:t>. Il </a:t>
            </a:r>
            <a:r>
              <a:rPr lang="it-IT" sz="1600" b="1" dirty="0">
                <a:solidFill>
                  <a:srgbClr val="407BBE"/>
                </a:solidFill>
                <a:latin typeface="Calibri" panose="020F0502020204030204" pitchFamily="34" charset="0"/>
                <a:cs typeface="Calibri" panose="020F0502020204030204" pitchFamily="34" charset="0"/>
              </a:rPr>
              <a:t>fatturato</a:t>
            </a:r>
            <a:r>
              <a:rPr lang="it-IT" sz="1600" dirty="0">
                <a:latin typeface="Calibri" panose="020F0502020204030204" pitchFamily="34" charset="0"/>
                <a:cs typeface="Calibri" panose="020F0502020204030204" pitchFamily="34" charset="0"/>
              </a:rPr>
              <a:t> aumenta </a:t>
            </a:r>
            <a:r>
              <a:rPr lang="it-IT" sz="1600" b="1" dirty="0">
                <a:solidFill>
                  <a:srgbClr val="407BBE"/>
                </a:solidFill>
                <a:latin typeface="Calibri" panose="020F0502020204030204" pitchFamily="34" charset="0"/>
                <a:cs typeface="Calibri" panose="020F0502020204030204" pitchFamily="34" charset="0"/>
              </a:rPr>
              <a:t>dell’1,4% rispetto al trimestre precedente e del 4,4% su base annua</a:t>
            </a:r>
            <a:r>
              <a:rPr lang="it-IT" sz="1600" dirty="0">
                <a:latin typeface="Calibri" panose="020F0502020204030204" pitchFamily="34" charset="0"/>
                <a:cs typeface="Calibri" panose="020F0502020204030204" pitchFamily="34" charset="0"/>
              </a:rPr>
              <a:t>. </a:t>
            </a:r>
          </a:p>
          <a:p>
            <a:pPr marL="285750" indent="-285750" algn="just" hangingPunct="0">
              <a:spcAft>
                <a:spcPts val="600"/>
              </a:spcAft>
              <a:buFont typeface="Wingdings" panose="05000000000000000000" pitchFamily="2" charset="2"/>
              <a:buChar char="Ø"/>
            </a:pPr>
            <a:r>
              <a:rPr lang="it-IT" sz="1600" dirty="0">
                <a:latin typeface="Calibri" panose="020F0502020204030204" pitchFamily="34" charset="0"/>
                <a:cs typeface="Calibri" panose="020F0502020204030204" pitchFamily="34" charset="0"/>
              </a:rPr>
              <a:t>Buona la situazione sul fronte ordini, in particolare per quanto riguarda la componente estera. </a:t>
            </a:r>
            <a:r>
              <a:rPr lang="it-IT" sz="1600" b="1" dirty="0">
                <a:solidFill>
                  <a:schemeClr val="accent1"/>
                </a:solidFill>
                <a:latin typeface="Calibri" panose="020F0502020204030204" pitchFamily="34" charset="0"/>
                <a:cs typeface="Calibri" panose="020F0502020204030204" pitchFamily="34" charset="0"/>
              </a:rPr>
              <a:t>La</a:t>
            </a:r>
            <a:r>
              <a:rPr lang="it-IT" sz="1600" dirty="0">
                <a:latin typeface="Calibri" panose="020F0502020204030204" pitchFamily="34" charset="0"/>
                <a:cs typeface="Calibri" panose="020F0502020204030204" pitchFamily="34" charset="0"/>
              </a:rPr>
              <a:t> </a:t>
            </a:r>
            <a:r>
              <a:rPr lang="it-IT" sz="1600" b="1" dirty="0">
                <a:solidFill>
                  <a:srgbClr val="407BBE"/>
                </a:solidFill>
                <a:latin typeface="Calibri" panose="020F0502020204030204" pitchFamily="34" charset="0"/>
                <a:cs typeface="Calibri" panose="020F0502020204030204" pitchFamily="34" charset="0"/>
              </a:rPr>
              <a:t>domanda sul mercato estero mostra infatti una crescita del 2,5% sul trimestre precedente, e del 6,7% su base annua</a:t>
            </a:r>
            <a:r>
              <a:rPr lang="it-IT" sz="1600" dirty="0">
                <a:latin typeface="Calibri" panose="020F0502020204030204" pitchFamily="34" charset="0"/>
                <a:cs typeface="Calibri" panose="020F0502020204030204" pitchFamily="34" charset="0"/>
              </a:rPr>
              <a:t>. </a:t>
            </a:r>
            <a:r>
              <a:rPr lang="it-IT" sz="1600" dirty="0">
                <a:latin typeface="Calibri" panose="020F0502020204030204" pitchFamily="34" charset="0"/>
                <a:cs typeface="Times New Roman" panose="02020603050405020304" pitchFamily="18" charset="0"/>
              </a:rPr>
              <a:t>Crescono anche gli ordini sul mercato interno, con una variazione dello 0,5% a livello congiunturale.</a:t>
            </a:r>
            <a:endParaRPr lang="it-IT" sz="1600" dirty="0">
              <a:latin typeface="Calibri" panose="020F0502020204030204" pitchFamily="34" charset="0"/>
              <a:cs typeface="Calibri" panose="020F0502020204030204" pitchFamily="34" charset="0"/>
            </a:endParaRPr>
          </a:p>
          <a:p>
            <a:pPr marL="285750" indent="-285750" algn="just" hangingPunct="0">
              <a:spcAft>
                <a:spcPts val="600"/>
              </a:spcAft>
              <a:buFont typeface="Wingdings" panose="05000000000000000000" pitchFamily="2" charset="2"/>
              <a:buChar char="Ø"/>
            </a:pPr>
            <a:r>
              <a:rPr lang="it-IT" sz="1600" b="1" dirty="0">
                <a:solidFill>
                  <a:srgbClr val="407BBE"/>
                </a:solidFill>
                <a:latin typeface="Calibri" panose="020F0502020204030204" pitchFamily="34" charset="0"/>
                <a:cs typeface="Calibri" panose="020F0502020204030204" pitchFamily="34" charset="0"/>
              </a:rPr>
              <a:t>L’occupazione risulta in crescita nel secondo trimestre, </a:t>
            </a:r>
            <a:r>
              <a:rPr lang="it-IT" sz="1600" dirty="0">
                <a:latin typeface="Calibri" panose="020F0502020204030204" pitchFamily="34" charset="0"/>
                <a:ea typeface="Calibri" panose="020F0502020204030204" pitchFamily="34" charset="0"/>
                <a:cs typeface="Times New Roman" panose="02020603050405020304" pitchFamily="18" charset="0"/>
              </a:rPr>
              <a:t>seppur in lieve attenuazione rispetto alla scorsa rilevazione</a:t>
            </a:r>
            <a:r>
              <a:rPr lang="it-IT" sz="1600" dirty="0">
                <a:latin typeface="Calibri" panose="020F0502020204030204" pitchFamily="34" charset="0"/>
                <a:cs typeface="Calibri" panose="020F0502020204030204" pitchFamily="34" charset="0"/>
              </a:rPr>
              <a:t>. Il saldo tra ingressi e uscite risulta pari a +0,3%. </a:t>
            </a:r>
            <a:r>
              <a:rPr lang="it-IT" sz="1600" b="1" dirty="0">
                <a:solidFill>
                  <a:srgbClr val="407BBE"/>
                </a:solidFill>
                <a:latin typeface="Calibri" panose="020F0502020204030204" pitchFamily="34" charset="0"/>
                <a:cs typeface="Calibri" panose="020F0502020204030204" pitchFamily="34" charset="0"/>
              </a:rPr>
              <a:t>Il ricorso alla cassa integrazione da parte delle imprese continua a rimanere contenuto</a:t>
            </a:r>
            <a:r>
              <a:rPr lang="it-IT" sz="1600" dirty="0">
                <a:latin typeface="Calibri" panose="020F0502020204030204" pitchFamily="34" charset="0"/>
                <a:cs typeface="Calibri" panose="020F0502020204030204" pitchFamily="34" charset="0"/>
              </a:rPr>
              <a:t>; i settori più in difficoltà, quelli cioè che hanno fatto un maggior ricorso alla </a:t>
            </a:r>
            <a:r>
              <a:rPr lang="it-IT" sz="1600" dirty="0" err="1">
                <a:latin typeface="Calibri" panose="020F0502020204030204" pitchFamily="34" charset="0"/>
                <a:cs typeface="Calibri" panose="020F0502020204030204" pitchFamily="34" charset="0"/>
              </a:rPr>
              <a:t>Cig</a:t>
            </a:r>
            <a:r>
              <a:rPr lang="it-IT" sz="1600" dirty="0">
                <a:latin typeface="Calibri" panose="020F0502020204030204" pitchFamily="34" charset="0"/>
                <a:cs typeface="Calibri" panose="020F0502020204030204" pitchFamily="34" charset="0"/>
              </a:rPr>
              <a:t>, sono</a:t>
            </a:r>
            <a:r>
              <a:rPr lang="it-IT" sz="1600" b="1" dirty="0">
                <a:solidFill>
                  <a:schemeClr val="accent1"/>
                </a:solidFill>
                <a:latin typeface="Calibri" panose="020F0502020204030204" pitchFamily="34" charset="0"/>
                <a:ea typeface="Calibri" panose="020F0502020204030204" pitchFamily="34" charset="0"/>
                <a:cs typeface="Calibri" panose="020F0502020204030204" pitchFamily="34" charset="0"/>
              </a:rPr>
              <a:t> l’industria tessile e quella del legno-mobilio. </a:t>
            </a:r>
            <a:endParaRPr lang="it-IT" sz="1600" dirty="0">
              <a:latin typeface="Calibri" panose="020F0502020204030204" pitchFamily="34" charset="0"/>
              <a:cs typeface="Calibri" panose="020F0502020204030204" pitchFamily="34" charset="0"/>
            </a:endParaRPr>
          </a:p>
          <a:p>
            <a:pPr marL="285750" indent="-285750" algn="just" hangingPunct="0">
              <a:spcAft>
                <a:spcPts val="600"/>
              </a:spcAft>
              <a:buFont typeface="Wingdings" panose="05000000000000000000" pitchFamily="2" charset="2"/>
              <a:buChar char="Ø"/>
            </a:pPr>
            <a:r>
              <a:rPr lang="it-IT" sz="1600" dirty="0">
                <a:latin typeface="Calibri" panose="020F0502020204030204" pitchFamily="34" charset="0"/>
                <a:cs typeface="Calibri" panose="020F0502020204030204" pitchFamily="34" charset="0"/>
              </a:rPr>
              <a:t>In generale, </a:t>
            </a:r>
            <a:r>
              <a:rPr lang="it-IT" sz="1600" b="1" dirty="0">
                <a:solidFill>
                  <a:srgbClr val="407BBE"/>
                </a:solidFill>
                <a:latin typeface="Calibri" panose="020F0502020204030204" pitchFamily="34" charset="0"/>
                <a:cs typeface="Calibri" panose="020F0502020204030204" pitchFamily="34" charset="0"/>
              </a:rPr>
              <a:t>tra i settori che presentano le </a:t>
            </a:r>
            <a:r>
              <a:rPr lang="it-IT" sz="1600" b="1" dirty="0">
                <a:solidFill>
                  <a:srgbClr val="407BBE"/>
                </a:solidFill>
                <a:latin typeface="Calibri" panose="020F0502020204030204" pitchFamily="34" charset="0"/>
                <a:cs typeface="Times New Roman" panose="02020603050405020304" pitchFamily="18" charset="0"/>
              </a:rPr>
              <a:t>performance migliori nel periodo in esame vi è il settore dei mezzi di trasporto, </a:t>
            </a:r>
            <a:r>
              <a:rPr lang="it-IT" sz="1600" dirty="0">
                <a:latin typeface="Calibri" panose="020F0502020204030204" pitchFamily="34" charset="0"/>
                <a:ea typeface="Calibri" panose="020F0502020204030204" pitchFamily="34" charset="0"/>
                <a:cs typeface="Times New Roman" panose="02020603050405020304" pitchFamily="18" charset="0"/>
              </a:rPr>
              <a:t>confermando il trend positivo già rilevato nella scorsa indagine</a:t>
            </a:r>
            <a:r>
              <a:rPr lang="it-IT" sz="1600" b="1" dirty="0">
                <a:solidFill>
                  <a:srgbClr val="407BBE"/>
                </a:solidFill>
                <a:latin typeface="Calibri" panose="020F0502020204030204" pitchFamily="34" charset="0"/>
                <a:cs typeface="Times New Roman" panose="02020603050405020304" pitchFamily="18" charset="0"/>
              </a:rPr>
              <a:t>. L’industria chimica</a:t>
            </a:r>
            <a:r>
              <a:rPr lang="it-IT" sz="1600" b="1" dirty="0">
                <a:solidFill>
                  <a:srgbClr val="407BBE"/>
                </a:solidFill>
                <a:latin typeface="Calibri" panose="020F0502020204030204" pitchFamily="34" charset="0"/>
                <a:cs typeface="Calibri" panose="020F0502020204030204" pitchFamily="34" charset="0"/>
              </a:rPr>
              <a:t> </a:t>
            </a:r>
            <a:r>
              <a:rPr lang="it-IT" sz="1600" dirty="0">
                <a:latin typeface="Calibri" panose="020F0502020204030204" pitchFamily="34" charset="0"/>
                <a:ea typeface="Calibri" panose="020F0502020204030204" pitchFamily="34" charset="0"/>
                <a:cs typeface="Times New Roman" panose="02020603050405020304" pitchFamily="18" charset="0"/>
              </a:rPr>
              <a:t>registra nel trimestre la crescita più elevata del fatturato (+9,3% a/a).</a:t>
            </a:r>
            <a:endParaRPr lang="it-IT" sz="1600" dirty="0">
              <a:latin typeface="Calibri" panose="020F0502020204030204" pitchFamily="34" charset="0"/>
              <a:cs typeface="Calibri" panose="020F0502020204030204" pitchFamily="34" charset="0"/>
            </a:endParaRPr>
          </a:p>
          <a:p>
            <a:pPr marL="285750" indent="-285750" algn="just" hangingPunct="0">
              <a:spcAft>
                <a:spcPts val="600"/>
              </a:spcAft>
              <a:buFont typeface="Wingdings" panose="05000000000000000000" pitchFamily="2" charset="2"/>
              <a:buChar char="Ø"/>
            </a:pPr>
            <a:r>
              <a:rPr lang="it-IT" sz="1600" dirty="0">
                <a:latin typeface="Calibri" panose="020F0502020204030204" pitchFamily="34" charset="0"/>
                <a:cs typeface="Calibri" panose="020F0502020204030204" pitchFamily="34" charset="0"/>
              </a:rPr>
              <a:t>I settori che invece accusano le </a:t>
            </a:r>
            <a:r>
              <a:rPr lang="it-IT" sz="1600" b="1" dirty="0">
                <a:solidFill>
                  <a:srgbClr val="407BBE"/>
                </a:solidFill>
                <a:latin typeface="Calibri" panose="020F0502020204030204" pitchFamily="34" charset="0"/>
                <a:cs typeface="Calibri" panose="020F0502020204030204" pitchFamily="34" charset="0"/>
              </a:rPr>
              <a:t>maggiori difficoltà</a:t>
            </a:r>
            <a:r>
              <a:rPr lang="it-IT" sz="1600" dirty="0">
                <a:latin typeface="Calibri" panose="020F0502020204030204" pitchFamily="34" charset="0"/>
                <a:cs typeface="Calibri" panose="020F0502020204030204" pitchFamily="34" charset="0"/>
              </a:rPr>
              <a:t> nel secondo trimestre sono l’abbigliamento e il settore del legno-mobilio. L’abbigliamento </a:t>
            </a:r>
            <a:r>
              <a:rPr lang="it-IT" sz="1600" dirty="0">
                <a:latin typeface="Calibri" panose="020F0502020204030204" pitchFamily="34" charset="0"/>
                <a:cs typeface="Times New Roman" panose="02020603050405020304" pitchFamily="18" charset="0"/>
              </a:rPr>
              <a:t>sta in particolare soffrendo un aumento marcato dei prezzi delle materie prime.</a:t>
            </a:r>
            <a:endParaRPr lang="it-IT" sz="1600" dirty="0">
              <a:latin typeface="Calibri" panose="020F0502020204030204" pitchFamily="34" charset="0"/>
              <a:cs typeface="Calibri" panose="020F0502020204030204" pitchFamily="34" charset="0"/>
            </a:endParaRPr>
          </a:p>
          <a:p>
            <a:pPr marL="285750" indent="-285750" algn="just" hangingPunct="0">
              <a:spcAft>
                <a:spcPts val="600"/>
              </a:spcAft>
              <a:buFont typeface="Wingdings" panose="05000000000000000000" pitchFamily="2" charset="2"/>
              <a:buChar char="Ø"/>
            </a:pPr>
            <a:r>
              <a:rPr lang="it-IT" sz="1600" dirty="0">
                <a:latin typeface="Calibri" panose="020F0502020204030204" pitchFamily="34" charset="0"/>
                <a:cs typeface="Calibri" panose="020F0502020204030204" pitchFamily="34" charset="0"/>
              </a:rPr>
              <a:t>La resilienza generale del comparto industriale è confermata anche prendendo in considerazione le </a:t>
            </a:r>
            <a:r>
              <a:rPr lang="it-IT" sz="1600" b="1" dirty="0">
                <a:solidFill>
                  <a:srgbClr val="407BBE"/>
                </a:solidFill>
                <a:latin typeface="Calibri" panose="020F0502020204030204" pitchFamily="34" charset="0"/>
                <a:cs typeface="Calibri" panose="020F0502020204030204" pitchFamily="34" charset="0"/>
              </a:rPr>
              <a:t>aspettative</a:t>
            </a:r>
            <a:r>
              <a:rPr lang="it-IT" sz="1600" dirty="0">
                <a:latin typeface="Calibri" panose="020F0502020204030204" pitchFamily="34" charset="0"/>
                <a:cs typeface="Calibri" panose="020F0502020204030204" pitchFamily="34" charset="0"/>
              </a:rPr>
              <a:t> delle imprese industriali lombarde che mettono in luce un </a:t>
            </a: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sentiment di minor pessimismo, soprattutto relativamente a produzione, fatturato e domanda estera. </a:t>
            </a:r>
            <a:r>
              <a:rPr lang="it-IT" sz="1600" dirty="0">
                <a:latin typeface="Calibri" panose="020F0502020204030204" pitchFamily="34" charset="0"/>
                <a:cs typeface="Calibri" panose="020F0502020204030204" pitchFamily="34" charset="0"/>
              </a:rPr>
              <a:t>In ulteriore miglioramento anche le aspettative sull’occupazione.</a:t>
            </a:r>
          </a:p>
          <a:p>
            <a:pPr marL="285750" indent="-285750" algn="just" hangingPunct="0">
              <a:spcAft>
                <a:spcPts val="600"/>
              </a:spcAft>
              <a:buFont typeface="Wingdings" panose="05000000000000000000" pitchFamily="2" charset="2"/>
              <a:buChar char="Ø"/>
            </a:pPr>
            <a:r>
              <a:rPr lang="it-IT" sz="1600" dirty="0">
                <a:latin typeface="Calibri" panose="020F0502020204030204" pitchFamily="34" charset="0"/>
                <a:cs typeface="Calibri" panose="020F0502020204030204" pitchFamily="34" charset="0"/>
              </a:rPr>
              <a:t>Le </a:t>
            </a:r>
            <a:r>
              <a:rPr lang="it-IT" sz="1600" b="1" dirty="0">
                <a:solidFill>
                  <a:srgbClr val="407BBE"/>
                </a:solidFill>
                <a:latin typeface="Calibri" panose="020F0502020204030204" pitchFamily="34" charset="0"/>
                <a:cs typeface="Calibri" panose="020F0502020204030204" pitchFamily="34" charset="0"/>
              </a:rPr>
              <a:t>maggiori criticità </a:t>
            </a:r>
            <a:r>
              <a:rPr lang="it-IT" sz="1600" dirty="0">
                <a:latin typeface="Calibri" panose="020F0502020204030204" pitchFamily="34" charset="0"/>
                <a:cs typeface="Calibri" panose="020F0502020204030204" pitchFamily="34" charset="0"/>
              </a:rPr>
              <a:t>per le imprese (condivise anche dagli artigiani) </a:t>
            </a:r>
            <a:r>
              <a:rPr lang="it-IT" sz="1600" dirty="0">
                <a:latin typeface="Calibri" panose="020F0502020204030204" pitchFamily="34" charset="0"/>
                <a:cs typeface="Times New Roman" panose="02020603050405020304" pitchFamily="18" charset="0"/>
              </a:rPr>
              <a:t>riguardano </a:t>
            </a:r>
            <a:r>
              <a:rPr lang="it-IT" sz="1600" b="1" dirty="0">
                <a:solidFill>
                  <a:srgbClr val="407BBE"/>
                </a:solidFill>
                <a:latin typeface="Calibri" panose="020F0502020204030204" pitchFamily="34" charset="0"/>
                <a:cs typeface="Calibri" panose="020F0502020204030204" pitchFamily="34" charset="0"/>
              </a:rPr>
              <a:t>un nuovo possibile aumento dei costi dell’energia e delle materie prime, e un ulteriore inasprimento delle tensioni geopolitiche.</a:t>
            </a:r>
          </a:p>
          <a:p>
            <a:pPr marL="285750" indent="-285750" algn="just" hangingPunct="0">
              <a:spcAft>
                <a:spcPts val="600"/>
              </a:spcAft>
              <a:buFont typeface="Wingdings" panose="05000000000000000000" pitchFamily="2" charset="2"/>
              <a:buChar char="Ø"/>
            </a:pPr>
            <a:r>
              <a:rPr lang="it-IT" sz="1600" dirty="0">
                <a:latin typeface="Calibri" panose="020F0502020204030204" pitchFamily="34" charset="0"/>
                <a:cs typeface="Calibri" panose="020F0502020204030204" pitchFamily="34" charset="0"/>
              </a:rPr>
              <a:t>La </a:t>
            </a:r>
            <a:r>
              <a:rPr lang="it-IT" sz="1600" b="1" dirty="0">
                <a:solidFill>
                  <a:srgbClr val="407BBE"/>
                </a:solidFill>
                <a:latin typeface="Calibri" panose="020F0502020204030204" pitchFamily="34" charset="0"/>
                <a:cs typeface="Calibri" panose="020F0502020204030204" pitchFamily="34" charset="0"/>
              </a:rPr>
              <a:t>transizione ecologica e digitale, e gli investimenti legati al PNRR </a:t>
            </a:r>
            <a:r>
              <a:rPr lang="it-IT" sz="1600" dirty="0">
                <a:latin typeface="Calibri" panose="020F0502020204030204" pitchFamily="34" charset="0"/>
                <a:cs typeface="Calibri" panose="020F0502020204030204" pitchFamily="34" charset="0"/>
              </a:rPr>
              <a:t>sono invece di gran lunga le opportunità più citate dalle imprese, seguite </a:t>
            </a:r>
            <a:r>
              <a:rPr lang="it-IT" sz="1600" b="1" dirty="0">
                <a:solidFill>
                  <a:srgbClr val="407BBE"/>
                </a:solidFill>
                <a:latin typeface="Calibri" panose="020F0502020204030204" pitchFamily="34" charset="0"/>
                <a:cs typeface="Calibri" panose="020F0502020204030204" pitchFamily="34" charset="0"/>
              </a:rPr>
              <a:t>dall'intelligenza artificiale e i suoi effetti sulla produttività. </a:t>
            </a:r>
            <a:r>
              <a:rPr lang="it-IT" sz="1600" dirty="0">
                <a:latin typeface="Calibri" panose="020F0502020204030204" pitchFamily="34" charset="0"/>
                <a:cs typeface="Calibri" panose="020F0502020204030204" pitchFamily="34" charset="0"/>
              </a:rPr>
              <a:t>Per gli artigiani un elemento favorevole è anche la domanda legata alla difesa.</a:t>
            </a:r>
          </a:p>
        </p:txBody>
      </p:sp>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17</a:t>
            </a:fld>
            <a:endParaRPr lang="it-IT" dirty="0"/>
          </a:p>
        </p:txBody>
      </p:sp>
      <p:grpSp>
        <p:nvGrpSpPr>
          <p:cNvPr id="2" name="Gruppo 1">
            <a:extLst>
              <a:ext uri="{FF2B5EF4-FFF2-40B4-BE49-F238E27FC236}">
                <a16:creationId xmlns:a16="http://schemas.microsoft.com/office/drawing/2014/main" id="{8AAAD16F-DBD5-4B4C-A3F8-5B5CEFEB6550}"/>
              </a:ext>
            </a:extLst>
          </p:cNvPr>
          <p:cNvGrpSpPr/>
          <p:nvPr/>
        </p:nvGrpSpPr>
        <p:grpSpPr>
          <a:xfrm>
            <a:off x="6816000" y="144000"/>
            <a:ext cx="3763150" cy="624894"/>
            <a:chOff x="6665421" y="155944"/>
            <a:chExt cx="3763150" cy="624894"/>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7396074" y="283725"/>
              <a:ext cx="3032497"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Industria – Quadro di sintesi  </a:t>
              </a:r>
            </a:p>
          </p:txBody>
        </p:sp>
        <p:pic>
          <p:nvPicPr>
            <p:cNvPr id="5" name="Immagine 4">
              <a:extLst>
                <a:ext uri="{FF2B5EF4-FFF2-40B4-BE49-F238E27FC236}">
                  <a16:creationId xmlns:a16="http://schemas.microsoft.com/office/drawing/2014/main" id="{9002B698-FF81-4444-9535-EA020BBC4909}"/>
                </a:ext>
              </a:extLst>
            </p:cNvPr>
            <p:cNvPicPr>
              <a:picLocks noChangeAspect="1"/>
            </p:cNvPicPr>
            <p:nvPr/>
          </p:nvPicPr>
          <p:blipFill>
            <a:blip r:embed="rId2"/>
            <a:stretch>
              <a:fillRect/>
            </a:stretch>
          </p:blipFill>
          <p:spPr>
            <a:xfrm>
              <a:off x="6665421" y="155944"/>
              <a:ext cx="647756" cy="624894"/>
            </a:xfrm>
            <a:prstGeom prst="rect">
              <a:avLst/>
            </a:prstGeom>
          </p:spPr>
        </p:pic>
      </p:grpSp>
    </p:spTree>
    <p:extLst>
      <p:ext uri="{BB962C8B-B14F-4D97-AF65-F5344CB8AC3E}">
        <p14:creationId xmlns:p14="http://schemas.microsoft.com/office/powerpoint/2010/main" val="18829135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18</a:t>
            </a:fld>
            <a:endParaRPr lang="it-IT" dirty="0"/>
          </a:p>
        </p:txBody>
      </p:sp>
      <p:sp>
        <p:nvSpPr>
          <p:cNvPr id="11" name="CasellaDiTesto 10">
            <a:extLst>
              <a:ext uri="{FF2B5EF4-FFF2-40B4-BE49-F238E27FC236}">
                <a16:creationId xmlns:a16="http://schemas.microsoft.com/office/drawing/2014/main" id="{1F4FA6A6-5A90-4C4E-B506-6E20987AF8A9}"/>
              </a:ext>
            </a:extLst>
          </p:cNvPr>
          <p:cNvSpPr txBox="1"/>
          <p:nvPr/>
        </p:nvSpPr>
        <p:spPr>
          <a:xfrm>
            <a:off x="7437176" y="1163375"/>
            <a:ext cx="4652626" cy="3608295"/>
          </a:xfrm>
          <a:prstGeom prst="rect">
            <a:avLst/>
          </a:prstGeom>
          <a:noFill/>
        </p:spPr>
        <p:txBody>
          <a:bodyPr wrap="square" rtlCol="0">
            <a:spAutoFit/>
          </a:bodyPr>
          <a:lstStyle/>
          <a:p>
            <a:pPr marL="285750" indent="-285750" algn="just">
              <a:lnSpc>
                <a:spcPct val="107000"/>
              </a:lnSpc>
              <a:spcAft>
                <a:spcPts val="800"/>
              </a:spcAft>
              <a:buFont typeface="Wingdings" panose="05000000000000000000" pitchFamily="2" charset="2"/>
              <a:buChar char="Ø"/>
            </a:pPr>
            <a:r>
              <a:rPr lang="it-IT"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Nel secondo trimestre del 2026 i dati congiunturali dell’industria lombarda, relativi a produzione e fatturato, </a:t>
            </a:r>
            <a:r>
              <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rPr>
              <a:t>si dimostrano tutto sommato positivi</a:t>
            </a:r>
            <a:r>
              <a:rPr lang="it-IT"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it-IT" sz="1600" b="1"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L</a:t>
            </a:r>
            <a:r>
              <a:rPr lang="it-IT" sz="1600" b="1" dirty="0">
                <a:solidFill>
                  <a:schemeClr val="accent1"/>
                </a:solidFill>
                <a:latin typeface="Calibri" panose="020F0502020204030204" pitchFamily="34" charset="0"/>
                <a:cs typeface="Times New Roman" panose="02020603050405020304" pitchFamily="18" charset="0"/>
              </a:rPr>
              <a:t>’andamento dell’attività dell’industria lombarda si mantiene difatti su un trend crescente ormai da più di un anno.</a:t>
            </a:r>
          </a:p>
          <a:p>
            <a:pPr marL="285750" indent="-285750" algn="just">
              <a:lnSpc>
                <a:spcPct val="107000"/>
              </a:lnSpc>
              <a:spcAft>
                <a:spcPts val="800"/>
              </a:spcAft>
              <a:buFont typeface="Wingdings" panose="05000000000000000000" pitchFamily="2" charset="2"/>
              <a:buChar char="Ø"/>
            </a:pPr>
            <a:r>
              <a:rPr lang="it-IT" sz="1600" dirty="0">
                <a:effectLst/>
                <a:latin typeface="Calibri" panose="020F0502020204030204" pitchFamily="34" charset="0"/>
                <a:ea typeface="Calibri" panose="020F0502020204030204" pitchFamily="34" charset="0"/>
                <a:cs typeface="Times New Roman" panose="02020603050405020304" pitchFamily="18" charset="0"/>
              </a:rPr>
              <a:t>Nel periodo in esame la </a:t>
            </a:r>
            <a:r>
              <a:rPr lang="it-IT" sz="1600" b="1" dirty="0">
                <a:solidFill>
                  <a:schemeClr val="accent1"/>
                </a:solidFill>
                <a:latin typeface="Calibri" panose="020F0502020204030204" pitchFamily="34" charset="0"/>
                <a:cs typeface="Times New Roman" panose="02020603050405020304" pitchFamily="18" charset="0"/>
              </a:rPr>
              <a:t>produzione</a:t>
            </a:r>
            <a:r>
              <a:rPr lang="it-IT" sz="1600" dirty="0">
                <a:effectLst/>
                <a:latin typeface="Calibri" panose="020F0502020204030204" pitchFamily="34" charset="0"/>
                <a:ea typeface="Calibri" panose="020F0502020204030204" pitchFamily="34" charset="0"/>
                <a:cs typeface="Times New Roman" panose="02020603050405020304" pitchFamily="18" charset="0"/>
              </a:rPr>
              <a:t> </a:t>
            </a:r>
            <a:r>
              <a:rPr lang="it-IT" sz="1600" b="1" dirty="0">
                <a:solidFill>
                  <a:schemeClr val="accent1"/>
                </a:solidFill>
                <a:latin typeface="Calibri" panose="020F0502020204030204" pitchFamily="34" charset="0"/>
                <a:cs typeface="Times New Roman" panose="02020603050405020304" pitchFamily="18" charset="0"/>
              </a:rPr>
              <a:t>registra una crescita </a:t>
            </a:r>
            <a:r>
              <a:rPr lang="it-IT" sz="1600" dirty="0">
                <a:effectLst/>
                <a:latin typeface="Calibri" panose="020F0502020204030204" pitchFamily="34" charset="0"/>
                <a:ea typeface="Calibri" panose="020F0502020204030204" pitchFamily="34" charset="0"/>
                <a:cs typeface="Times New Roman" panose="02020603050405020304" pitchFamily="18" charset="0"/>
              </a:rPr>
              <a:t>dello 0,1% a livello congiunturale</a:t>
            </a:r>
            <a:r>
              <a:rPr lang="it-IT" sz="1600" dirty="0">
                <a:latin typeface="Calibri" panose="020F0502020204030204" pitchFamily="34" charset="0"/>
                <a:ea typeface="Calibri" panose="020F0502020204030204" pitchFamily="34" charset="0"/>
                <a:cs typeface="Times New Roman" panose="02020603050405020304" pitchFamily="18" charset="0"/>
              </a:rPr>
              <a:t>, decelerando rispetto a quanto si era rilevato nei precedenti trimestri</a:t>
            </a:r>
            <a:r>
              <a:rPr lang="it-IT" sz="1600" dirty="0">
                <a:effectLst/>
                <a:latin typeface="Calibri" panose="020F0502020204030204" pitchFamily="34" charset="0"/>
                <a:ea typeface="Calibri" panose="020F0502020204030204" pitchFamily="34" charset="0"/>
                <a:cs typeface="Times New Roman" panose="02020603050405020304" pitchFamily="18" charset="0"/>
              </a:rPr>
              <a:t>. </a:t>
            </a:r>
            <a:r>
              <a:rPr lang="it-IT" sz="1600" dirty="0">
                <a:latin typeface="Calibri" panose="020F0502020204030204" pitchFamily="34" charset="0"/>
                <a:ea typeface="Calibri" panose="020F0502020204030204" pitchFamily="34" charset="0"/>
                <a:cs typeface="Times New Roman" panose="02020603050405020304" pitchFamily="18" charset="0"/>
              </a:rPr>
              <a:t>I</a:t>
            </a:r>
            <a:r>
              <a:rPr lang="it-IT" sz="1600" dirty="0">
                <a:effectLst/>
                <a:latin typeface="Calibri" panose="020F0502020204030204" pitchFamily="34" charset="0"/>
                <a:ea typeface="Calibri" panose="020F0502020204030204" pitchFamily="34" charset="0"/>
                <a:cs typeface="Times New Roman" panose="02020603050405020304" pitchFamily="18" charset="0"/>
              </a:rPr>
              <a:t>l </a:t>
            </a:r>
            <a:r>
              <a:rPr lang="it-IT" sz="1600" b="1" dirty="0">
                <a:solidFill>
                  <a:schemeClr val="accent1"/>
                </a:solidFill>
                <a:latin typeface="Calibri" panose="020F0502020204030204" pitchFamily="34" charset="0"/>
                <a:cs typeface="Times New Roman" panose="02020603050405020304" pitchFamily="18" charset="0"/>
              </a:rPr>
              <a:t>fatturato</a:t>
            </a:r>
            <a:r>
              <a:rPr lang="it-IT" sz="1600" dirty="0">
                <a:effectLst/>
                <a:latin typeface="Calibri" panose="020F0502020204030204" pitchFamily="34" charset="0"/>
                <a:ea typeface="Calibri" panose="020F0502020204030204" pitchFamily="34" charset="0"/>
                <a:cs typeface="Times New Roman" panose="02020603050405020304" pitchFamily="18" charset="0"/>
              </a:rPr>
              <a:t> </a:t>
            </a:r>
            <a:r>
              <a:rPr lang="it-IT" sz="1600" b="1" dirty="0">
                <a:solidFill>
                  <a:schemeClr val="accent1"/>
                </a:solidFill>
                <a:latin typeface="Calibri" panose="020F0502020204030204" pitchFamily="34" charset="0"/>
                <a:cs typeface="Times New Roman" panose="02020603050405020304" pitchFamily="18" charset="0"/>
              </a:rPr>
              <a:t>evidenzia un aumento</a:t>
            </a:r>
            <a:r>
              <a:rPr lang="it-IT" sz="1600" dirty="0">
                <a:effectLst/>
                <a:latin typeface="Calibri" panose="020F0502020204030204" pitchFamily="34" charset="0"/>
                <a:ea typeface="Calibri" panose="020F0502020204030204" pitchFamily="34" charset="0"/>
                <a:cs typeface="Times New Roman" panose="02020603050405020304" pitchFamily="18" charset="0"/>
              </a:rPr>
              <a:t> dell’1,4%, un ritmo di crescita in questo caso più vivace rispetto a quanto osservato </a:t>
            </a:r>
            <a:r>
              <a:rPr lang="it-IT" sz="1600" dirty="0">
                <a:latin typeface="Calibri" panose="020F0502020204030204" pitchFamily="34" charset="0"/>
                <a:ea typeface="Calibri" panose="020F0502020204030204" pitchFamily="34" charset="0"/>
                <a:cs typeface="Times New Roman" panose="02020603050405020304" pitchFamily="18" charset="0"/>
              </a:rPr>
              <a:t>nel trimestre precedente</a:t>
            </a:r>
            <a:r>
              <a:rPr lang="it-IT" sz="1600" dirty="0">
                <a:effectLst/>
                <a:latin typeface="Calibri" panose="020F0502020204030204" pitchFamily="34" charset="0"/>
                <a:ea typeface="Calibri" panose="020F0502020204030204" pitchFamily="34" charset="0"/>
                <a:cs typeface="Times New Roman" panose="02020603050405020304" pitchFamily="18" charset="0"/>
              </a:rPr>
              <a:t>.</a:t>
            </a:r>
          </a:p>
        </p:txBody>
      </p:sp>
      <p:grpSp>
        <p:nvGrpSpPr>
          <p:cNvPr id="5" name="Gruppo 4">
            <a:extLst>
              <a:ext uri="{FF2B5EF4-FFF2-40B4-BE49-F238E27FC236}">
                <a16:creationId xmlns:a16="http://schemas.microsoft.com/office/drawing/2014/main" id="{3B59CECD-52F5-43E1-A9E4-90860C6D8E96}"/>
              </a:ext>
            </a:extLst>
          </p:cNvPr>
          <p:cNvGrpSpPr/>
          <p:nvPr/>
        </p:nvGrpSpPr>
        <p:grpSpPr>
          <a:xfrm>
            <a:off x="6816000" y="144000"/>
            <a:ext cx="5345902" cy="624894"/>
            <a:chOff x="6394195" y="151003"/>
            <a:chExt cx="5345902" cy="624894"/>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7041951" y="278784"/>
              <a:ext cx="4698146"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Industria – Principali indicatori congiunturali   </a:t>
              </a:r>
            </a:p>
          </p:txBody>
        </p:sp>
        <p:pic>
          <p:nvPicPr>
            <p:cNvPr id="3" name="Immagine 2">
              <a:extLst>
                <a:ext uri="{FF2B5EF4-FFF2-40B4-BE49-F238E27FC236}">
                  <a16:creationId xmlns:a16="http://schemas.microsoft.com/office/drawing/2014/main" id="{FC36C4BB-97B2-4B63-9DC9-9DAA4A1DF6D5}"/>
                </a:ext>
              </a:extLst>
            </p:cNvPr>
            <p:cNvPicPr>
              <a:picLocks noChangeAspect="1"/>
            </p:cNvPicPr>
            <p:nvPr/>
          </p:nvPicPr>
          <p:blipFill>
            <a:blip r:embed="rId2"/>
            <a:stretch>
              <a:fillRect/>
            </a:stretch>
          </p:blipFill>
          <p:spPr>
            <a:xfrm>
              <a:off x="6394195" y="151003"/>
              <a:ext cx="647756" cy="624894"/>
            </a:xfrm>
            <a:prstGeom prst="rect">
              <a:avLst/>
            </a:prstGeom>
          </p:spPr>
        </p:pic>
      </p:grpSp>
      <p:sp>
        <p:nvSpPr>
          <p:cNvPr id="13" name="CasellaDiTesto 12">
            <a:extLst>
              <a:ext uri="{FF2B5EF4-FFF2-40B4-BE49-F238E27FC236}">
                <a16:creationId xmlns:a16="http://schemas.microsoft.com/office/drawing/2014/main" id="{067F55FC-4290-4FD6-BE11-6CCCBFD4EFFA}"/>
              </a:ext>
            </a:extLst>
          </p:cNvPr>
          <p:cNvSpPr txBox="1"/>
          <p:nvPr/>
        </p:nvSpPr>
        <p:spPr>
          <a:xfrm>
            <a:off x="90414" y="5301842"/>
            <a:ext cx="11999388" cy="1237070"/>
          </a:xfrm>
          <a:prstGeom prst="rect">
            <a:avLst/>
          </a:prstGeom>
          <a:noFill/>
        </p:spPr>
        <p:txBody>
          <a:bodyPr wrap="square" numCol="1" rtlCol="0">
            <a:spAutoFit/>
          </a:bodyPr>
          <a:lstStyle/>
          <a:p>
            <a:pPr marL="285750" indent="-285750" algn="just">
              <a:lnSpc>
                <a:spcPct val="107000"/>
              </a:lnSpc>
              <a:spcAft>
                <a:spcPts val="800"/>
              </a:spcAft>
              <a:buFont typeface="Wingdings" panose="05000000000000000000" pitchFamily="2" charset="2"/>
              <a:buChar char="Ø"/>
            </a:pPr>
            <a:r>
              <a:rPr lang="it-IT" sz="1600" b="1" dirty="0">
                <a:solidFill>
                  <a:schemeClr val="accent1"/>
                </a:solidFill>
                <a:latin typeface="Calibri" panose="020F0502020204030204" pitchFamily="34" charset="0"/>
                <a:cs typeface="Times New Roman" panose="02020603050405020304" pitchFamily="18" charset="0"/>
              </a:rPr>
              <a:t>Sul fronte degli ordinativi permane una dinamica positiva ma in rallentamento per quanto riguarda il mercato domestico. Gli ordini esteri mostrano invece un rafforzamento piuttosto marcato (+2,5%).</a:t>
            </a:r>
          </a:p>
          <a:p>
            <a:pPr marL="285750" indent="-285750" algn="just">
              <a:lnSpc>
                <a:spcPct val="107000"/>
              </a:lnSpc>
              <a:spcAft>
                <a:spcPts val="800"/>
              </a:spcAft>
              <a:buFont typeface="Wingdings" panose="05000000000000000000" pitchFamily="2" charset="2"/>
              <a:buChar char="Ø"/>
            </a:pPr>
            <a:r>
              <a:rPr lang="it-IT" sz="1600" dirty="0">
                <a:effectLst/>
                <a:latin typeface="Calibri" panose="020F0502020204030204" pitchFamily="34" charset="0"/>
                <a:ea typeface="Calibri" panose="020F0502020204030204" pitchFamily="34" charset="0"/>
                <a:cs typeface="Times New Roman" panose="02020603050405020304" pitchFamily="18" charset="0"/>
              </a:rPr>
              <a:t>I </a:t>
            </a:r>
            <a:r>
              <a:rPr lang="it-IT" sz="1600" b="1" dirty="0">
                <a:solidFill>
                  <a:srgbClr val="407BBE"/>
                </a:solidFill>
                <a:effectLst/>
                <a:latin typeface="Calibri" panose="020F0502020204030204" pitchFamily="34" charset="0"/>
                <a:ea typeface="Calibri" panose="020F0502020204030204" pitchFamily="34" charset="0"/>
                <a:cs typeface="Times New Roman" panose="02020603050405020304" pitchFamily="18" charset="0"/>
              </a:rPr>
              <a:t>prezzi </a:t>
            </a:r>
            <a:r>
              <a:rPr lang="it-IT" sz="1600" b="1" dirty="0">
                <a:solidFill>
                  <a:schemeClr val="accent1"/>
                </a:solidFill>
                <a:latin typeface="Calibri" panose="020F0502020204030204" pitchFamily="34" charset="0"/>
                <a:cs typeface="Times New Roman" panose="02020603050405020304" pitchFamily="18" charset="0"/>
              </a:rPr>
              <a:t>subiscono un aumento </a:t>
            </a:r>
            <a:r>
              <a:rPr lang="it-IT" sz="1600" dirty="0">
                <a:effectLst/>
                <a:latin typeface="Calibri" panose="020F0502020204030204" pitchFamily="34" charset="0"/>
                <a:ea typeface="Calibri" panose="020F0502020204030204" pitchFamily="34" charset="0"/>
                <a:cs typeface="Times New Roman" panose="02020603050405020304" pitchFamily="18" charset="0"/>
              </a:rPr>
              <a:t>evidente rispetto all’indagine dello scorso trimestre, con una variazione congiunturale </a:t>
            </a:r>
            <a:r>
              <a:rPr lang="it-IT" sz="1600" dirty="0">
                <a:latin typeface="Calibri" panose="020F0502020204030204" pitchFamily="34" charset="0"/>
                <a:ea typeface="Calibri" panose="020F0502020204030204" pitchFamily="34" charset="0"/>
                <a:cs typeface="Times New Roman" panose="02020603050405020304" pitchFamily="18" charset="0"/>
              </a:rPr>
              <a:t>del +4,5% per quanto riguarda le materie prime e del +2,8% relativamente ai prodotti finiti.   </a:t>
            </a:r>
            <a:endParaRPr lang="it-IT" sz="1600" i="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magine 3">
            <a:extLst>
              <a:ext uri="{FF2B5EF4-FFF2-40B4-BE49-F238E27FC236}">
                <a16:creationId xmlns:a16="http://schemas.microsoft.com/office/drawing/2014/main" id="{B2F98CDF-F149-F103-63D1-E3625AEAACB3}"/>
              </a:ext>
            </a:extLst>
          </p:cNvPr>
          <p:cNvPicPr>
            <a:picLocks noChangeAspect="1"/>
          </p:cNvPicPr>
          <p:nvPr/>
        </p:nvPicPr>
        <p:blipFill>
          <a:blip r:embed="rId3"/>
          <a:stretch>
            <a:fillRect/>
          </a:stretch>
        </p:blipFill>
        <p:spPr>
          <a:xfrm>
            <a:off x="39242" y="968844"/>
            <a:ext cx="7433658" cy="4232414"/>
          </a:xfrm>
          <a:prstGeom prst="rect">
            <a:avLst/>
          </a:prstGeom>
        </p:spPr>
      </p:pic>
    </p:spTree>
    <p:extLst>
      <p:ext uri="{BB962C8B-B14F-4D97-AF65-F5344CB8AC3E}">
        <p14:creationId xmlns:p14="http://schemas.microsoft.com/office/powerpoint/2010/main" val="30457229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CasellaDiTesto 16">
            <a:extLst>
              <a:ext uri="{FF2B5EF4-FFF2-40B4-BE49-F238E27FC236}">
                <a16:creationId xmlns:a16="http://schemas.microsoft.com/office/drawing/2014/main" id="{135F0A66-2954-480C-8CB6-78EF30963576}"/>
              </a:ext>
            </a:extLst>
          </p:cNvPr>
          <p:cNvSpPr txBox="1"/>
          <p:nvPr/>
        </p:nvSpPr>
        <p:spPr>
          <a:xfrm>
            <a:off x="59840" y="3888718"/>
            <a:ext cx="11953195" cy="2393540"/>
          </a:xfrm>
          <a:prstGeom prst="rect">
            <a:avLst/>
          </a:prstGeom>
          <a:noFill/>
        </p:spPr>
        <p:txBody>
          <a:bodyPr wrap="square" rtlCol="0">
            <a:spAutoFit/>
          </a:bodyPr>
          <a:lstStyle/>
          <a:p>
            <a:pPr marL="285750" indent="-285750" algn="just">
              <a:lnSpc>
                <a:spcPct val="107000"/>
              </a:lnSpc>
              <a:spcAft>
                <a:spcPts val="800"/>
              </a:spcAft>
              <a:buFont typeface="Wingdings" panose="05000000000000000000" pitchFamily="2" charset="2"/>
              <a:buChar char="Ø"/>
            </a:pPr>
            <a:r>
              <a:rPr lang="it-IT" sz="1600" dirty="0">
                <a:effectLst/>
                <a:latin typeface="Calibri" panose="020F0502020204030204" pitchFamily="34" charset="0"/>
                <a:ea typeface="Calibri" panose="020F0502020204030204" pitchFamily="34" charset="0"/>
                <a:cs typeface="Times New Roman" panose="02020603050405020304" pitchFamily="18" charset="0"/>
              </a:rPr>
              <a:t>I </a:t>
            </a:r>
            <a:r>
              <a:rPr lang="it-IT" sz="1600" b="1" dirty="0">
                <a:solidFill>
                  <a:srgbClr val="407BBE"/>
                </a:solidFill>
                <a:effectLst/>
                <a:latin typeface="Calibri" panose="020F0502020204030204" pitchFamily="34" charset="0"/>
                <a:ea typeface="Calibri" panose="020F0502020204030204" pitchFamily="34" charset="0"/>
                <a:cs typeface="Times New Roman" panose="02020603050405020304" pitchFamily="18" charset="0"/>
              </a:rPr>
              <a:t>dati tendenziali </a:t>
            </a:r>
            <a:r>
              <a:rPr lang="it-IT" sz="1600" dirty="0">
                <a:effectLst/>
                <a:latin typeface="Calibri" panose="020F0502020204030204" pitchFamily="34" charset="0"/>
                <a:ea typeface="Calibri" panose="020F0502020204030204" pitchFamily="34" charset="0"/>
                <a:cs typeface="Times New Roman" panose="02020603050405020304" pitchFamily="18" charset="0"/>
              </a:rPr>
              <a:t>mostrano nel secondo trimestre un aumento della produzione </a:t>
            </a:r>
            <a:r>
              <a:rPr lang="it-IT" sz="1600" dirty="0">
                <a:latin typeface="Calibri" panose="020F0502020204030204" pitchFamily="34" charset="0"/>
                <a:ea typeface="Calibri" panose="020F0502020204030204" pitchFamily="34" charset="0"/>
                <a:cs typeface="Times New Roman" panose="02020603050405020304" pitchFamily="18" charset="0"/>
              </a:rPr>
              <a:t>del 2,1</a:t>
            </a:r>
            <a:r>
              <a:rPr lang="it-IT" sz="1600" dirty="0">
                <a:effectLst/>
                <a:latin typeface="Calibri" panose="020F0502020204030204" pitchFamily="34" charset="0"/>
                <a:ea typeface="Calibri" panose="020F0502020204030204" pitchFamily="34" charset="0"/>
                <a:cs typeface="Times New Roman" panose="02020603050405020304" pitchFamily="18" charset="0"/>
              </a:rPr>
              <a:t>%. </a:t>
            </a:r>
            <a:r>
              <a:rPr lang="it-IT" sz="1600" dirty="0">
                <a:latin typeface="Calibri" panose="020F0502020204030204" pitchFamily="34" charset="0"/>
                <a:ea typeface="Calibri" panose="020F0502020204030204" pitchFamily="34" charset="0"/>
                <a:cs typeface="Times New Roman" panose="02020603050405020304" pitchFamily="18" charset="0"/>
              </a:rPr>
              <a:t>Secondo quanto dichiarato dalle imprese</a:t>
            </a:r>
            <a:r>
              <a:rPr lang="it-IT" sz="1600" dirty="0">
                <a:effectLst/>
                <a:latin typeface="Calibri" panose="020F0502020204030204" pitchFamily="34" charset="0"/>
                <a:ea typeface="Calibri" panose="020F0502020204030204" pitchFamily="34" charset="0"/>
                <a:cs typeface="Times New Roman" panose="02020603050405020304" pitchFamily="18" charset="0"/>
              </a:rPr>
              <a:t> anche </a:t>
            </a: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il fatturato continua a crescere: </a:t>
            </a:r>
            <a:r>
              <a:rPr lang="it-IT" sz="1600" dirty="0">
                <a:effectLst/>
                <a:latin typeface="Calibri" panose="020F0502020204030204" pitchFamily="34" charset="0"/>
                <a:ea typeface="Calibri" panose="020F0502020204030204" pitchFamily="34" charset="0"/>
                <a:cs typeface="Times New Roman" panose="02020603050405020304" pitchFamily="18" charset="0"/>
              </a:rPr>
              <a:t>+4,4% </a:t>
            </a:r>
            <a:r>
              <a:rPr lang="it-IT" sz="1600" dirty="0">
                <a:latin typeface="Calibri" panose="020F0502020204030204" pitchFamily="34" charset="0"/>
                <a:ea typeface="Calibri" panose="020F0502020204030204" pitchFamily="34" charset="0"/>
                <a:cs typeface="Times New Roman" panose="02020603050405020304" pitchFamily="18" charset="0"/>
              </a:rPr>
              <a:t>rispetto allo stesso periodo del 2025, mantenendosi in linea con l’andamento positivo che aveva caratterizzato la seconda metà del 2025. </a:t>
            </a:r>
          </a:p>
          <a:p>
            <a:pPr marL="285750" indent="-285750" algn="just">
              <a:lnSpc>
                <a:spcPct val="107000"/>
              </a:lnSpc>
              <a:spcAft>
                <a:spcPts val="800"/>
              </a:spcAf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Anche </a:t>
            </a: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sul fronte ordinativi la situazione risulta favorevole</a:t>
            </a:r>
            <a:r>
              <a:rPr lang="it-IT" sz="1600" dirty="0">
                <a:latin typeface="Calibri" panose="020F0502020204030204" pitchFamily="34" charset="0"/>
                <a:ea typeface="Calibri" panose="020F0502020204030204" pitchFamily="34" charset="0"/>
                <a:cs typeface="Times New Roman" panose="02020603050405020304" pitchFamily="18" charset="0"/>
              </a:rPr>
              <a:t>, </a:t>
            </a: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soprattutto per quanto riguarda il mercato estero </a:t>
            </a:r>
            <a:r>
              <a:rPr lang="it-IT" sz="1600" dirty="0">
                <a:effectLst/>
                <a:latin typeface="Calibri" panose="020F0502020204030204" pitchFamily="34" charset="0"/>
                <a:ea typeface="Calibri" panose="020F0502020204030204" pitchFamily="34" charset="0"/>
                <a:cs typeface="Times New Roman" panose="02020603050405020304" pitchFamily="18" charset="0"/>
              </a:rPr>
              <a:t>che registra una crescita del </a:t>
            </a:r>
            <a:r>
              <a:rPr lang="it-IT" sz="1600" dirty="0">
                <a:latin typeface="Calibri" panose="020F0502020204030204" pitchFamily="34" charset="0"/>
                <a:ea typeface="Calibri" panose="020F0502020204030204" pitchFamily="34" charset="0"/>
                <a:cs typeface="Times New Roman" panose="02020603050405020304" pitchFamily="18" charset="0"/>
              </a:rPr>
              <a:t>6,7</a:t>
            </a:r>
            <a:r>
              <a:rPr lang="it-IT" sz="1600" dirty="0">
                <a:effectLst/>
                <a:latin typeface="Calibri" panose="020F0502020204030204" pitchFamily="34" charset="0"/>
                <a:ea typeface="Calibri" panose="020F0502020204030204" pitchFamily="34" charset="0"/>
                <a:cs typeface="Times New Roman" panose="02020603050405020304" pitchFamily="18" charset="0"/>
              </a:rPr>
              <a:t>% su base annua, mostrando un ulteriore rafforzamento rispetto al trend positivo dello scorso anno</a:t>
            </a:r>
            <a:r>
              <a:rPr lang="it-IT" sz="1600" dirty="0">
                <a:latin typeface="Calibri" panose="020F0502020204030204" pitchFamily="34" charset="0"/>
                <a:ea typeface="Calibri" panose="020F0502020204030204" pitchFamily="34" charset="0"/>
                <a:cs typeface="Times New Roman" panose="02020603050405020304" pitchFamily="18" charset="0"/>
              </a:rPr>
              <a:t>. </a:t>
            </a: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Gli ordini interni mostrano anch’essi una dinamica favorevole: </a:t>
            </a:r>
            <a:r>
              <a:rPr lang="it-IT" sz="1600" dirty="0">
                <a:effectLst/>
                <a:latin typeface="Calibri" panose="020F0502020204030204" pitchFamily="34" charset="0"/>
                <a:ea typeface="Calibri" panose="020F0502020204030204" pitchFamily="34" charset="0"/>
                <a:cs typeface="Times New Roman" panose="02020603050405020304" pitchFamily="18" charset="0"/>
              </a:rPr>
              <a:t>+2,8% anno su anno.</a:t>
            </a:r>
          </a:p>
          <a:p>
            <a:pPr marL="285750" indent="-285750" algn="just">
              <a:lnSpc>
                <a:spcPct val="107000"/>
              </a:lnSpc>
              <a:spcAft>
                <a:spcPts val="800"/>
              </a:spcAf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Guardando all</a:t>
            </a:r>
            <a:r>
              <a:rPr lang="it-IT" sz="1600" dirty="0">
                <a:effectLst/>
                <a:latin typeface="Calibri" panose="020F0502020204030204" pitchFamily="34" charset="0"/>
                <a:ea typeface="Calibri" panose="020F0502020204030204" pitchFamily="34" charset="0"/>
                <a:cs typeface="Times New Roman" panose="02020603050405020304" pitchFamily="18" charset="0"/>
              </a:rPr>
              <a:t>a </a:t>
            </a:r>
            <a:r>
              <a:rPr lang="it-IT" sz="1600" b="1" dirty="0">
                <a:solidFill>
                  <a:srgbClr val="407BBE"/>
                </a:solidFill>
                <a:effectLst/>
                <a:latin typeface="Calibri" panose="020F0502020204030204" pitchFamily="34" charset="0"/>
                <a:ea typeface="Calibri" panose="020F0502020204030204" pitchFamily="34" charset="0"/>
                <a:cs typeface="Times New Roman" panose="02020603050405020304" pitchFamily="18" charset="0"/>
              </a:rPr>
              <a:t>distribuzione delle frequenze, </a:t>
            </a:r>
            <a:r>
              <a:rPr lang="it-IT" sz="1600" dirty="0">
                <a:effectLst/>
                <a:latin typeface="Calibri" panose="020F0502020204030204" pitchFamily="34" charset="0"/>
                <a:ea typeface="Calibri" panose="020F0502020204030204" pitchFamily="34" charset="0"/>
                <a:cs typeface="Times New Roman" panose="02020603050405020304" pitchFamily="18" charset="0"/>
              </a:rPr>
              <a:t>i dati indicano che tra il secondo trimestre 2025 e il </a:t>
            </a:r>
            <a:r>
              <a:rPr lang="it-IT" sz="1600" dirty="0">
                <a:latin typeface="Calibri" panose="020F0502020204030204" pitchFamily="34" charset="0"/>
                <a:ea typeface="Calibri" panose="020F0502020204030204" pitchFamily="34" charset="0"/>
                <a:cs typeface="Times New Roman" panose="02020603050405020304" pitchFamily="18" charset="0"/>
              </a:rPr>
              <a:t>secondo</a:t>
            </a:r>
            <a:r>
              <a:rPr lang="it-IT" sz="1600" dirty="0">
                <a:effectLst/>
                <a:latin typeface="Calibri" panose="020F0502020204030204" pitchFamily="34" charset="0"/>
                <a:ea typeface="Calibri" panose="020F0502020204030204" pitchFamily="34" charset="0"/>
                <a:cs typeface="Times New Roman" panose="02020603050405020304" pitchFamily="18" charset="0"/>
              </a:rPr>
              <a:t> 2026 la percentuale </a:t>
            </a:r>
            <a:r>
              <a:rPr lang="it-IT" sz="1600" dirty="0">
                <a:latin typeface="Calibri" panose="020F0502020204030204" pitchFamily="34" charset="0"/>
                <a:ea typeface="Calibri" panose="020F0502020204030204" pitchFamily="34" charset="0"/>
                <a:cs typeface="Times New Roman" panose="02020603050405020304" pitchFamily="18" charset="0"/>
              </a:rPr>
              <a:t>delle imprese intervistate</a:t>
            </a:r>
            <a:r>
              <a:rPr lang="it-IT" sz="1600" dirty="0">
                <a:effectLst/>
                <a:latin typeface="Calibri" panose="020F0502020204030204" pitchFamily="34" charset="0"/>
                <a:ea typeface="Calibri" panose="020F0502020204030204" pitchFamily="34" charset="0"/>
                <a:cs typeface="Times New Roman" panose="02020603050405020304" pitchFamily="18" charset="0"/>
              </a:rPr>
              <a:t> che dichiarano di avere una produzione stabile o in aumento è salita in misura decisa, dal </a:t>
            </a:r>
            <a:r>
              <a:rPr lang="it-IT" sz="1600" dirty="0">
                <a:latin typeface="Calibri" panose="020F0502020204030204" pitchFamily="34" charset="0"/>
                <a:ea typeface="Calibri" panose="020F0502020204030204" pitchFamily="34" charset="0"/>
                <a:cs typeface="Times New Roman" panose="02020603050405020304" pitchFamily="18" charset="0"/>
              </a:rPr>
              <a:t>58 al</a:t>
            </a:r>
            <a:r>
              <a:rPr lang="it-IT" sz="1600" dirty="0">
                <a:effectLst/>
                <a:latin typeface="Calibri" panose="020F0502020204030204" pitchFamily="34" charset="0"/>
                <a:ea typeface="Calibri" panose="020F0502020204030204" pitchFamily="34" charset="0"/>
                <a:cs typeface="Times New Roman" panose="02020603050405020304" pitchFamily="18" charset="0"/>
              </a:rPr>
              <a:t> </a:t>
            </a:r>
            <a:r>
              <a:rPr lang="it-IT" sz="1600" dirty="0">
                <a:latin typeface="Calibri" panose="020F0502020204030204" pitchFamily="34" charset="0"/>
                <a:ea typeface="Calibri" panose="020F0502020204030204" pitchFamily="34" charset="0"/>
                <a:cs typeface="Times New Roman" panose="02020603050405020304" pitchFamily="18" charset="0"/>
              </a:rPr>
              <a:t>67</a:t>
            </a:r>
            <a:r>
              <a:rPr lang="it-IT" sz="1600" dirty="0">
                <a:effectLst/>
                <a:latin typeface="Calibri" panose="020F0502020204030204" pitchFamily="34" charset="0"/>
                <a:ea typeface="Calibri" panose="020F0502020204030204" pitchFamily="34" charset="0"/>
                <a:cs typeface="Times New Roman" panose="02020603050405020304" pitchFamily="18" charset="0"/>
              </a:rPr>
              <a:t>%.</a:t>
            </a:r>
          </a:p>
        </p:txBody>
      </p:sp>
      <p:grpSp>
        <p:nvGrpSpPr>
          <p:cNvPr id="2" name="Gruppo 1">
            <a:extLst>
              <a:ext uri="{FF2B5EF4-FFF2-40B4-BE49-F238E27FC236}">
                <a16:creationId xmlns:a16="http://schemas.microsoft.com/office/drawing/2014/main" id="{C9BDB2A9-096D-4453-9549-226597B8F6D9}"/>
              </a:ext>
            </a:extLst>
          </p:cNvPr>
          <p:cNvGrpSpPr/>
          <p:nvPr/>
        </p:nvGrpSpPr>
        <p:grpSpPr>
          <a:xfrm>
            <a:off x="6816000" y="144000"/>
            <a:ext cx="4907384" cy="624894"/>
            <a:chOff x="6499315" y="103844"/>
            <a:chExt cx="4907384" cy="624894"/>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7147071" y="231625"/>
              <a:ext cx="4259628"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Industria – Principali indicatori tendenziali </a:t>
              </a:r>
            </a:p>
          </p:txBody>
        </p:sp>
        <p:pic>
          <p:nvPicPr>
            <p:cNvPr id="8" name="Immagine 7">
              <a:extLst>
                <a:ext uri="{FF2B5EF4-FFF2-40B4-BE49-F238E27FC236}">
                  <a16:creationId xmlns:a16="http://schemas.microsoft.com/office/drawing/2014/main" id="{2CEDFF52-E987-4A44-B577-1DA39970AD1E}"/>
                </a:ext>
              </a:extLst>
            </p:cNvPr>
            <p:cNvPicPr>
              <a:picLocks noChangeAspect="1"/>
            </p:cNvPicPr>
            <p:nvPr/>
          </p:nvPicPr>
          <p:blipFill>
            <a:blip r:embed="rId2"/>
            <a:stretch>
              <a:fillRect/>
            </a:stretch>
          </p:blipFill>
          <p:spPr>
            <a:xfrm>
              <a:off x="6499315" y="103844"/>
              <a:ext cx="647756" cy="624894"/>
            </a:xfrm>
            <a:prstGeom prst="rect">
              <a:avLst/>
            </a:prstGeom>
          </p:spPr>
        </p:pic>
      </p:grpSp>
      <p:pic>
        <p:nvPicPr>
          <p:cNvPr id="4" name="Immagine 3">
            <a:extLst>
              <a:ext uri="{FF2B5EF4-FFF2-40B4-BE49-F238E27FC236}">
                <a16:creationId xmlns:a16="http://schemas.microsoft.com/office/drawing/2014/main" id="{70C0ED23-53CF-DDBF-F458-252CE8E59EF2}"/>
              </a:ext>
            </a:extLst>
          </p:cNvPr>
          <p:cNvPicPr>
            <a:picLocks noChangeAspect="1"/>
          </p:cNvPicPr>
          <p:nvPr/>
        </p:nvPicPr>
        <p:blipFill>
          <a:blip r:embed="rId3"/>
          <a:stretch>
            <a:fillRect/>
          </a:stretch>
        </p:blipFill>
        <p:spPr>
          <a:xfrm>
            <a:off x="27432" y="925113"/>
            <a:ext cx="12132000" cy="2830800"/>
          </a:xfrm>
          <a:prstGeom prst="rect">
            <a:avLst/>
          </a:prstGeom>
        </p:spPr>
      </p:pic>
    </p:spTree>
    <p:extLst>
      <p:ext uri="{BB962C8B-B14F-4D97-AF65-F5344CB8AC3E}">
        <p14:creationId xmlns:p14="http://schemas.microsoft.com/office/powerpoint/2010/main" val="2626419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CasellaDiTesto 14">
            <a:extLst>
              <a:ext uri="{FF2B5EF4-FFF2-40B4-BE49-F238E27FC236}">
                <a16:creationId xmlns:a16="http://schemas.microsoft.com/office/drawing/2014/main" id="{DCFAD313-AD52-4E32-A268-9BE1AE401E33}"/>
              </a:ext>
            </a:extLst>
          </p:cNvPr>
          <p:cNvSpPr txBox="1"/>
          <p:nvPr/>
        </p:nvSpPr>
        <p:spPr>
          <a:xfrm>
            <a:off x="78813" y="4512855"/>
            <a:ext cx="12023540" cy="2232662"/>
          </a:xfrm>
          <a:prstGeom prst="rect">
            <a:avLst/>
          </a:prstGeom>
          <a:noFill/>
        </p:spPr>
        <p:txBody>
          <a:bodyPr wrap="square" numCol="1" rtlCol="0">
            <a:spAutoFit/>
          </a:bodyPr>
          <a:lstStyle/>
          <a:p>
            <a:pPr marL="285750" indent="-285750" algn="just">
              <a:lnSpc>
                <a:spcPct val="107000"/>
              </a:lnSpc>
              <a:spcAft>
                <a:spcPts val="800"/>
              </a:spcAf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L</a:t>
            </a:r>
            <a:r>
              <a:rPr lang="it-IT" sz="1600" dirty="0">
                <a:effectLst/>
                <a:latin typeface="Calibri" panose="020F0502020204030204" pitchFamily="34" charset="0"/>
                <a:ea typeface="Calibri" panose="020F0502020204030204" pitchFamily="34" charset="0"/>
                <a:cs typeface="Times New Roman" panose="02020603050405020304" pitchFamily="18" charset="0"/>
              </a:rPr>
              <a:t>e valutazioni delle imprese legate ai magazzini e agli ordini in portafoglio non </a:t>
            </a:r>
            <a:r>
              <a:rPr lang="it-IT" sz="1600" dirty="0">
                <a:latin typeface="Calibri" panose="020F0502020204030204" pitchFamily="34" charset="0"/>
                <a:ea typeface="Calibri" panose="020F0502020204030204" pitchFamily="34" charset="0"/>
                <a:cs typeface="Times New Roman" panose="02020603050405020304" pitchFamily="18" charset="0"/>
              </a:rPr>
              <a:t>mostrano un particolare eccesso di scorte accumulate. </a:t>
            </a:r>
            <a:endParaRPr lang="it-IT"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Nella prima metà dell’anno dell’anno il </a:t>
            </a: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livello dei magazzini </a:t>
            </a:r>
            <a:r>
              <a:rPr lang="it-IT" sz="1600" dirty="0">
                <a:latin typeface="Calibri" panose="020F0502020204030204" pitchFamily="34" charset="0"/>
                <a:ea typeface="Calibri" panose="020F0502020204030204" pitchFamily="34" charset="0"/>
                <a:cs typeface="Times New Roman" panose="02020603050405020304" pitchFamily="18" charset="0"/>
              </a:rPr>
              <a:t>risulta abbastanza proporzionato alla produzione. Nel primo semestre la giacenza di materie prime mostra un leggero aumento rispetto al dato del 2025. Per quanto riguarda le scorte di prodotti finiti, si osserva un certo ridimensionamento rispetto a quanto rilevato mediamente lo scorso anno (-0,3). </a:t>
            </a:r>
            <a:endParaRPr lang="it-IT"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Wingdings" panose="05000000000000000000" pitchFamily="2" charset="2"/>
              <a:buChar char="Ø"/>
            </a:pPr>
            <a:r>
              <a:rPr lang="it-IT" sz="1600" dirty="0">
                <a:effectLst/>
                <a:latin typeface="Calibri" panose="020F0502020204030204" pitchFamily="34" charset="0"/>
                <a:ea typeface="Calibri" panose="020F0502020204030204" pitchFamily="34" charset="0"/>
                <a:cs typeface="Times New Roman" panose="02020603050405020304" pitchFamily="18" charset="0"/>
              </a:rPr>
              <a:t>La </a:t>
            </a:r>
            <a:r>
              <a:rPr lang="it-IT" sz="1600" b="1" dirty="0">
                <a:solidFill>
                  <a:srgbClr val="407BBE"/>
                </a:solidFill>
                <a:effectLst/>
                <a:latin typeface="Calibri" panose="020F0502020204030204" pitchFamily="34" charset="0"/>
                <a:ea typeface="Calibri" panose="020F0502020204030204" pitchFamily="34" charset="0"/>
                <a:cs typeface="Times New Roman" panose="02020603050405020304" pitchFamily="18" charset="0"/>
              </a:rPr>
              <a:t>produzione equivalente </a:t>
            </a:r>
            <a:r>
              <a:rPr lang="it-IT" sz="1600" dirty="0">
                <a:latin typeface="Calibri" panose="020F0502020204030204" pitchFamily="34" charset="0"/>
                <a:cs typeface="Times New Roman" panose="02020603050405020304" pitchFamily="18" charset="0"/>
              </a:rPr>
              <a:t>resta sostanzialmente sullo stesso livello di quanto mediamente osservato nel 2025</a:t>
            </a:r>
            <a:r>
              <a:rPr lang="it-IT" sz="1600" dirty="0">
                <a:effectLst/>
                <a:latin typeface="Calibri" panose="020F0502020204030204" pitchFamily="34" charset="0"/>
                <a:ea typeface="Calibri" panose="020F0502020204030204" pitchFamily="34" charset="0"/>
                <a:cs typeface="Times New Roman" panose="02020603050405020304" pitchFamily="18" charset="0"/>
              </a:rPr>
              <a:t>, raggiungendo </a:t>
            </a:r>
            <a:r>
              <a:rPr lang="it-IT" sz="1600" dirty="0">
                <a:latin typeface="Calibri" panose="020F0502020204030204" pitchFamily="34" charset="0"/>
                <a:ea typeface="Calibri" panose="020F0502020204030204" pitchFamily="34" charset="0"/>
                <a:cs typeface="Times New Roman" panose="02020603050405020304" pitchFamily="18" charset="0"/>
              </a:rPr>
              <a:t>le 69,7</a:t>
            </a:r>
            <a:r>
              <a:rPr lang="it-IT" sz="1600" dirty="0">
                <a:effectLst/>
                <a:latin typeface="Calibri" panose="020F0502020204030204" pitchFamily="34" charset="0"/>
                <a:ea typeface="Calibri" panose="020F0502020204030204" pitchFamily="34" charset="0"/>
                <a:cs typeface="Times New Roman" panose="02020603050405020304" pitchFamily="18" charset="0"/>
              </a:rPr>
              <a:t> giornate di lavoro nel secondo trimestre. </a:t>
            </a:r>
          </a:p>
          <a:p>
            <a:pPr marL="285750" indent="-285750" algn="just">
              <a:lnSpc>
                <a:spcPct val="107000"/>
              </a:lnSpc>
              <a:spcAft>
                <a:spcPts val="800"/>
              </a:spcAft>
              <a:buFont typeface="Wingdings" panose="05000000000000000000" pitchFamily="2" charset="2"/>
              <a:buChar char="Ø"/>
            </a:pPr>
            <a:r>
              <a:rPr lang="it-IT" sz="1600" dirty="0">
                <a:effectLst/>
                <a:latin typeface="Calibri" panose="020F0502020204030204" pitchFamily="34" charset="0"/>
                <a:ea typeface="Calibri" panose="020F0502020204030204" pitchFamily="34" charset="0"/>
                <a:cs typeface="Times New Roman" panose="02020603050405020304" pitchFamily="18" charset="0"/>
              </a:rPr>
              <a:t>La </a:t>
            </a:r>
            <a:r>
              <a:rPr lang="it-IT" sz="1600" b="1" dirty="0">
                <a:solidFill>
                  <a:srgbClr val="407BBE"/>
                </a:solidFill>
                <a:effectLst/>
                <a:latin typeface="Calibri" panose="020F0502020204030204" pitchFamily="34" charset="0"/>
                <a:ea typeface="Calibri" panose="020F0502020204030204" pitchFamily="34" charset="0"/>
                <a:cs typeface="Times New Roman" panose="02020603050405020304" pitchFamily="18" charset="0"/>
              </a:rPr>
              <a:t>produzione assicurata si ridimensiona parzialmente portandosi a 85,8 giornate equivalenti </a:t>
            </a:r>
            <a:r>
              <a:rPr lang="it-IT" sz="1600" dirty="0">
                <a:latin typeface="Calibri" panose="020F0502020204030204" pitchFamily="34" charset="0"/>
                <a:cs typeface="Times New Roman" panose="02020603050405020304" pitchFamily="18" charset="0"/>
              </a:rPr>
              <a:t>(rispetto alle 88,1 del 2025). </a:t>
            </a:r>
            <a:endParaRPr lang="it-IT"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a:xfrm>
            <a:off x="11010900" y="6356350"/>
            <a:ext cx="342900" cy="365125"/>
          </a:xfrm>
        </p:spPr>
        <p:txBody>
          <a:bodyPr/>
          <a:lstStyle/>
          <a:p>
            <a:fld id="{CE135758-368B-4D1E-8648-5A674A935741}" type="slidenum">
              <a:rPr lang="it-IT" smtClean="0"/>
              <a:pPr/>
              <a:t>20</a:t>
            </a:fld>
            <a:endParaRPr lang="it-IT" dirty="0"/>
          </a:p>
        </p:txBody>
      </p:sp>
      <p:grpSp>
        <p:nvGrpSpPr>
          <p:cNvPr id="2" name="Gruppo 1">
            <a:extLst>
              <a:ext uri="{FF2B5EF4-FFF2-40B4-BE49-F238E27FC236}">
                <a16:creationId xmlns:a16="http://schemas.microsoft.com/office/drawing/2014/main" id="{86768EE7-16D8-4B28-AE0D-82904E1FFD84}"/>
              </a:ext>
            </a:extLst>
          </p:cNvPr>
          <p:cNvGrpSpPr/>
          <p:nvPr/>
        </p:nvGrpSpPr>
        <p:grpSpPr>
          <a:xfrm>
            <a:off x="6816000" y="144000"/>
            <a:ext cx="3614979" cy="624894"/>
            <a:chOff x="6268257" y="151003"/>
            <a:chExt cx="3614979" cy="624894"/>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6916013" y="278784"/>
              <a:ext cx="2967223"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Industria – Altri indicatori    </a:t>
              </a:r>
              <a:r>
                <a:rPr lang="it-IT" b="1" dirty="0">
                  <a:solidFill>
                    <a:srgbClr val="FF0000"/>
                  </a:solidFill>
                  <a:latin typeface="Calibri" panose="020F0502020204030204" pitchFamily="34" charset="0"/>
                  <a:cs typeface="Calibri" panose="020F0502020204030204" pitchFamily="34" charset="0"/>
                </a:rPr>
                <a:t>X</a:t>
              </a:r>
            </a:p>
          </p:txBody>
        </p:sp>
        <p:pic>
          <p:nvPicPr>
            <p:cNvPr id="7" name="Immagine 6">
              <a:extLst>
                <a:ext uri="{FF2B5EF4-FFF2-40B4-BE49-F238E27FC236}">
                  <a16:creationId xmlns:a16="http://schemas.microsoft.com/office/drawing/2014/main" id="{72B9D0BD-D743-44A1-BC77-1A3C67535625}"/>
                </a:ext>
              </a:extLst>
            </p:cNvPr>
            <p:cNvPicPr>
              <a:picLocks noChangeAspect="1"/>
            </p:cNvPicPr>
            <p:nvPr/>
          </p:nvPicPr>
          <p:blipFill>
            <a:blip r:embed="rId3"/>
            <a:stretch>
              <a:fillRect/>
            </a:stretch>
          </p:blipFill>
          <p:spPr>
            <a:xfrm>
              <a:off x="6268257" y="151003"/>
              <a:ext cx="647756" cy="624894"/>
            </a:xfrm>
            <a:prstGeom prst="rect">
              <a:avLst/>
            </a:prstGeom>
          </p:spPr>
        </p:pic>
      </p:grpSp>
      <p:pic>
        <p:nvPicPr>
          <p:cNvPr id="5" name="Immagine 4">
            <a:extLst>
              <a:ext uri="{FF2B5EF4-FFF2-40B4-BE49-F238E27FC236}">
                <a16:creationId xmlns:a16="http://schemas.microsoft.com/office/drawing/2014/main" id="{58A60B35-8965-9B5F-B348-A72D4D7CE260}"/>
              </a:ext>
            </a:extLst>
          </p:cNvPr>
          <p:cNvPicPr>
            <a:picLocks noChangeAspect="1"/>
          </p:cNvPicPr>
          <p:nvPr/>
        </p:nvPicPr>
        <p:blipFill>
          <a:blip r:embed="rId4"/>
          <a:stretch>
            <a:fillRect/>
          </a:stretch>
        </p:blipFill>
        <p:spPr>
          <a:xfrm>
            <a:off x="1610066" y="924107"/>
            <a:ext cx="8971868" cy="3588748"/>
          </a:xfrm>
          <a:prstGeom prst="rect">
            <a:avLst/>
          </a:prstGeom>
        </p:spPr>
      </p:pic>
    </p:spTree>
    <p:extLst>
      <p:ext uri="{BB962C8B-B14F-4D97-AF65-F5344CB8AC3E}">
        <p14:creationId xmlns:p14="http://schemas.microsoft.com/office/powerpoint/2010/main" val="16059677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21</a:t>
            </a:fld>
            <a:endParaRPr lang="it-IT"/>
          </a:p>
        </p:txBody>
      </p:sp>
      <p:grpSp>
        <p:nvGrpSpPr>
          <p:cNvPr id="3" name="Gruppo 2">
            <a:extLst>
              <a:ext uri="{FF2B5EF4-FFF2-40B4-BE49-F238E27FC236}">
                <a16:creationId xmlns:a16="http://schemas.microsoft.com/office/drawing/2014/main" id="{DE2674BB-7753-4FED-A57A-B35BDAB3BBD4}"/>
              </a:ext>
            </a:extLst>
          </p:cNvPr>
          <p:cNvGrpSpPr/>
          <p:nvPr/>
        </p:nvGrpSpPr>
        <p:grpSpPr>
          <a:xfrm>
            <a:off x="6816000" y="144000"/>
            <a:ext cx="2679723" cy="624894"/>
            <a:chOff x="6268257" y="151003"/>
            <a:chExt cx="2679723" cy="624894"/>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6916013" y="278784"/>
              <a:ext cx="2031967"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Industria – I prezzi  </a:t>
              </a:r>
            </a:p>
          </p:txBody>
        </p:sp>
        <p:pic>
          <p:nvPicPr>
            <p:cNvPr id="6" name="Immagine 5">
              <a:extLst>
                <a:ext uri="{FF2B5EF4-FFF2-40B4-BE49-F238E27FC236}">
                  <a16:creationId xmlns:a16="http://schemas.microsoft.com/office/drawing/2014/main" id="{971BF86A-76B1-40A3-9E8C-F7DEEFE41D79}"/>
                </a:ext>
              </a:extLst>
            </p:cNvPr>
            <p:cNvPicPr>
              <a:picLocks noChangeAspect="1"/>
            </p:cNvPicPr>
            <p:nvPr/>
          </p:nvPicPr>
          <p:blipFill>
            <a:blip r:embed="rId3"/>
            <a:stretch>
              <a:fillRect/>
            </a:stretch>
          </p:blipFill>
          <p:spPr>
            <a:xfrm>
              <a:off x="6268257" y="151003"/>
              <a:ext cx="647756" cy="624894"/>
            </a:xfrm>
            <a:prstGeom prst="rect">
              <a:avLst/>
            </a:prstGeom>
          </p:spPr>
        </p:pic>
      </p:grpSp>
      <p:sp>
        <p:nvSpPr>
          <p:cNvPr id="8" name="CasellaDiTesto 7">
            <a:extLst>
              <a:ext uri="{FF2B5EF4-FFF2-40B4-BE49-F238E27FC236}">
                <a16:creationId xmlns:a16="http://schemas.microsoft.com/office/drawing/2014/main" id="{DB7A66CB-D2B5-42D6-A0CC-899C2355E3BD}"/>
              </a:ext>
            </a:extLst>
          </p:cNvPr>
          <p:cNvSpPr txBox="1"/>
          <p:nvPr/>
        </p:nvSpPr>
        <p:spPr>
          <a:xfrm>
            <a:off x="8382726" y="967198"/>
            <a:ext cx="3781425" cy="5818644"/>
          </a:xfrm>
          <a:prstGeom prst="rect">
            <a:avLst/>
          </a:prstGeom>
          <a:noFill/>
        </p:spPr>
        <p:txBody>
          <a:bodyPr wrap="square" rtlCol="0">
            <a:spAutoFit/>
          </a:bodyPr>
          <a:lstStyle/>
          <a:p>
            <a:pPr marL="285750" indent="-285750" algn="just">
              <a:lnSpc>
                <a:spcPct val="107000"/>
              </a:lnSpc>
              <a:spcAft>
                <a:spcPts val="800"/>
              </a:spcAf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I</a:t>
            </a:r>
            <a:r>
              <a:rPr lang="it-IT" sz="1600" dirty="0">
                <a:effectLst/>
                <a:latin typeface="Calibri" panose="020F0502020204030204" pitchFamily="34" charset="0"/>
                <a:ea typeface="Calibri" panose="020F0502020204030204" pitchFamily="34" charset="0"/>
                <a:cs typeface="Times New Roman" panose="02020603050405020304" pitchFamily="18" charset="0"/>
              </a:rPr>
              <a:t> ritmi di crescita dei prezzi per il comparto industriale lombardo si mantengono nel complesso abbastanza alti, </a:t>
            </a: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e nel secondo trimestre si osserva un ulteriore incremento rispetto ai trimestri passati per quanto riguarda i mercati a monte (+11,5% su base annua)</a:t>
            </a:r>
            <a:r>
              <a:rPr lang="it-IT" sz="1600" dirty="0">
                <a:latin typeface="Calibri" panose="020F0502020204030204" pitchFamily="34" charset="0"/>
                <a:cs typeface="Times New Roman" panose="02020603050405020304" pitchFamily="18" charset="0"/>
              </a:rPr>
              <a:t>. </a:t>
            </a:r>
            <a:r>
              <a:rPr lang="it-IT" sz="1600" dirty="0">
                <a:latin typeface="Calibri" panose="020F0502020204030204" pitchFamily="34" charset="0"/>
                <a:ea typeface="Calibri" panose="020F0502020204030204" pitchFamily="34" charset="0"/>
                <a:cs typeface="Times New Roman" panose="02020603050405020304" pitchFamily="18" charset="0"/>
              </a:rPr>
              <a:t>Ciò è in parte da attribuire alle accresciute tensioni geopolitiche degli ultimi mesi. In particolare, l’instabilità nell’area del golfo persico e il fatto che lo Stretto di Hormuz non sia ancora tornato a un normale regime di navigazione commerciale. Ne risentono le quotazioni di alcune materie prime, in primis delle commodities energetiche.</a:t>
            </a:r>
          </a:p>
          <a:p>
            <a:pPr marL="285750" indent="-285750" algn="just">
              <a:lnSpc>
                <a:spcPct val="107000"/>
              </a:lnSpc>
              <a:spcAft>
                <a:spcPts val="800"/>
              </a:spcAft>
              <a:buFont typeface="Wingdings" panose="05000000000000000000" pitchFamily="2" charset="2"/>
              <a:buChar char="Ø"/>
            </a:pPr>
            <a:r>
              <a:rPr lang="it-IT" sz="1600" dirty="0">
                <a:latin typeface="Calibri" panose="020F0502020204030204" pitchFamily="34" charset="0"/>
                <a:cs typeface="Times New Roman" panose="02020603050405020304" pitchFamily="18" charset="0"/>
              </a:rPr>
              <a:t>Anche per i prodotti finiti la dinamica dei prezzi dichiarata dalle imprese mostra un leggero rialzo. </a:t>
            </a:r>
          </a:p>
          <a:p>
            <a:pPr marL="285750" indent="-285750" algn="just">
              <a:lnSpc>
                <a:spcPct val="107000"/>
              </a:lnSpc>
              <a:spcAft>
                <a:spcPts val="800"/>
              </a:spcAft>
              <a:buFont typeface="Wingdings" panose="05000000000000000000" pitchFamily="2" charset="2"/>
              <a:buChar char="Ø"/>
            </a:pPr>
            <a:endParaRPr lang="it-IT" sz="1600" dirty="0">
              <a:solidFill>
                <a:srgbClr val="FF0000"/>
              </a:solidFill>
              <a:highlight>
                <a:srgbClr val="FFFF00"/>
              </a:highlight>
              <a:latin typeface="Calibri" panose="020F0502020204030204" pitchFamily="34" charset="0"/>
              <a:cs typeface="Times New Roman" panose="02020603050405020304" pitchFamily="18" charset="0"/>
            </a:endParaRPr>
          </a:p>
        </p:txBody>
      </p:sp>
      <p:pic>
        <p:nvPicPr>
          <p:cNvPr id="4" name="Immagine 3">
            <a:extLst>
              <a:ext uri="{FF2B5EF4-FFF2-40B4-BE49-F238E27FC236}">
                <a16:creationId xmlns:a16="http://schemas.microsoft.com/office/drawing/2014/main" id="{A5FAE13B-DE29-BCFA-CB9C-5D31139FB0E0}"/>
              </a:ext>
            </a:extLst>
          </p:cNvPr>
          <p:cNvPicPr>
            <a:picLocks noChangeAspect="1"/>
          </p:cNvPicPr>
          <p:nvPr/>
        </p:nvPicPr>
        <p:blipFill>
          <a:blip r:embed="rId4"/>
          <a:stretch>
            <a:fillRect/>
          </a:stretch>
        </p:blipFill>
        <p:spPr>
          <a:xfrm>
            <a:off x="40244" y="1127319"/>
            <a:ext cx="8439495" cy="4603361"/>
          </a:xfrm>
          <a:prstGeom prst="rect">
            <a:avLst/>
          </a:prstGeom>
        </p:spPr>
      </p:pic>
    </p:spTree>
    <p:extLst>
      <p:ext uri="{BB962C8B-B14F-4D97-AF65-F5344CB8AC3E}">
        <p14:creationId xmlns:p14="http://schemas.microsoft.com/office/powerpoint/2010/main" val="37199626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CasellaDiTesto 16">
            <a:extLst>
              <a:ext uri="{FF2B5EF4-FFF2-40B4-BE49-F238E27FC236}">
                <a16:creationId xmlns:a16="http://schemas.microsoft.com/office/drawing/2014/main" id="{135F0A66-2954-480C-8CB6-78EF30963576}"/>
              </a:ext>
            </a:extLst>
          </p:cNvPr>
          <p:cNvSpPr txBox="1"/>
          <p:nvPr/>
        </p:nvSpPr>
        <p:spPr>
          <a:xfrm>
            <a:off x="7367649" y="993961"/>
            <a:ext cx="4716000" cy="4925644"/>
          </a:xfrm>
          <a:prstGeom prst="rect">
            <a:avLst/>
          </a:prstGeom>
          <a:noFill/>
        </p:spPr>
        <p:txBody>
          <a:bodyPr wrap="square" rtlCol="0">
            <a:spAutoFit/>
          </a:bodyPr>
          <a:lstStyle/>
          <a:p>
            <a:pPr marL="285750" indent="-285750" algn="just">
              <a:lnSpc>
                <a:spcPct val="107000"/>
              </a:lnSpc>
              <a:spcAft>
                <a:spcPts val="800"/>
              </a:spcAft>
              <a:buFont typeface="Wingdings" panose="05000000000000000000" pitchFamily="2" charset="2"/>
              <a:buChar char="Ø"/>
            </a:pPr>
            <a:r>
              <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rPr>
              <a:t>Nel secondo trimestre 2026 </a:t>
            </a:r>
            <a:r>
              <a:rPr lang="it-IT" sz="1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l’occupazione nell’industria lombarda registra una nuova variazione di segno positivo, seppur meno intensa di quella rilevata a inizio anno</a:t>
            </a:r>
            <a:r>
              <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Il </a:t>
            </a:r>
            <a:r>
              <a:rPr lang="it-IT" sz="1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tasso di ingresso</a:t>
            </a:r>
            <a:r>
              <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si ridimensione rispetto al passato trimestre, e </a:t>
            </a:r>
            <a:r>
              <a:rPr lang="it-IT" sz="1600" dirty="0">
                <a:latin typeface="Calibri" panose="020F0502020204030204" pitchFamily="34" charset="0"/>
                <a:ea typeface="Calibri" panose="020F0502020204030204" pitchFamily="34" charset="0"/>
                <a:cs typeface="Times New Roman" panose="02020603050405020304" pitchFamily="18" charset="0"/>
              </a:rPr>
              <a:t>si riduce </a:t>
            </a:r>
            <a:r>
              <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rPr>
              <a:t>anche il </a:t>
            </a:r>
            <a:r>
              <a:rPr lang="it-IT" sz="1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tasso di uscita</a:t>
            </a:r>
            <a:r>
              <a:rPr lang="it-IT" sz="16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Il saldo tra le due curve risulta positivo e pari al +0,3%.</a:t>
            </a:r>
            <a:endParaRPr lang="it-IT" sz="16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285750" indent="-285750" algn="just">
              <a:lnSpc>
                <a:spcPct val="107000"/>
              </a:lnSpc>
              <a:spcAft>
                <a:spcPts val="800"/>
              </a:spcAft>
              <a:buFont typeface="Wingdings" panose="05000000000000000000" pitchFamily="2" charset="2"/>
              <a:buChar char="Ø"/>
            </a:pPr>
            <a:r>
              <a:rPr lang="it-IT" sz="16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Il </a:t>
            </a:r>
            <a:r>
              <a:rPr lang="it-IT" sz="1600" b="1" dirty="0">
                <a:solidFill>
                  <a:schemeClr val="accent1"/>
                </a:solidFill>
                <a:latin typeface="Calibri" panose="020F0502020204030204" pitchFamily="34" charset="0"/>
                <a:cs typeface="Calibri" panose="020F0502020204030204" pitchFamily="34" charset="0"/>
              </a:rPr>
              <a:t>ricorso alla </a:t>
            </a:r>
            <a:r>
              <a:rPr lang="it-IT" sz="1600" b="1" dirty="0" err="1">
                <a:solidFill>
                  <a:schemeClr val="accent1"/>
                </a:solidFill>
                <a:latin typeface="Calibri" panose="020F0502020204030204" pitchFamily="34" charset="0"/>
                <a:ea typeface="Calibri" panose="020F0502020204030204" pitchFamily="34" charset="0"/>
                <a:cs typeface="Calibri" panose="020F0502020204030204" pitchFamily="34" charset="0"/>
              </a:rPr>
              <a:t>Cig</a:t>
            </a:r>
            <a:r>
              <a:rPr lang="it-IT" sz="1600" b="1" dirty="0">
                <a:solidFill>
                  <a:schemeClr val="accent1"/>
                </a:solidFill>
                <a:effectLst/>
                <a:latin typeface="Calibri" panose="020F0502020204030204" pitchFamily="34" charset="0"/>
                <a:ea typeface="Calibri" panose="020F0502020204030204" pitchFamily="34" charset="0"/>
                <a:cs typeface="Calibri" panose="020F0502020204030204" pitchFamily="34" charset="0"/>
              </a:rPr>
              <a:t> </a:t>
            </a:r>
            <a:r>
              <a:rPr lang="it-IT" sz="1600" dirty="0">
                <a:solidFill>
                  <a:srgbClr val="000000"/>
                </a:solidFill>
                <a:latin typeface="Calibri" panose="020F0502020204030204" pitchFamily="34" charset="0"/>
                <a:ea typeface="Calibri" panose="020F0502020204030204" pitchFamily="34" charset="0"/>
                <a:cs typeface="Calibri" panose="020F0502020204030204" pitchFamily="34" charset="0"/>
              </a:rPr>
              <a:t>da parte delle imprese dell’industria lombarda risulta contenuto e in calo rispetto ai trimestri passati. La quota di </a:t>
            </a:r>
            <a:r>
              <a:rPr lang="it-IT" sz="1600" dirty="0" err="1">
                <a:solidFill>
                  <a:srgbClr val="000000"/>
                </a:solidFill>
                <a:latin typeface="Calibri" panose="020F0502020204030204" pitchFamily="34" charset="0"/>
                <a:ea typeface="Calibri" panose="020F0502020204030204" pitchFamily="34" charset="0"/>
                <a:cs typeface="Calibri" panose="020F0502020204030204" pitchFamily="34" charset="0"/>
              </a:rPr>
              <a:t>Cig</a:t>
            </a:r>
            <a:r>
              <a:rPr lang="it-IT" sz="1600" dirty="0">
                <a:solidFill>
                  <a:srgbClr val="000000"/>
                </a:solidFill>
                <a:latin typeface="Calibri" panose="020F0502020204030204" pitchFamily="34" charset="0"/>
                <a:ea typeface="Calibri" panose="020F0502020204030204" pitchFamily="34" charset="0"/>
                <a:cs typeface="Calibri" panose="020F0502020204030204" pitchFamily="34" charset="0"/>
              </a:rPr>
              <a:t> sul monte ore complessivo scende allo 0,9% nel secondo trimestre, mentre guardando alla quota di imprese che vi fa ricorso la percentuale risulta pari al 10,2%. </a:t>
            </a:r>
            <a:r>
              <a:rPr lang="it-IT" sz="1600" b="1" dirty="0">
                <a:solidFill>
                  <a:schemeClr val="accent1"/>
                </a:solidFill>
                <a:effectLst/>
                <a:latin typeface="Calibri" panose="020F0502020204030204" pitchFamily="34" charset="0"/>
                <a:ea typeface="Calibri" panose="020F0502020204030204" pitchFamily="34" charset="0"/>
                <a:cs typeface="Calibri" panose="020F0502020204030204" pitchFamily="34" charset="0"/>
              </a:rPr>
              <a:t>A livello settoriale, le difficoltà più consistenti si osservano in primo luogo per l’industria tessile e per quella del legno-mobilio. A seguire, in misura più attenuata, si trova il settore dell’abbigliamento e l’industria siderurgica.</a:t>
            </a:r>
            <a:endParaRPr lang="it-IT" sz="1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a:xfrm>
            <a:off x="10934700" y="6356350"/>
            <a:ext cx="419100" cy="365125"/>
          </a:xfrm>
        </p:spPr>
        <p:txBody>
          <a:bodyPr/>
          <a:lstStyle/>
          <a:p>
            <a:fld id="{CE135758-368B-4D1E-8648-5A674A935741}" type="slidenum">
              <a:rPr lang="it-IT" smtClean="0"/>
              <a:pPr/>
              <a:t>22</a:t>
            </a:fld>
            <a:endParaRPr lang="it-IT" dirty="0"/>
          </a:p>
        </p:txBody>
      </p:sp>
      <p:grpSp>
        <p:nvGrpSpPr>
          <p:cNvPr id="3" name="Gruppo 2">
            <a:extLst>
              <a:ext uri="{FF2B5EF4-FFF2-40B4-BE49-F238E27FC236}">
                <a16:creationId xmlns:a16="http://schemas.microsoft.com/office/drawing/2014/main" id="{194A660E-3DD0-4841-BE52-8EB71507DBAA}"/>
              </a:ext>
            </a:extLst>
          </p:cNvPr>
          <p:cNvGrpSpPr/>
          <p:nvPr/>
        </p:nvGrpSpPr>
        <p:grpSpPr>
          <a:xfrm>
            <a:off x="6816000" y="144000"/>
            <a:ext cx="3282452" cy="624894"/>
            <a:chOff x="7817300" y="151003"/>
            <a:chExt cx="3282452" cy="624894"/>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8465056" y="278784"/>
              <a:ext cx="2634696"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Industria – Occupazione   </a:t>
              </a:r>
            </a:p>
          </p:txBody>
        </p:sp>
        <p:pic>
          <p:nvPicPr>
            <p:cNvPr id="6" name="Immagine 5">
              <a:extLst>
                <a:ext uri="{FF2B5EF4-FFF2-40B4-BE49-F238E27FC236}">
                  <a16:creationId xmlns:a16="http://schemas.microsoft.com/office/drawing/2014/main" id="{2FC487C6-C660-42B8-89F8-A2892ABDC610}"/>
                </a:ext>
              </a:extLst>
            </p:cNvPr>
            <p:cNvPicPr>
              <a:picLocks noChangeAspect="1"/>
            </p:cNvPicPr>
            <p:nvPr/>
          </p:nvPicPr>
          <p:blipFill>
            <a:blip r:embed="rId2"/>
            <a:stretch>
              <a:fillRect/>
            </a:stretch>
          </p:blipFill>
          <p:spPr>
            <a:xfrm>
              <a:off x="7817300" y="151003"/>
              <a:ext cx="647756" cy="624894"/>
            </a:xfrm>
            <a:prstGeom prst="rect">
              <a:avLst/>
            </a:prstGeom>
          </p:spPr>
        </p:pic>
      </p:grpSp>
      <p:pic>
        <p:nvPicPr>
          <p:cNvPr id="4" name="Immagine 3">
            <a:extLst>
              <a:ext uri="{FF2B5EF4-FFF2-40B4-BE49-F238E27FC236}">
                <a16:creationId xmlns:a16="http://schemas.microsoft.com/office/drawing/2014/main" id="{24A101F1-D2BC-5AFF-9BFA-EE87D7BE897D}"/>
              </a:ext>
            </a:extLst>
          </p:cNvPr>
          <p:cNvPicPr>
            <a:picLocks noChangeAspect="1"/>
          </p:cNvPicPr>
          <p:nvPr/>
        </p:nvPicPr>
        <p:blipFill>
          <a:blip r:embed="rId3"/>
          <a:stretch>
            <a:fillRect/>
          </a:stretch>
        </p:blipFill>
        <p:spPr>
          <a:xfrm>
            <a:off x="36576" y="936448"/>
            <a:ext cx="7367649" cy="5894120"/>
          </a:xfrm>
          <a:prstGeom prst="rect">
            <a:avLst/>
          </a:prstGeom>
        </p:spPr>
      </p:pic>
    </p:spTree>
    <p:extLst>
      <p:ext uri="{BB962C8B-B14F-4D97-AF65-F5344CB8AC3E}">
        <p14:creationId xmlns:p14="http://schemas.microsoft.com/office/powerpoint/2010/main" val="4408774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a:xfrm>
            <a:off x="11006254" y="6356350"/>
            <a:ext cx="347546" cy="365125"/>
          </a:xfrm>
        </p:spPr>
        <p:txBody>
          <a:bodyPr/>
          <a:lstStyle/>
          <a:p>
            <a:fld id="{CE135758-368B-4D1E-8648-5A674A935741}" type="slidenum">
              <a:rPr lang="it-IT" smtClean="0"/>
              <a:pPr/>
              <a:t>23</a:t>
            </a:fld>
            <a:endParaRPr lang="it-IT" dirty="0"/>
          </a:p>
        </p:txBody>
      </p:sp>
      <p:grpSp>
        <p:nvGrpSpPr>
          <p:cNvPr id="2" name="Gruppo 1">
            <a:extLst>
              <a:ext uri="{FF2B5EF4-FFF2-40B4-BE49-F238E27FC236}">
                <a16:creationId xmlns:a16="http://schemas.microsoft.com/office/drawing/2014/main" id="{7749C879-06CD-4CC6-BCD8-9F3D3DBEEAD8}"/>
              </a:ext>
            </a:extLst>
          </p:cNvPr>
          <p:cNvGrpSpPr/>
          <p:nvPr/>
        </p:nvGrpSpPr>
        <p:grpSpPr>
          <a:xfrm>
            <a:off x="6816000" y="144000"/>
            <a:ext cx="2777272" cy="624894"/>
            <a:chOff x="6478463" y="85399"/>
            <a:chExt cx="2777272" cy="624894"/>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7103671" y="213180"/>
              <a:ext cx="2152064"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Industria – I settori   </a:t>
              </a:r>
            </a:p>
          </p:txBody>
        </p:sp>
        <p:pic>
          <p:nvPicPr>
            <p:cNvPr id="6" name="Immagine 5">
              <a:extLst>
                <a:ext uri="{FF2B5EF4-FFF2-40B4-BE49-F238E27FC236}">
                  <a16:creationId xmlns:a16="http://schemas.microsoft.com/office/drawing/2014/main" id="{699E8513-AA83-44C0-B38C-8332DACFF56D}"/>
                </a:ext>
              </a:extLst>
            </p:cNvPr>
            <p:cNvPicPr>
              <a:picLocks noChangeAspect="1"/>
            </p:cNvPicPr>
            <p:nvPr/>
          </p:nvPicPr>
          <p:blipFill>
            <a:blip r:embed="rId2"/>
            <a:stretch>
              <a:fillRect/>
            </a:stretch>
          </p:blipFill>
          <p:spPr>
            <a:xfrm>
              <a:off x="6478463" y="85399"/>
              <a:ext cx="647756" cy="624894"/>
            </a:xfrm>
            <a:prstGeom prst="rect">
              <a:avLst/>
            </a:prstGeom>
          </p:spPr>
        </p:pic>
      </p:grpSp>
      <p:pic>
        <p:nvPicPr>
          <p:cNvPr id="4" name="Immagine 3">
            <a:extLst>
              <a:ext uri="{FF2B5EF4-FFF2-40B4-BE49-F238E27FC236}">
                <a16:creationId xmlns:a16="http://schemas.microsoft.com/office/drawing/2014/main" id="{06F9DF9D-D32B-0C77-3B85-D6332C88472E}"/>
              </a:ext>
            </a:extLst>
          </p:cNvPr>
          <p:cNvPicPr>
            <a:picLocks noChangeAspect="1"/>
          </p:cNvPicPr>
          <p:nvPr/>
        </p:nvPicPr>
        <p:blipFill>
          <a:blip r:embed="rId3"/>
          <a:stretch>
            <a:fillRect/>
          </a:stretch>
        </p:blipFill>
        <p:spPr>
          <a:xfrm>
            <a:off x="36576" y="950976"/>
            <a:ext cx="6731937" cy="5788152"/>
          </a:xfrm>
          <a:prstGeom prst="rect">
            <a:avLst/>
          </a:prstGeom>
        </p:spPr>
      </p:pic>
      <p:sp>
        <p:nvSpPr>
          <p:cNvPr id="17" name="CasellaDiTesto 16">
            <a:extLst>
              <a:ext uri="{FF2B5EF4-FFF2-40B4-BE49-F238E27FC236}">
                <a16:creationId xmlns:a16="http://schemas.microsoft.com/office/drawing/2014/main" id="{135F0A66-2954-480C-8CB6-78EF30963576}"/>
              </a:ext>
            </a:extLst>
          </p:cNvPr>
          <p:cNvSpPr txBox="1"/>
          <p:nvPr/>
        </p:nvSpPr>
        <p:spPr>
          <a:xfrm>
            <a:off x="6611112" y="915925"/>
            <a:ext cx="5492767" cy="5452583"/>
          </a:xfrm>
          <a:prstGeom prst="rect">
            <a:avLst/>
          </a:prstGeom>
          <a:noFill/>
        </p:spPr>
        <p:txBody>
          <a:bodyPr wrap="square" rtlCol="0">
            <a:spAutoFit/>
          </a:bodyPr>
          <a:lstStyle/>
          <a:p>
            <a:pPr marL="285750" indent="-285750" algn="just">
              <a:lnSpc>
                <a:spcPct val="107000"/>
              </a:lnSpc>
              <a:spcAft>
                <a:spcPts val="800"/>
              </a:spcAft>
              <a:buFont typeface="Wingdings" panose="05000000000000000000" pitchFamily="2" charset="2"/>
              <a:buChar char="Ø"/>
            </a:pP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Settori più forti </a:t>
            </a:r>
            <a:r>
              <a:rPr lang="it-IT" sz="1600" dirty="0">
                <a:latin typeface="Calibri" panose="020F0502020204030204" pitchFamily="34" charset="0"/>
                <a:ea typeface="Calibri" panose="020F0502020204030204" pitchFamily="34" charset="0"/>
                <a:cs typeface="Times New Roman" panose="02020603050405020304" pitchFamily="18" charset="0"/>
              </a:rPr>
              <a:t>– Guardando a produzione e fatturato le filiere in crescita nel trimestre in esame sono 8 su 13. Tra i settori che stanno andando bene si osserva il </a:t>
            </a:r>
            <a:r>
              <a:rPr lang="it-IT" sz="1600" b="1" dirty="0">
                <a:solidFill>
                  <a:srgbClr val="407BBE"/>
                </a:solidFill>
                <a:latin typeface="Calibri" panose="020F0502020204030204" pitchFamily="34" charset="0"/>
                <a:cs typeface="Times New Roman" panose="02020603050405020304" pitchFamily="18" charset="0"/>
              </a:rPr>
              <a:t>settore dei mezzi di trasporto, </a:t>
            </a:r>
            <a:r>
              <a:rPr lang="it-IT" sz="1600" dirty="0">
                <a:latin typeface="Calibri" panose="020F0502020204030204" pitchFamily="34" charset="0"/>
                <a:ea typeface="Calibri" panose="020F0502020204030204" pitchFamily="34" charset="0"/>
                <a:cs typeface="Times New Roman" panose="02020603050405020304" pitchFamily="18" charset="0"/>
              </a:rPr>
              <a:t>che conferma il trend positivo già rilevato nella scorsa indagine. Per questo settore si registra un aumento tendenziale della produzione del 5,5%, e una crescita del 4,2% per il fatturato. Positiva anche la situazione sul fronte ordinativi (soprattutto esteri, +13,4% in un anno). </a:t>
            </a:r>
            <a:r>
              <a:rPr lang="it-IT" sz="1600" b="1" dirty="0">
                <a:solidFill>
                  <a:srgbClr val="407BBE"/>
                </a:solidFill>
                <a:latin typeface="Calibri" panose="020F0502020204030204" pitchFamily="34" charset="0"/>
                <a:cs typeface="Times New Roman" panose="02020603050405020304" pitchFamily="18" charset="0"/>
              </a:rPr>
              <a:t>L’industria chimica </a:t>
            </a:r>
            <a:r>
              <a:rPr lang="it-IT" sz="1600" dirty="0">
                <a:latin typeface="Calibri" panose="020F0502020204030204" pitchFamily="34" charset="0"/>
                <a:ea typeface="Calibri" panose="020F0502020204030204" pitchFamily="34" charset="0"/>
                <a:cs typeface="Times New Roman" panose="02020603050405020304" pitchFamily="18" charset="0"/>
              </a:rPr>
              <a:t>è il settore che registra nel trimestre la crescita più elevata del fatturato (+9,3% a/a); una dinamica positiva caratterizza anche gli ordinativi. </a:t>
            </a:r>
            <a:r>
              <a:rPr lang="it-IT" sz="1600" dirty="0">
                <a:latin typeface="Calibri" panose="020F0502020204030204" pitchFamily="34" charset="0"/>
                <a:cs typeface="Times New Roman" panose="02020603050405020304" pitchFamily="18" charset="0"/>
              </a:rPr>
              <a:t>In generale tuttavia la maggior parte dei settori</a:t>
            </a:r>
            <a:r>
              <a:rPr lang="it-IT" sz="1600" dirty="0">
                <a:latin typeface="Calibri" panose="020F0502020204030204" pitchFamily="34" charset="0"/>
                <a:ea typeface="Calibri" panose="020F0502020204030204" pitchFamily="34" charset="0"/>
                <a:cs typeface="Times New Roman" panose="02020603050405020304" pitchFamily="18" charset="0"/>
              </a:rPr>
              <a:t> si deve confrontare</a:t>
            </a:r>
            <a:r>
              <a:rPr lang="it-IT" sz="1600" dirty="0">
                <a:latin typeface="Calibri" panose="020F0502020204030204" pitchFamily="34" charset="0"/>
                <a:cs typeface="Times New Roman" panose="02020603050405020304" pitchFamily="18" charset="0"/>
              </a:rPr>
              <a:t> con prezzi delle materie prime particolarmente elevati.</a:t>
            </a:r>
            <a:r>
              <a:rPr lang="it-IT" sz="1600" dirty="0">
                <a:latin typeface="Calibri" panose="020F0502020204030204" pitchFamily="34" charset="0"/>
                <a:ea typeface="Calibri" panose="020F0502020204030204" pitchFamily="34" charset="0"/>
                <a:cs typeface="Times New Roman" panose="02020603050405020304" pitchFamily="18" charset="0"/>
              </a:rPr>
              <a:t> </a:t>
            </a:r>
          </a:p>
          <a:p>
            <a:pPr marL="285750" indent="-285750" algn="just">
              <a:lnSpc>
                <a:spcPct val="107000"/>
              </a:lnSpc>
              <a:spcAft>
                <a:spcPts val="800"/>
              </a:spcAft>
              <a:buFont typeface="Wingdings" panose="05000000000000000000" pitchFamily="2" charset="2"/>
              <a:buChar char="Ø"/>
            </a:pP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Settori più deboli </a:t>
            </a:r>
            <a:r>
              <a:rPr lang="it-IT" sz="1600" b="1" dirty="0">
                <a:latin typeface="Calibri" panose="020F0502020204030204" pitchFamily="34" charset="0"/>
                <a:ea typeface="Calibri" panose="020F0502020204030204" pitchFamily="34" charset="0"/>
                <a:cs typeface="Times New Roman" panose="02020603050405020304" pitchFamily="18" charset="0"/>
              </a:rPr>
              <a:t>– </a:t>
            </a:r>
            <a:r>
              <a:rPr lang="it-IT" sz="1600" dirty="0">
                <a:latin typeface="Calibri" panose="020F0502020204030204" pitchFamily="34" charset="0"/>
                <a:ea typeface="Calibri" panose="020F0502020204030204" pitchFamily="34" charset="0"/>
                <a:cs typeface="Times New Roman" panose="02020603050405020304" pitchFamily="18" charset="0"/>
              </a:rPr>
              <a:t>Il </a:t>
            </a:r>
            <a:r>
              <a:rPr lang="it-IT" sz="1600" b="1" dirty="0">
                <a:solidFill>
                  <a:srgbClr val="407BBE"/>
                </a:solidFill>
                <a:latin typeface="Calibri" panose="020F0502020204030204" pitchFamily="34" charset="0"/>
                <a:cs typeface="Times New Roman" panose="02020603050405020304" pitchFamily="18" charset="0"/>
              </a:rPr>
              <a:t>settore dell’abbigliamento e quello del legno-mobilio</a:t>
            </a:r>
            <a:r>
              <a:rPr lang="it-IT" sz="1600" dirty="0">
                <a:latin typeface="Calibri" panose="020F0502020204030204" pitchFamily="34" charset="0"/>
                <a:cs typeface="Times New Roman" panose="02020603050405020304" pitchFamily="18" charset="0"/>
              </a:rPr>
              <a:t> presentano invece le performance più deludenti. Per entrambi si osserva una contrazione della produzione del 2,9 e dello 0,9% rispettivamente a/a, anche se il fatturato si mantiene positivo; il settore dell’abbigliamento sta in particolare subendo un aumento marcato dei prezzi delle materie prime.</a:t>
            </a:r>
            <a:endParaRPr lang="it-IT" sz="1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62960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24</a:t>
            </a:fld>
            <a:endParaRPr lang="it-IT" dirty="0"/>
          </a:p>
        </p:txBody>
      </p:sp>
      <p:grpSp>
        <p:nvGrpSpPr>
          <p:cNvPr id="2" name="Gruppo 1">
            <a:extLst>
              <a:ext uri="{FF2B5EF4-FFF2-40B4-BE49-F238E27FC236}">
                <a16:creationId xmlns:a16="http://schemas.microsoft.com/office/drawing/2014/main" id="{E854C69D-3D61-4462-8712-6CBC8AC363E6}"/>
              </a:ext>
            </a:extLst>
          </p:cNvPr>
          <p:cNvGrpSpPr/>
          <p:nvPr/>
        </p:nvGrpSpPr>
        <p:grpSpPr>
          <a:xfrm>
            <a:off x="6816000" y="144000"/>
            <a:ext cx="4346846" cy="624894"/>
            <a:chOff x="6268257" y="151003"/>
            <a:chExt cx="4346846" cy="624894"/>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6916013" y="278784"/>
              <a:ext cx="3699090"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Industria – Le classi dimensionali     </a:t>
              </a:r>
            </a:p>
          </p:txBody>
        </p:sp>
        <p:pic>
          <p:nvPicPr>
            <p:cNvPr id="8" name="Immagine 7">
              <a:extLst>
                <a:ext uri="{FF2B5EF4-FFF2-40B4-BE49-F238E27FC236}">
                  <a16:creationId xmlns:a16="http://schemas.microsoft.com/office/drawing/2014/main" id="{D43F9BA0-CCFA-44BB-AC0C-F92114D39EDA}"/>
                </a:ext>
              </a:extLst>
            </p:cNvPr>
            <p:cNvPicPr>
              <a:picLocks noChangeAspect="1"/>
            </p:cNvPicPr>
            <p:nvPr/>
          </p:nvPicPr>
          <p:blipFill>
            <a:blip r:embed="rId2"/>
            <a:stretch>
              <a:fillRect/>
            </a:stretch>
          </p:blipFill>
          <p:spPr>
            <a:xfrm>
              <a:off x="6268257" y="151003"/>
              <a:ext cx="647756" cy="624894"/>
            </a:xfrm>
            <a:prstGeom prst="rect">
              <a:avLst/>
            </a:prstGeom>
          </p:spPr>
        </p:pic>
      </p:grpSp>
      <p:sp>
        <p:nvSpPr>
          <p:cNvPr id="17" name="CasellaDiTesto 16">
            <a:extLst>
              <a:ext uri="{FF2B5EF4-FFF2-40B4-BE49-F238E27FC236}">
                <a16:creationId xmlns:a16="http://schemas.microsoft.com/office/drawing/2014/main" id="{135F0A66-2954-480C-8CB6-78EF30963576}"/>
              </a:ext>
            </a:extLst>
          </p:cNvPr>
          <p:cNvSpPr txBox="1"/>
          <p:nvPr/>
        </p:nvSpPr>
        <p:spPr>
          <a:xfrm>
            <a:off x="7573401" y="988360"/>
            <a:ext cx="4545492" cy="5291705"/>
          </a:xfrm>
          <a:prstGeom prst="rect">
            <a:avLst/>
          </a:prstGeom>
          <a:noFill/>
        </p:spPr>
        <p:txBody>
          <a:bodyPr wrap="square" rtlCol="0">
            <a:spAutoFit/>
          </a:bodyPr>
          <a:lstStyle/>
          <a:p>
            <a:pPr marL="285750" indent="-285750" algn="just">
              <a:lnSpc>
                <a:spcPct val="107000"/>
              </a:lnSpc>
              <a:spcAft>
                <a:spcPts val="800"/>
              </a:spcAft>
              <a:buFont typeface="Wingdings" panose="05000000000000000000" pitchFamily="2" charset="2"/>
              <a:buChar char="Ø"/>
            </a:pP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Nel secondo trimestre 2026 la performance complessivamente positiva dell’industria lombarda accomuna le imprese delle diverse classi dimensionali</a:t>
            </a:r>
            <a:r>
              <a:rPr lang="it-IT" sz="16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a:t>
            </a:r>
            <a:r>
              <a:rPr lang="it-IT" sz="1600" dirty="0">
                <a:latin typeface="Calibri" panose="020F0502020204030204" pitchFamily="34" charset="0"/>
                <a:cs typeface="Times New Roman" panose="02020603050405020304" pitchFamily="18" charset="0"/>
              </a:rPr>
              <a:t>Nel trimestre la produzione aumenta su base annua dell’1,4% nelle imprese più grandi e del 3,6% e 1,1% rispettivamente in quelle di medie dimensioni </a:t>
            </a:r>
            <a:r>
              <a:rPr lang="it-IT" sz="1600" dirty="0">
                <a:latin typeface="Calibri" panose="020F0502020204030204" pitchFamily="34" charset="0"/>
                <a:ea typeface="Calibri" panose="020F0502020204030204" pitchFamily="34" charset="0"/>
                <a:cs typeface="Times New Roman" panose="02020603050405020304" pitchFamily="18" charset="0"/>
              </a:rPr>
              <a:t>e nelle imprese più piccole. Anche il fatturato aumenta in misura consistente per tutte e tre le tipologie di impresa.</a:t>
            </a:r>
          </a:p>
          <a:p>
            <a:pPr marL="285750" indent="-285750" algn="just">
              <a:lnSpc>
                <a:spcPct val="107000"/>
              </a:lnSpc>
              <a:spcAft>
                <a:spcPts val="800"/>
              </a:spcAf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Gli ordinativi sul mercato interno risultano in crescita nel trimestre in esame soprattutto tra le imprese di più grandi dimensioni (+4% nel confronto anno su anno). Le altre tipologie d’impresa registrano una crescita di entità simile (+2,5 e +2,3% rispettivamente).</a:t>
            </a:r>
          </a:p>
          <a:p>
            <a:pPr marL="285750" indent="-285750" algn="just">
              <a:lnSpc>
                <a:spcPct val="107000"/>
              </a:lnSpc>
              <a:spcAft>
                <a:spcPts val="800"/>
              </a:spcAf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Anche sul mercato estero gli ordini mostrano una dinamica positiva. L’aumento degli ordini esteri risulta particolarmente marcato per le imprese di grandi dimensioni (+11% a/a) e medie (+7,9%).</a:t>
            </a:r>
            <a:endParaRPr lang="it-IT" sz="1600" i="1" dirty="0">
              <a:latin typeface="Calibri" panose="020F0502020204030204" pitchFamily="34" charset="0"/>
              <a:ea typeface="Calibri" panose="020F0502020204030204" pitchFamily="34" charset="0"/>
              <a:cs typeface="Times New Roman" panose="02020603050405020304" pitchFamily="18" charset="0"/>
            </a:endParaRPr>
          </a:p>
        </p:txBody>
      </p:sp>
      <p:pic>
        <p:nvPicPr>
          <p:cNvPr id="4" name="Immagine 3">
            <a:extLst>
              <a:ext uri="{FF2B5EF4-FFF2-40B4-BE49-F238E27FC236}">
                <a16:creationId xmlns:a16="http://schemas.microsoft.com/office/drawing/2014/main" id="{DEEA517D-38EB-CAA6-0634-EC185A1C0322}"/>
              </a:ext>
            </a:extLst>
          </p:cNvPr>
          <p:cNvPicPr>
            <a:picLocks noChangeAspect="1"/>
          </p:cNvPicPr>
          <p:nvPr/>
        </p:nvPicPr>
        <p:blipFill>
          <a:blip r:embed="rId3"/>
          <a:stretch>
            <a:fillRect/>
          </a:stretch>
        </p:blipFill>
        <p:spPr>
          <a:xfrm>
            <a:off x="35052" y="1082650"/>
            <a:ext cx="7627620" cy="5491886"/>
          </a:xfrm>
          <a:prstGeom prst="rect">
            <a:avLst/>
          </a:prstGeom>
        </p:spPr>
      </p:pic>
    </p:spTree>
    <p:extLst>
      <p:ext uri="{BB962C8B-B14F-4D97-AF65-F5344CB8AC3E}">
        <p14:creationId xmlns:p14="http://schemas.microsoft.com/office/powerpoint/2010/main" val="17519031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magine 7">
            <a:extLst>
              <a:ext uri="{FF2B5EF4-FFF2-40B4-BE49-F238E27FC236}">
                <a16:creationId xmlns:a16="http://schemas.microsoft.com/office/drawing/2014/main" id="{D6E3B341-06F8-2041-15A3-364F4272A66A}"/>
              </a:ext>
            </a:extLst>
          </p:cNvPr>
          <p:cNvPicPr>
            <a:picLocks noChangeAspect="1"/>
          </p:cNvPicPr>
          <p:nvPr/>
        </p:nvPicPr>
        <p:blipFill>
          <a:blip r:embed="rId2"/>
          <a:stretch>
            <a:fillRect/>
          </a:stretch>
        </p:blipFill>
        <p:spPr>
          <a:xfrm>
            <a:off x="27433" y="923901"/>
            <a:ext cx="8797410" cy="4398705"/>
          </a:xfrm>
          <a:prstGeom prst="rect">
            <a:avLst/>
          </a:prstGeom>
        </p:spPr>
      </p:pic>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25</a:t>
            </a:fld>
            <a:endParaRPr lang="it-IT"/>
          </a:p>
        </p:txBody>
      </p:sp>
      <p:sp>
        <p:nvSpPr>
          <p:cNvPr id="17" name="CasellaDiTesto 16">
            <a:extLst>
              <a:ext uri="{FF2B5EF4-FFF2-40B4-BE49-F238E27FC236}">
                <a16:creationId xmlns:a16="http://schemas.microsoft.com/office/drawing/2014/main" id="{135F0A66-2954-480C-8CB6-78EF30963576}"/>
              </a:ext>
            </a:extLst>
          </p:cNvPr>
          <p:cNvSpPr txBox="1"/>
          <p:nvPr/>
        </p:nvSpPr>
        <p:spPr>
          <a:xfrm>
            <a:off x="48000" y="5814411"/>
            <a:ext cx="12096000" cy="871008"/>
          </a:xfrm>
          <a:prstGeom prst="rect">
            <a:avLst/>
          </a:prstGeom>
          <a:noFill/>
        </p:spPr>
        <p:txBody>
          <a:bodyPr wrap="square" rtlCol="0">
            <a:spAutoFit/>
          </a:bodyPr>
          <a:lstStyle/>
          <a:p>
            <a:pPr marL="285750" indent="-285750" algn="just">
              <a:lnSpc>
                <a:spcPct val="107000"/>
              </a:lnSpc>
              <a:spcAft>
                <a:spcPts val="800"/>
              </a:spcAft>
              <a:buFont typeface="Wingdings" panose="05000000000000000000" pitchFamily="2" charset="2"/>
              <a:buChar char="Ø"/>
            </a:pPr>
            <a:r>
              <a:rPr lang="it-IT" sz="1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L</a:t>
            </a:r>
            <a:r>
              <a:rPr lang="it-IT" sz="1600" b="1"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e</a:t>
            </a:r>
            <a:r>
              <a:rPr lang="it-IT" sz="1600" dirty="0">
                <a:effectLst/>
                <a:latin typeface="Calibri" panose="020F0502020204030204" pitchFamily="34" charset="0"/>
                <a:ea typeface="Calibri" panose="020F0502020204030204" pitchFamily="34" charset="0"/>
                <a:cs typeface="Times New Roman" panose="02020603050405020304" pitchFamily="18" charset="0"/>
              </a:rPr>
              <a:t> </a:t>
            </a:r>
            <a:r>
              <a:rPr lang="it-IT" sz="1600" b="1" dirty="0">
                <a:solidFill>
                  <a:srgbClr val="407BBE"/>
                </a:solidFill>
                <a:effectLst/>
                <a:latin typeface="Calibri" panose="020F0502020204030204" pitchFamily="34" charset="0"/>
                <a:ea typeface="Calibri" panose="020F0502020204030204" pitchFamily="34" charset="0"/>
                <a:cs typeface="Times New Roman" panose="02020603050405020304" pitchFamily="18" charset="0"/>
              </a:rPr>
              <a:t>prospettive sull’occupazione </a:t>
            </a: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restano invece positive, e peraltro si rafforzano rispetto alle ultime rilevazioni</a:t>
            </a:r>
            <a:r>
              <a:rPr lang="it-IT" sz="1600" dirty="0">
                <a:latin typeface="Calibri" panose="020F0502020204030204" pitchFamily="34" charset="0"/>
                <a:ea typeface="Calibri" panose="020F0502020204030204" pitchFamily="34" charset="0"/>
                <a:cs typeface="Times New Roman" panose="02020603050405020304" pitchFamily="18" charset="0"/>
              </a:rPr>
              <a:t>. I</a:t>
            </a:r>
            <a:r>
              <a:rPr lang="it-IT" sz="1600" dirty="0">
                <a:effectLst/>
                <a:latin typeface="Calibri" panose="020F0502020204030204" pitchFamily="34" charset="0"/>
                <a:ea typeface="Calibri" panose="020F0502020204030204" pitchFamily="34" charset="0"/>
                <a:cs typeface="Times New Roman" panose="02020603050405020304" pitchFamily="18" charset="0"/>
              </a:rPr>
              <a:t>l fronte di chi si attende una stabilità dei livelli occupazionali rimane abbastanza diffuso, </a:t>
            </a:r>
            <a:r>
              <a:rPr lang="it-IT" sz="1600" dirty="0">
                <a:latin typeface="Calibri" panose="020F0502020204030204" pitchFamily="34" charset="0"/>
                <a:ea typeface="Calibri" panose="020F0502020204030204" pitchFamily="34" charset="0"/>
                <a:cs typeface="Times New Roman" panose="02020603050405020304" pitchFamily="18" charset="0"/>
              </a:rPr>
              <a:t>intorno all</a:t>
            </a:r>
            <a:r>
              <a:rPr lang="it-IT" sz="1600" dirty="0">
                <a:effectLst/>
                <a:latin typeface="Calibri" panose="020F0502020204030204" pitchFamily="34" charset="0"/>
                <a:ea typeface="Calibri" panose="020F0502020204030204" pitchFamily="34" charset="0"/>
                <a:cs typeface="Times New Roman" panose="02020603050405020304" pitchFamily="18" charset="0"/>
              </a:rPr>
              <a:t>’80% degli intervistati. Diminuisce anche la quota di chi si aspetta u</a:t>
            </a:r>
            <a:r>
              <a:rPr lang="it-IT" sz="1600" dirty="0">
                <a:latin typeface="Calibri" panose="020F0502020204030204" pitchFamily="34" charset="0"/>
                <a:ea typeface="Calibri" panose="020F0502020204030204" pitchFamily="34" charset="0"/>
                <a:cs typeface="Times New Roman" panose="02020603050405020304" pitchFamily="18" charset="0"/>
              </a:rPr>
              <a:t>na diminuzione </a:t>
            </a:r>
            <a:r>
              <a:rPr lang="it-IT" sz="1600" dirty="0">
                <a:effectLst/>
                <a:latin typeface="Calibri" panose="020F0502020204030204" pitchFamily="34" charset="0"/>
                <a:ea typeface="Calibri" panose="020F0502020204030204" pitchFamily="34" charset="0"/>
                <a:cs typeface="Times New Roman" panose="02020603050405020304" pitchFamily="18" charset="0"/>
              </a:rPr>
              <a:t>dell’occupazione: il </a:t>
            </a:r>
            <a:r>
              <a:rPr lang="it-IT" sz="1600" dirty="0">
                <a:latin typeface="Calibri" panose="020F0502020204030204" pitchFamily="34" charset="0"/>
                <a:ea typeface="Calibri" panose="020F0502020204030204" pitchFamily="34" charset="0"/>
                <a:cs typeface="Times New Roman" panose="02020603050405020304" pitchFamily="18" charset="0"/>
              </a:rPr>
              <a:t>7,6</a:t>
            </a:r>
            <a:r>
              <a:rPr lang="it-IT" sz="1600" dirty="0">
                <a:effectLst/>
                <a:latin typeface="Calibri" panose="020F0502020204030204" pitchFamily="34" charset="0"/>
                <a:ea typeface="Calibri" panose="020F0502020204030204" pitchFamily="34" charset="0"/>
                <a:cs typeface="Times New Roman" panose="02020603050405020304" pitchFamily="18" charset="0"/>
              </a:rPr>
              <a:t>% degli intervistati (lo scorso trimestre la stessa quota era pari all’8%).</a:t>
            </a:r>
            <a:endParaRPr lang="it-IT" sz="1600" dirty="0">
              <a:latin typeface="Calibri" panose="020F0502020204030204" pitchFamily="34" charset="0"/>
              <a:cs typeface="Calibri" panose="020F0502020204030204" pitchFamily="34" charset="0"/>
            </a:endParaRPr>
          </a:p>
        </p:txBody>
      </p:sp>
      <p:grpSp>
        <p:nvGrpSpPr>
          <p:cNvPr id="3" name="Gruppo 2">
            <a:extLst>
              <a:ext uri="{FF2B5EF4-FFF2-40B4-BE49-F238E27FC236}">
                <a16:creationId xmlns:a16="http://schemas.microsoft.com/office/drawing/2014/main" id="{9C57C6AF-9B11-44B3-BE44-A010D8C92ED7}"/>
              </a:ext>
            </a:extLst>
          </p:cNvPr>
          <p:cNvGrpSpPr/>
          <p:nvPr/>
        </p:nvGrpSpPr>
        <p:grpSpPr>
          <a:xfrm>
            <a:off x="6816000" y="144000"/>
            <a:ext cx="3504115" cy="624894"/>
            <a:chOff x="6268257" y="151003"/>
            <a:chExt cx="3504115" cy="624894"/>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6916013" y="278784"/>
              <a:ext cx="2856359"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Industria – Le aspettative    </a:t>
              </a:r>
              <a:r>
                <a:rPr lang="it-IT" b="1" dirty="0">
                  <a:solidFill>
                    <a:srgbClr val="FF0000"/>
                  </a:solidFill>
                  <a:latin typeface="Calibri" panose="020F0502020204030204" pitchFamily="34" charset="0"/>
                  <a:cs typeface="Calibri" panose="020F0502020204030204" pitchFamily="34" charset="0"/>
                </a:rPr>
                <a:t> </a:t>
              </a:r>
            </a:p>
          </p:txBody>
        </p:sp>
        <p:pic>
          <p:nvPicPr>
            <p:cNvPr id="7" name="Immagine 6">
              <a:extLst>
                <a:ext uri="{FF2B5EF4-FFF2-40B4-BE49-F238E27FC236}">
                  <a16:creationId xmlns:a16="http://schemas.microsoft.com/office/drawing/2014/main" id="{2C9EFD69-44D3-4611-A895-7540FAD0D324}"/>
                </a:ext>
              </a:extLst>
            </p:cNvPr>
            <p:cNvPicPr>
              <a:picLocks noChangeAspect="1"/>
            </p:cNvPicPr>
            <p:nvPr/>
          </p:nvPicPr>
          <p:blipFill>
            <a:blip r:embed="rId3"/>
            <a:stretch>
              <a:fillRect/>
            </a:stretch>
          </p:blipFill>
          <p:spPr>
            <a:xfrm>
              <a:off x="6268257" y="151003"/>
              <a:ext cx="647756" cy="624894"/>
            </a:xfrm>
            <a:prstGeom prst="rect">
              <a:avLst/>
            </a:prstGeom>
          </p:spPr>
        </p:pic>
      </p:grpSp>
      <p:sp>
        <p:nvSpPr>
          <p:cNvPr id="4" name="Rettangolo 3">
            <a:extLst>
              <a:ext uri="{FF2B5EF4-FFF2-40B4-BE49-F238E27FC236}">
                <a16:creationId xmlns:a16="http://schemas.microsoft.com/office/drawing/2014/main" id="{DE1C7C0A-243B-4B32-9822-D38E8C5AACBF}"/>
              </a:ext>
            </a:extLst>
          </p:cNvPr>
          <p:cNvSpPr/>
          <p:nvPr/>
        </p:nvSpPr>
        <p:spPr>
          <a:xfrm>
            <a:off x="8695944" y="896675"/>
            <a:ext cx="3454883" cy="4925644"/>
          </a:xfrm>
          <a:prstGeom prst="rect">
            <a:avLst/>
          </a:prstGeom>
        </p:spPr>
        <p:txBody>
          <a:bodyPr wrap="square">
            <a:spAutoFit/>
          </a:bodyPr>
          <a:lstStyle/>
          <a:p>
            <a:pPr marL="285750" indent="-285750" algn="just">
              <a:lnSpc>
                <a:spcPct val="107000"/>
              </a:lnSpc>
              <a:spcAft>
                <a:spcPts val="800"/>
              </a:spcAft>
              <a:buFont typeface="Wingdings" panose="05000000000000000000" pitchFamily="2" charset="2"/>
              <a:buChar char="Ø"/>
            </a:pPr>
            <a:r>
              <a:rPr lang="it-IT" sz="1600" dirty="0">
                <a:effectLst/>
                <a:latin typeface="Calibri" panose="020F0502020204030204" pitchFamily="34" charset="0"/>
                <a:ea typeface="Calibri" panose="020F0502020204030204" pitchFamily="34" charset="0"/>
                <a:cs typeface="Times New Roman" panose="02020603050405020304" pitchFamily="18" charset="0"/>
              </a:rPr>
              <a:t>I dati lombardi sulle aspettative del comparto industriale, rappresentati come saldo destagionalizzato tra le opinioni di aumento e diminuzione dei livelli nei diversi indicatori, indicano una </a:t>
            </a: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situazione di minore pessimismo</a:t>
            </a:r>
            <a:r>
              <a:rPr lang="it-IT" sz="1600" dirty="0">
                <a:latin typeface="Calibri" panose="020F0502020204030204" pitchFamily="34" charset="0"/>
                <a:ea typeface="Calibri" panose="020F0502020204030204" pitchFamily="34" charset="0"/>
                <a:cs typeface="Times New Roman" panose="02020603050405020304" pitchFamily="18" charset="0"/>
              </a:rPr>
              <a:t>. Nel secondo trimestre le </a:t>
            </a:r>
            <a:r>
              <a:rPr lang="it-IT" sz="1600" b="1" dirty="0">
                <a:solidFill>
                  <a:srgbClr val="407BBE"/>
                </a:solidFill>
                <a:effectLst/>
                <a:latin typeface="Calibri" panose="020F0502020204030204" pitchFamily="34" charset="0"/>
                <a:ea typeface="Calibri" panose="020F0502020204030204" pitchFamily="34" charset="0"/>
                <a:cs typeface="Times New Roman" panose="02020603050405020304" pitchFamily="18" charset="0"/>
              </a:rPr>
              <a:t>prospettive delle imprese risultano infatti in miglioramento, soprattutto relativamente a produzione, fatturato, e domanda estera.</a:t>
            </a:r>
          </a:p>
          <a:p>
            <a:pPr marL="285750" indent="-285750" algn="just">
              <a:lnSpc>
                <a:spcPct val="107000"/>
              </a:lnSpc>
              <a:spcAft>
                <a:spcPts val="800"/>
              </a:spcAft>
              <a:buFont typeface="Wingdings" panose="05000000000000000000" pitchFamily="2" charset="2"/>
              <a:buChar char="Ø"/>
            </a:pPr>
            <a:r>
              <a:rPr lang="it-IT" sz="1600" dirty="0">
                <a:latin typeface="Calibri" panose="020F0502020204030204" pitchFamily="34" charset="0"/>
                <a:cs typeface="Times New Roman" panose="02020603050405020304" pitchFamily="18" charset="0"/>
              </a:rPr>
              <a:t>Per quanto riguarda la </a:t>
            </a: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domanda interna</a:t>
            </a:r>
            <a:r>
              <a:rPr lang="it-IT" sz="1600" dirty="0">
                <a:latin typeface="Calibri" panose="020F0502020204030204" pitchFamily="34" charset="0"/>
                <a:cs typeface="Times New Roman" panose="02020603050405020304" pitchFamily="18" charset="0"/>
              </a:rPr>
              <a:t> le aspettative delle imprese industriali restano negative, ma mostrano un’attenuazione rispetto a quanto rilevato all’inizio dell’anno in corso.</a:t>
            </a:r>
          </a:p>
        </p:txBody>
      </p:sp>
      <p:sp>
        <p:nvSpPr>
          <p:cNvPr id="2" name="CasellaDiTesto 1">
            <a:extLst>
              <a:ext uri="{FF2B5EF4-FFF2-40B4-BE49-F238E27FC236}">
                <a16:creationId xmlns:a16="http://schemas.microsoft.com/office/drawing/2014/main" id="{431FFE42-32AF-6089-E69A-AACE1462FD9F}"/>
              </a:ext>
            </a:extLst>
          </p:cNvPr>
          <p:cNvSpPr txBox="1"/>
          <p:nvPr/>
        </p:nvSpPr>
        <p:spPr>
          <a:xfrm>
            <a:off x="48000" y="5274713"/>
            <a:ext cx="8797410" cy="478849"/>
          </a:xfrm>
          <a:prstGeom prst="rect">
            <a:avLst/>
          </a:prstGeom>
          <a:noFill/>
        </p:spPr>
        <p:txBody>
          <a:bodyPr wrap="square" rtlCol="0">
            <a:spAutoFit/>
          </a:bodyPr>
          <a:lstStyle/>
          <a:p>
            <a:pPr algn="just">
              <a:lnSpc>
                <a:spcPct val="107000"/>
              </a:lnSpc>
              <a:spcAft>
                <a:spcPts val="800"/>
              </a:spcAft>
            </a:pPr>
            <a:r>
              <a:rPr lang="it-IT" sz="1200" b="1" i="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NOTA </a:t>
            </a:r>
            <a:r>
              <a:rPr lang="it-IT" sz="1200" i="1" dirty="0">
                <a:latin typeface="Calibri" panose="020F0502020204030204" pitchFamily="34" charset="0"/>
                <a:ea typeface="Calibri" panose="020F0502020204030204" pitchFamily="34" charset="0"/>
                <a:cs typeface="Times New Roman" panose="02020603050405020304" pitchFamily="18" charset="0"/>
              </a:rPr>
              <a:t>dal primo trimestre 2026 viene introdotta la destagionalizzazione delle serie delle aspettative, quindi i risultati non sono più confrontabili con le edizioni precedenti del rapporto.</a:t>
            </a:r>
            <a:endParaRPr lang="it-IT" sz="1200" i="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942530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a:extLst>
              <a:ext uri="{FF2B5EF4-FFF2-40B4-BE49-F238E27FC236}">
                <a16:creationId xmlns:a16="http://schemas.microsoft.com/office/drawing/2014/main" id="{BE00C951-4327-61DB-E018-2712BA9CEDD2}"/>
              </a:ext>
            </a:extLst>
          </p:cNvPr>
          <p:cNvPicPr>
            <a:picLocks noChangeAspect="1"/>
          </p:cNvPicPr>
          <p:nvPr/>
        </p:nvPicPr>
        <p:blipFill>
          <a:blip r:embed="rId2"/>
          <a:stretch>
            <a:fillRect/>
          </a:stretch>
        </p:blipFill>
        <p:spPr>
          <a:xfrm>
            <a:off x="31380" y="977800"/>
            <a:ext cx="8701140" cy="5323368"/>
          </a:xfrm>
          <a:prstGeom prst="rect">
            <a:avLst/>
          </a:prstGeom>
        </p:spPr>
      </p:pic>
      <p:sp>
        <p:nvSpPr>
          <p:cNvPr id="10" name="CasellaDiTesto 9">
            <a:extLst>
              <a:ext uri="{FF2B5EF4-FFF2-40B4-BE49-F238E27FC236}">
                <a16:creationId xmlns:a16="http://schemas.microsoft.com/office/drawing/2014/main" id="{4F3931DD-A297-4BD6-AC42-48B402BBA5D3}"/>
              </a:ext>
            </a:extLst>
          </p:cNvPr>
          <p:cNvSpPr txBox="1"/>
          <p:nvPr/>
        </p:nvSpPr>
        <p:spPr>
          <a:xfrm>
            <a:off x="8388220" y="994334"/>
            <a:ext cx="3735824" cy="4501297"/>
          </a:xfrm>
          <a:prstGeom prst="rect">
            <a:avLst/>
          </a:prstGeom>
          <a:noFill/>
        </p:spPr>
        <p:txBody>
          <a:bodyPr wrap="square" rtlCol="0">
            <a:spAutoFit/>
          </a:bodyPr>
          <a:lstStyle/>
          <a:p>
            <a:pPr marL="285750" indent="-285750" algn="just">
              <a:lnSpc>
                <a:spcPct val="107000"/>
              </a:lnSpc>
              <a:spcAft>
                <a:spcPts val="800"/>
              </a:spcAf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Il </a:t>
            </a:r>
            <a:r>
              <a:rPr lang="it-IT" sz="1600" dirty="0">
                <a:effectLst/>
                <a:latin typeface="Calibri" panose="020F0502020204030204" pitchFamily="34" charset="0"/>
                <a:ea typeface="Calibri" panose="020F0502020204030204" pitchFamily="34" charset="0"/>
                <a:cs typeface="Times New Roman" panose="02020603050405020304" pitchFamily="18" charset="0"/>
              </a:rPr>
              <a:t>clima di fiducia rilevato da ISTAT nel primo trimestre 2026 a livello nazionale </a:t>
            </a:r>
            <a:r>
              <a:rPr lang="it-IT" sz="1600" dirty="0">
                <a:latin typeface="Calibri" panose="020F0502020204030204" pitchFamily="34" charset="0"/>
                <a:ea typeface="Calibri" panose="020F0502020204030204" pitchFamily="34" charset="0"/>
                <a:cs typeface="Times New Roman" panose="02020603050405020304" pitchFamily="18" charset="0"/>
              </a:rPr>
              <a:t>non mostra particolari variazioni rispetto ai trimestri passati, mantenendosi sostanzialmente stabile. Per quanto riguarda il Nord ovest, si osserva un leggero recupero dell’indicatore rispetto allo scorso trimestre, che si porta così sullo stesso livello del resto del Paese.</a:t>
            </a:r>
            <a:endParaRPr lang="it-IT"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Wingdings" panose="05000000000000000000" pitchFamily="2" charset="2"/>
              <a:buChar char="Ø"/>
            </a:pPr>
            <a:r>
              <a:rPr lang="it-IT" sz="1600" dirty="0">
                <a:effectLst/>
                <a:latin typeface="Calibri" panose="020F0502020204030204" pitchFamily="34" charset="0"/>
                <a:ea typeface="Calibri" panose="020F0502020204030204" pitchFamily="34" charset="0"/>
                <a:cs typeface="Times New Roman" panose="02020603050405020304" pitchFamily="18" charset="0"/>
              </a:rPr>
              <a:t>Le attese formulate dalle imprese industriali lombarde sui principali indicatori</a:t>
            </a:r>
            <a:r>
              <a:rPr lang="it-IT" sz="1600" dirty="0">
                <a:latin typeface="Calibri" panose="020F0502020204030204" pitchFamily="34" charset="0"/>
                <a:ea typeface="Calibri" panose="020F0502020204030204" pitchFamily="34" charset="0"/>
                <a:cs typeface="Times New Roman" panose="02020603050405020304" pitchFamily="18" charset="0"/>
              </a:rPr>
              <a:t> registrano un leggero miglioramento nel secondo trimestre dell’anno.</a:t>
            </a:r>
            <a:endParaRPr lang="it-IT" sz="16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it-IT" sz="1600" dirty="0">
              <a:latin typeface="Calibri" panose="020F0502020204030204" pitchFamily="34" charset="0"/>
              <a:ea typeface="Aptos"/>
              <a:cs typeface="Times New Roman" panose="02020603050405020304" pitchFamily="18" charset="0"/>
            </a:endParaRPr>
          </a:p>
        </p:txBody>
      </p:sp>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26</a:t>
            </a:fld>
            <a:endParaRPr lang="it-IT" dirty="0"/>
          </a:p>
        </p:txBody>
      </p:sp>
      <p:grpSp>
        <p:nvGrpSpPr>
          <p:cNvPr id="4" name="Gruppo 3">
            <a:extLst>
              <a:ext uri="{FF2B5EF4-FFF2-40B4-BE49-F238E27FC236}">
                <a16:creationId xmlns:a16="http://schemas.microsoft.com/office/drawing/2014/main" id="{96E6FB61-41D1-45E0-AA2E-A7C0E1D4068E}"/>
              </a:ext>
            </a:extLst>
          </p:cNvPr>
          <p:cNvGrpSpPr/>
          <p:nvPr/>
        </p:nvGrpSpPr>
        <p:grpSpPr>
          <a:xfrm>
            <a:off x="6816000" y="144000"/>
            <a:ext cx="3527712" cy="624894"/>
            <a:chOff x="6268257" y="151003"/>
            <a:chExt cx="3527712" cy="624894"/>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6916013" y="278784"/>
              <a:ext cx="2879956"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Industria – Clima di fiducia   </a:t>
              </a:r>
            </a:p>
          </p:txBody>
        </p:sp>
        <p:pic>
          <p:nvPicPr>
            <p:cNvPr id="7" name="Immagine 6">
              <a:extLst>
                <a:ext uri="{FF2B5EF4-FFF2-40B4-BE49-F238E27FC236}">
                  <a16:creationId xmlns:a16="http://schemas.microsoft.com/office/drawing/2014/main" id="{E5BE8BD2-C50D-4C5B-8626-78E7B803E9AB}"/>
                </a:ext>
              </a:extLst>
            </p:cNvPr>
            <p:cNvPicPr>
              <a:picLocks noChangeAspect="1"/>
            </p:cNvPicPr>
            <p:nvPr/>
          </p:nvPicPr>
          <p:blipFill>
            <a:blip r:embed="rId3"/>
            <a:stretch>
              <a:fillRect/>
            </a:stretch>
          </p:blipFill>
          <p:spPr>
            <a:xfrm>
              <a:off x="6268257" y="151003"/>
              <a:ext cx="647756" cy="624894"/>
            </a:xfrm>
            <a:prstGeom prst="rect">
              <a:avLst/>
            </a:prstGeom>
          </p:spPr>
        </p:pic>
      </p:grpSp>
    </p:spTree>
    <p:extLst>
      <p:ext uri="{BB962C8B-B14F-4D97-AF65-F5344CB8AC3E}">
        <p14:creationId xmlns:p14="http://schemas.microsoft.com/office/powerpoint/2010/main" val="13270635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27</a:t>
            </a:fld>
            <a:endParaRPr lang="it-IT"/>
          </a:p>
        </p:txBody>
      </p:sp>
      <p:graphicFrame>
        <p:nvGraphicFramePr>
          <p:cNvPr id="13" name="Tabella 12">
            <a:extLst>
              <a:ext uri="{FF2B5EF4-FFF2-40B4-BE49-F238E27FC236}">
                <a16:creationId xmlns:a16="http://schemas.microsoft.com/office/drawing/2014/main" id="{F8F653A8-748A-4848-B6FB-899E1C0F88E1}"/>
              </a:ext>
            </a:extLst>
          </p:cNvPr>
          <p:cNvGraphicFramePr>
            <a:graphicFrameLocks noGrp="1"/>
          </p:cNvGraphicFramePr>
          <p:nvPr>
            <p:extLst>
              <p:ext uri="{D42A27DB-BD31-4B8C-83A1-F6EECF244321}">
                <p14:modId xmlns:p14="http://schemas.microsoft.com/office/powerpoint/2010/main" val="1306925223"/>
              </p:ext>
            </p:extLst>
          </p:nvPr>
        </p:nvGraphicFramePr>
        <p:xfrm>
          <a:off x="8713363" y="1665155"/>
          <a:ext cx="3234239" cy="1961899"/>
        </p:xfrm>
        <a:graphic>
          <a:graphicData uri="http://schemas.openxmlformats.org/drawingml/2006/table">
            <a:tbl>
              <a:tblPr firstRow="1" bandRow="1">
                <a:tableStyleId>{5C22544A-7EE6-4342-B048-85BDC9FD1C3A}</a:tableStyleId>
              </a:tblPr>
              <a:tblGrid>
                <a:gridCol w="1204872">
                  <a:extLst>
                    <a:ext uri="{9D8B030D-6E8A-4147-A177-3AD203B41FA5}">
                      <a16:colId xmlns:a16="http://schemas.microsoft.com/office/drawing/2014/main" val="1120627628"/>
                    </a:ext>
                  </a:extLst>
                </a:gridCol>
                <a:gridCol w="948676">
                  <a:extLst>
                    <a:ext uri="{9D8B030D-6E8A-4147-A177-3AD203B41FA5}">
                      <a16:colId xmlns:a16="http://schemas.microsoft.com/office/drawing/2014/main" val="1034152526"/>
                    </a:ext>
                  </a:extLst>
                </a:gridCol>
                <a:gridCol w="1080691">
                  <a:extLst>
                    <a:ext uri="{9D8B030D-6E8A-4147-A177-3AD203B41FA5}">
                      <a16:colId xmlns:a16="http://schemas.microsoft.com/office/drawing/2014/main" val="726858817"/>
                    </a:ext>
                  </a:extLst>
                </a:gridCol>
              </a:tblGrid>
              <a:tr h="560023">
                <a:tc>
                  <a:txBody>
                    <a:bodyPr/>
                    <a:lstStyle/>
                    <a:p>
                      <a:r>
                        <a:rPr lang="it-IT" sz="1400" kern="1200" dirty="0">
                          <a:solidFill>
                            <a:schemeClr val="dk1"/>
                          </a:solidFill>
                          <a:latin typeface="+mj-lt"/>
                          <a:ea typeface="+mn-ea"/>
                          <a:cs typeface="+mn-cs"/>
                        </a:rPr>
                        <a:t>Classe dimensionale</a:t>
                      </a:r>
                    </a:p>
                  </a:txBody>
                  <a:tcPr>
                    <a:solidFill>
                      <a:srgbClr val="E9EBF5"/>
                    </a:solidFill>
                  </a:tcPr>
                </a:tc>
                <a:tc>
                  <a:txBody>
                    <a:bodyPr/>
                    <a:lstStyle/>
                    <a:p>
                      <a:pPr algn="ctr"/>
                      <a:r>
                        <a:rPr lang="it-IT" sz="1400" kern="1200" dirty="0">
                          <a:solidFill>
                            <a:schemeClr val="dk1"/>
                          </a:solidFill>
                          <a:latin typeface="+mj-lt"/>
                          <a:ea typeface="+mn-ea"/>
                          <a:cs typeface="+mn-cs"/>
                        </a:rPr>
                        <a:t>Campione teorico</a:t>
                      </a:r>
                    </a:p>
                  </a:txBody>
                  <a:tcPr>
                    <a:solidFill>
                      <a:srgbClr val="E9EBF5"/>
                    </a:solidFill>
                  </a:tcPr>
                </a:tc>
                <a:tc>
                  <a:txBody>
                    <a:bodyPr/>
                    <a:lstStyle/>
                    <a:p>
                      <a:pPr algn="ctr"/>
                      <a:r>
                        <a:rPr lang="it-IT" sz="1400" kern="1200" dirty="0">
                          <a:solidFill>
                            <a:schemeClr val="dk1"/>
                          </a:solidFill>
                          <a:latin typeface="+mj-lt"/>
                          <a:ea typeface="+mn-ea"/>
                          <a:cs typeface="+mn-cs"/>
                        </a:rPr>
                        <a:t>Campione effettivo</a:t>
                      </a:r>
                    </a:p>
                  </a:txBody>
                  <a:tcPr>
                    <a:solidFill>
                      <a:srgbClr val="E9EBF5"/>
                    </a:solidFill>
                  </a:tcPr>
                </a:tc>
                <a:extLst>
                  <a:ext uri="{0D108BD9-81ED-4DB2-BD59-A6C34878D82A}">
                    <a16:rowId xmlns:a16="http://schemas.microsoft.com/office/drawing/2014/main" val="1354202008"/>
                  </a:ext>
                </a:extLst>
              </a:tr>
              <a:tr h="350469">
                <a:tc>
                  <a:txBody>
                    <a:bodyPr/>
                    <a:lstStyle/>
                    <a:p>
                      <a:r>
                        <a:rPr lang="it-IT" sz="1400" dirty="0">
                          <a:latin typeface="+mj-lt"/>
                        </a:rPr>
                        <a:t>3-5</a:t>
                      </a:r>
                    </a:p>
                  </a:txBody>
                  <a:tcPr/>
                </a:tc>
                <a:tc>
                  <a:txBody>
                    <a:bodyPr/>
                    <a:lstStyle/>
                    <a:p>
                      <a:pPr algn="r"/>
                      <a:r>
                        <a:rPr lang="it-IT" sz="1400" dirty="0">
                          <a:latin typeface="+mj-lt"/>
                        </a:rPr>
                        <a:t>344</a:t>
                      </a:r>
                    </a:p>
                  </a:txBody>
                  <a:tcPr/>
                </a:tc>
                <a:tc>
                  <a:txBody>
                    <a:bodyPr/>
                    <a:lstStyle/>
                    <a:p>
                      <a:pPr algn="r"/>
                      <a:r>
                        <a:rPr lang="it-IT" sz="1400" dirty="0">
                          <a:latin typeface="+mj-lt"/>
                        </a:rPr>
                        <a:t>458</a:t>
                      </a:r>
                    </a:p>
                  </a:txBody>
                  <a:tcPr/>
                </a:tc>
                <a:extLst>
                  <a:ext uri="{0D108BD9-81ED-4DB2-BD59-A6C34878D82A}">
                    <a16:rowId xmlns:a16="http://schemas.microsoft.com/office/drawing/2014/main" val="1537798542"/>
                  </a:ext>
                </a:extLst>
              </a:tr>
              <a:tr h="350469">
                <a:tc>
                  <a:txBody>
                    <a:bodyPr/>
                    <a:lstStyle/>
                    <a:p>
                      <a:r>
                        <a:rPr lang="it-IT" sz="1400" dirty="0">
                          <a:latin typeface="+mj-lt"/>
                        </a:rPr>
                        <a:t>6-9</a:t>
                      </a:r>
                    </a:p>
                  </a:txBody>
                  <a:tcPr/>
                </a:tc>
                <a:tc>
                  <a:txBody>
                    <a:bodyPr/>
                    <a:lstStyle/>
                    <a:p>
                      <a:pPr algn="r"/>
                      <a:r>
                        <a:rPr lang="it-IT" sz="1400" dirty="0">
                          <a:latin typeface="+mj-lt"/>
                        </a:rPr>
                        <a:t>332</a:t>
                      </a:r>
                    </a:p>
                  </a:txBody>
                  <a:tcPr/>
                </a:tc>
                <a:tc>
                  <a:txBody>
                    <a:bodyPr/>
                    <a:lstStyle/>
                    <a:p>
                      <a:pPr algn="r"/>
                      <a:r>
                        <a:rPr lang="it-IT" sz="1400" dirty="0">
                          <a:latin typeface="+mj-lt"/>
                        </a:rPr>
                        <a:t>292</a:t>
                      </a:r>
                    </a:p>
                  </a:txBody>
                  <a:tcPr/>
                </a:tc>
                <a:extLst>
                  <a:ext uri="{0D108BD9-81ED-4DB2-BD59-A6C34878D82A}">
                    <a16:rowId xmlns:a16="http://schemas.microsoft.com/office/drawing/2014/main" val="2104491431"/>
                  </a:ext>
                </a:extLst>
              </a:tr>
              <a:tr h="350469">
                <a:tc>
                  <a:txBody>
                    <a:bodyPr/>
                    <a:lstStyle/>
                    <a:p>
                      <a:r>
                        <a:rPr lang="it-IT" sz="1400" dirty="0">
                          <a:latin typeface="+mj-lt"/>
                        </a:rPr>
                        <a:t>10 e più</a:t>
                      </a:r>
                    </a:p>
                  </a:txBody>
                  <a:tcPr/>
                </a:tc>
                <a:tc>
                  <a:txBody>
                    <a:bodyPr/>
                    <a:lstStyle/>
                    <a:p>
                      <a:pPr algn="r"/>
                      <a:r>
                        <a:rPr lang="it-IT" sz="1400" dirty="0">
                          <a:latin typeface="+mj-lt"/>
                        </a:rPr>
                        <a:t>425</a:t>
                      </a:r>
                    </a:p>
                  </a:txBody>
                  <a:tcPr/>
                </a:tc>
                <a:tc>
                  <a:txBody>
                    <a:bodyPr/>
                    <a:lstStyle/>
                    <a:p>
                      <a:pPr algn="r"/>
                      <a:r>
                        <a:rPr lang="it-IT" sz="1400" dirty="0">
                          <a:latin typeface="+mj-lt"/>
                        </a:rPr>
                        <a:t>367</a:t>
                      </a:r>
                    </a:p>
                  </a:txBody>
                  <a:tcPr/>
                </a:tc>
                <a:extLst>
                  <a:ext uri="{0D108BD9-81ED-4DB2-BD59-A6C34878D82A}">
                    <a16:rowId xmlns:a16="http://schemas.microsoft.com/office/drawing/2014/main" val="1376005010"/>
                  </a:ext>
                </a:extLst>
              </a:tr>
              <a:tr h="350469">
                <a:tc>
                  <a:txBody>
                    <a:bodyPr/>
                    <a:lstStyle/>
                    <a:p>
                      <a:r>
                        <a:rPr lang="it-IT" sz="1400" dirty="0">
                          <a:latin typeface="+mj-lt"/>
                        </a:rPr>
                        <a:t>Totale</a:t>
                      </a:r>
                    </a:p>
                  </a:txBody>
                  <a:tcPr/>
                </a:tc>
                <a:tc>
                  <a:txBody>
                    <a:bodyPr/>
                    <a:lstStyle/>
                    <a:p>
                      <a:pPr algn="r"/>
                      <a:r>
                        <a:rPr lang="it-IT" sz="1400" dirty="0">
                          <a:latin typeface="+mj-lt"/>
                        </a:rPr>
                        <a:t>1.101</a:t>
                      </a:r>
                    </a:p>
                  </a:txBody>
                  <a:tcPr/>
                </a:tc>
                <a:tc>
                  <a:txBody>
                    <a:bodyPr/>
                    <a:lstStyle/>
                    <a:p>
                      <a:pPr algn="r"/>
                      <a:r>
                        <a:rPr lang="it-IT" sz="1400" dirty="0">
                          <a:latin typeface="+mj-lt"/>
                        </a:rPr>
                        <a:t>1.117</a:t>
                      </a:r>
                    </a:p>
                  </a:txBody>
                  <a:tcPr/>
                </a:tc>
                <a:extLst>
                  <a:ext uri="{0D108BD9-81ED-4DB2-BD59-A6C34878D82A}">
                    <a16:rowId xmlns:a16="http://schemas.microsoft.com/office/drawing/2014/main" val="998893889"/>
                  </a:ext>
                </a:extLst>
              </a:tr>
            </a:tbl>
          </a:graphicData>
        </a:graphic>
      </p:graphicFrame>
      <p:sp>
        <p:nvSpPr>
          <p:cNvPr id="15" name="CasellaDiTesto 14">
            <a:extLst>
              <a:ext uri="{FF2B5EF4-FFF2-40B4-BE49-F238E27FC236}">
                <a16:creationId xmlns:a16="http://schemas.microsoft.com/office/drawing/2014/main" id="{D533D70D-FDBB-3342-B5D9-E8D3E09506E4}"/>
              </a:ext>
            </a:extLst>
          </p:cNvPr>
          <p:cNvSpPr txBox="1"/>
          <p:nvPr/>
        </p:nvSpPr>
        <p:spPr>
          <a:xfrm>
            <a:off x="58975" y="4715864"/>
            <a:ext cx="12096000" cy="2062103"/>
          </a:xfrm>
          <a:prstGeom prst="rect">
            <a:avLst/>
          </a:prstGeom>
          <a:noFill/>
        </p:spPr>
        <p:txBody>
          <a:bodyPr wrap="square" rtlCol="0">
            <a:spAutoFit/>
          </a:bodyPr>
          <a:lstStyle/>
          <a:p>
            <a:pPr algn="just" hangingPunct="0"/>
            <a:r>
              <a:rPr lang="it-IT" sz="1600" dirty="0">
                <a:latin typeface="Calibri" panose="020F0502020204030204" pitchFamily="34" charset="0"/>
                <a:cs typeface="Calibri" panose="020F0502020204030204" pitchFamily="34" charset="0"/>
              </a:rPr>
              <a:t>Dai dati ISTAT relativi all’universo di riferimento emerge un sistema delle imprese artigiane con 3 addetti o più  prevalentemente polarizzato sulla meccanica, che occupa la metà degli addetti, seguita da legno mobilio e alimentare (10%), abbigliamento (7%). Con una quota del 4% degli addetti si trovano: gomma-plastica, tessile e carta editoria. Minerali non metalliferi e varie occupano una quota del 3%, seguiti da pelli-calzature e siderurgia (1%). Le due classi dimensionali minori occupano una quota simile di addetti (poco meno del 30%), e le imprese con più di 10 addetti che rappresentano solo il 21% delle unità locali artigiane presenti in regione occupano il 43% degli addetti. Il campo di osservazione dell’analisi è costituito da più di 17.300 unità locali presenti in Lombardia di imprese artigiane con una dimensione superiore ai 2 addetti. In totale l’occupazione generata dalle unità locali del campo di osservazione supera </a:t>
            </a:r>
            <a:r>
              <a:rPr lang="it-IT" sz="1600">
                <a:latin typeface="Calibri" panose="020F0502020204030204" pitchFamily="34" charset="0"/>
                <a:cs typeface="Calibri" panose="020F0502020204030204" pitchFamily="34" charset="0"/>
              </a:rPr>
              <a:t>i 116 </a:t>
            </a:r>
            <a:r>
              <a:rPr lang="it-IT" sz="1600" dirty="0">
                <a:latin typeface="Calibri" panose="020F0502020204030204" pitchFamily="34" charset="0"/>
                <a:cs typeface="Calibri" panose="020F0502020204030204" pitchFamily="34" charset="0"/>
              </a:rPr>
              <a:t>mila addetti.</a:t>
            </a:r>
          </a:p>
          <a:p>
            <a:pPr algn="just" hangingPunct="0"/>
            <a:endParaRPr lang="it-IT" sz="1600" dirty="0">
              <a:latin typeface="Calibri" panose="020F0502020204030204" pitchFamily="34" charset="0"/>
              <a:cs typeface="Calibri" panose="020F0502020204030204" pitchFamily="34" charset="0"/>
            </a:endParaRPr>
          </a:p>
        </p:txBody>
      </p:sp>
      <p:sp>
        <p:nvSpPr>
          <p:cNvPr id="2" name="CasellaDiTesto 1">
            <a:extLst>
              <a:ext uri="{FF2B5EF4-FFF2-40B4-BE49-F238E27FC236}">
                <a16:creationId xmlns:a16="http://schemas.microsoft.com/office/drawing/2014/main" id="{9F8DACB3-3F06-43E9-A265-92C687029360}"/>
              </a:ext>
            </a:extLst>
          </p:cNvPr>
          <p:cNvSpPr txBox="1"/>
          <p:nvPr/>
        </p:nvSpPr>
        <p:spPr>
          <a:xfrm>
            <a:off x="16163" y="941018"/>
            <a:ext cx="8500820" cy="584775"/>
          </a:xfrm>
          <a:prstGeom prst="rect">
            <a:avLst/>
          </a:prstGeom>
          <a:solidFill>
            <a:srgbClr val="407BBE"/>
          </a:solidFill>
        </p:spPr>
        <p:txBody>
          <a:bodyPr wrap="square" rtlCol="0">
            <a:spAutoFit/>
          </a:bodyPr>
          <a:lstStyle/>
          <a:p>
            <a:r>
              <a:rPr lang="it-IT" sz="1600" dirty="0">
                <a:solidFill>
                  <a:schemeClr val="bg1"/>
                </a:solidFill>
                <a:latin typeface="+mj-lt"/>
              </a:rPr>
              <a:t>Distribuzione imprese artigiane e addetti per settore e classe dimensionale</a:t>
            </a:r>
          </a:p>
          <a:p>
            <a:r>
              <a:rPr lang="it-IT" sz="1600" dirty="0">
                <a:solidFill>
                  <a:schemeClr val="bg1"/>
                </a:solidFill>
                <a:latin typeface="+mj-lt"/>
              </a:rPr>
              <a:t>Imprese con 3 addetti o più – Anno 2023</a:t>
            </a:r>
          </a:p>
        </p:txBody>
      </p:sp>
      <p:grpSp>
        <p:nvGrpSpPr>
          <p:cNvPr id="6" name="Gruppo 5">
            <a:extLst>
              <a:ext uri="{FF2B5EF4-FFF2-40B4-BE49-F238E27FC236}">
                <a16:creationId xmlns:a16="http://schemas.microsoft.com/office/drawing/2014/main" id="{4A21D8E1-1D11-4072-991E-890C8D554D2F}"/>
              </a:ext>
            </a:extLst>
          </p:cNvPr>
          <p:cNvGrpSpPr/>
          <p:nvPr/>
        </p:nvGrpSpPr>
        <p:grpSpPr>
          <a:xfrm>
            <a:off x="6816000" y="144000"/>
            <a:ext cx="4552572" cy="632515"/>
            <a:chOff x="5931335" y="98364"/>
            <a:chExt cx="4552572" cy="632515"/>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6556229" y="229956"/>
              <a:ext cx="3927678"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Artigianato – La struttura del campione</a:t>
              </a:r>
            </a:p>
          </p:txBody>
        </p:sp>
        <p:pic>
          <p:nvPicPr>
            <p:cNvPr id="5" name="Immagine 4">
              <a:extLst>
                <a:ext uri="{FF2B5EF4-FFF2-40B4-BE49-F238E27FC236}">
                  <a16:creationId xmlns:a16="http://schemas.microsoft.com/office/drawing/2014/main" id="{85B0E9C3-F97B-49F4-AAA1-E244964365BF}"/>
                </a:ext>
              </a:extLst>
            </p:cNvPr>
            <p:cNvPicPr>
              <a:picLocks noChangeAspect="1"/>
            </p:cNvPicPr>
            <p:nvPr/>
          </p:nvPicPr>
          <p:blipFill>
            <a:blip r:embed="rId2"/>
            <a:stretch>
              <a:fillRect/>
            </a:stretch>
          </p:blipFill>
          <p:spPr>
            <a:xfrm>
              <a:off x="5931335" y="98364"/>
              <a:ext cx="624894" cy="632515"/>
            </a:xfrm>
            <a:prstGeom prst="rect">
              <a:avLst/>
            </a:prstGeom>
          </p:spPr>
        </p:pic>
      </p:grpSp>
      <p:sp>
        <p:nvSpPr>
          <p:cNvPr id="14" name="CasellaDiTesto 13">
            <a:extLst>
              <a:ext uri="{FF2B5EF4-FFF2-40B4-BE49-F238E27FC236}">
                <a16:creationId xmlns:a16="http://schemas.microsoft.com/office/drawing/2014/main" id="{393C1C7C-BEA4-49BE-84B7-82815251D674}"/>
              </a:ext>
            </a:extLst>
          </p:cNvPr>
          <p:cNvSpPr txBox="1"/>
          <p:nvPr/>
        </p:nvSpPr>
        <p:spPr>
          <a:xfrm>
            <a:off x="8584483" y="941105"/>
            <a:ext cx="3492000" cy="338554"/>
          </a:xfrm>
          <a:prstGeom prst="rect">
            <a:avLst/>
          </a:prstGeom>
          <a:solidFill>
            <a:srgbClr val="407BBE"/>
          </a:solidFill>
        </p:spPr>
        <p:txBody>
          <a:bodyPr wrap="square" rtlCol="0">
            <a:spAutoFit/>
          </a:bodyPr>
          <a:lstStyle/>
          <a:p>
            <a:pPr algn="ctr"/>
            <a:r>
              <a:rPr lang="it-IT" sz="1600" dirty="0">
                <a:solidFill>
                  <a:schemeClr val="bg1"/>
                </a:solidFill>
                <a:latin typeface="+mj-lt"/>
              </a:rPr>
              <a:t>Copertura indagine 1° trimestre 2026</a:t>
            </a:r>
          </a:p>
        </p:txBody>
      </p:sp>
      <p:pic>
        <p:nvPicPr>
          <p:cNvPr id="7" name="Immagine 6">
            <a:extLst>
              <a:ext uri="{FF2B5EF4-FFF2-40B4-BE49-F238E27FC236}">
                <a16:creationId xmlns:a16="http://schemas.microsoft.com/office/drawing/2014/main" id="{3E5409F0-397E-1F01-A5A9-62F3B19A7749}"/>
              </a:ext>
            </a:extLst>
          </p:cNvPr>
          <p:cNvPicPr>
            <a:picLocks noChangeAspect="1"/>
          </p:cNvPicPr>
          <p:nvPr/>
        </p:nvPicPr>
        <p:blipFill>
          <a:blip r:embed="rId3"/>
          <a:stretch>
            <a:fillRect/>
          </a:stretch>
        </p:blipFill>
        <p:spPr>
          <a:xfrm>
            <a:off x="31543" y="1544081"/>
            <a:ext cx="8485440" cy="3199685"/>
          </a:xfrm>
          <a:prstGeom prst="rect">
            <a:avLst/>
          </a:prstGeom>
        </p:spPr>
      </p:pic>
    </p:spTree>
    <p:extLst>
      <p:ext uri="{BB962C8B-B14F-4D97-AF65-F5344CB8AC3E}">
        <p14:creationId xmlns:p14="http://schemas.microsoft.com/office/powerpoint/2010/main" val="7291489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a:extLst>
              <a:ext uri="{FF2B5EF4-FFF2-40B4-BE49-F238E27FC236}">
                <a16:creationId xmlns:a16="http://schemas.microsoft.com/office/drawing/2014/main" id="{4161602A-4832-BE4F-93FB-93FE198FFF7C}"/>
              </a:ext>
            </a:extLst>
          </p:cNvPr>
          <p:cNvSpPr txBox="1"/>
          <p:nvPr/>
        </p:nvSpPr>
        <p:spPr>
          <a:xfrm>
            <a:off x="223079" y="1484647"/>
            <a:ext cx="11531907" cy="4247317"/>
          </a:xfrm>
          <a:prstGeom prst="rect">
            <a:avLst/>
          </a:prstGeom>
          <a:noFill/>
          <a:ln>
            <a:noFill/>
          </a:ln>
        </p:spPr>
        <p:txBody>
          <a:bodyPr wrap="square" rtlCol="0">
            <a:spAutoFit/>
          </a:bodyPr>
          <a:lstStyle/>
          <a:p>
            <a:pPr marL="285750" indent="-285750" algn="just" hangingPunct="0">
              <a:spcAft>
                <a:spcPts val="600"/>
              </a:spcAft>
              <a:buFont typeface="Wingdings" panose="05000000000000000000" pitchFamily="2" charset="2"/>
              <a:buChar char="Ø"/>
            </a:pPr>
            <a:r>
              <a:rPr lang="it-IT" sz="1600" dirty="0">
                <a:latin typeface="Calibri" panose="020F0502020204030204" pitchFamily="34" charset="0"/>
                <a:cs typeface="Calibri" panose="020F0502020204030204" pitchFamily="34" charset="0"/>
              </a:rPr>
              <a:t>Il </a:t>
            </a:r>
            <a:r>
              <a:rPr lang="it-IT" sz="1600" b="1" dirty="0">
                <a:solidFill>
                  <a:srgbClr val="407BBE"/>
                </a:solidFill>
                <a:latin typeface="Calibri" panose="020F0502020204030204" pitchFamily="34" charset="0"/>
                <a:cs typeface="Calibri" panose="020F0502020204030204" pitchFamily="34" charset="0"/>
              </a:rPr>
              <a:t>comparto artigiano si mantiene sul trend di crescita già evidenziato nelle scorse indagini. </a:t>
            </a:r>
            <a:r>
              <a:rPr lang="it-IT" sz="1600" dirty="0">
                <a:latin typeface="Calibri" panose="020F0502020204030204" pitchFamily="34" charset="0"/>
                <a:cs typeface="Calibri" panose="020F0502020204030204" pitchFamily="34" charset="0"/>
              </a:rPr>
              <a:t>La produzione artigiana registra una crescita dello 0,5% a livello congiunturale. Nel confronto anno su anno la variazione è invece pari al +2%.</a:t>
            </a:r>
          </a:p>
          <a:p>
            <a:pPr marL="285750" indent="-285750" algn="just" hangingPunct="0">
              <a:spcAft>
                <a:spcPts val="600"/>
              </a:spcAft>
              <a:buFont typeface="Wingdings" panose="05000000000000000000" pitchFamily="2" charset="2"/>
              <a:buChar char="Ø"/>
            </a:pPr>
            <a:r>
              <a:rPr lang="it-IT" sz="1600" b="1" dirty="0">
                <a:solidFill>
                  <a:srgbClr val="407BBE"/>
                </a:solidFill>
                <a:latin typeface="Calibri" panose="020F0502020204030204" pitchFamily="34" charset="0"/>
                <a:cs typeface="Calibri" panose="020F0502020204030204" pitchFamily="34" charset="0"/>
              </a:rPr>
              <a:t>Gli ordini relativi al mercato interno registrano un aumento dello 0,5% rispetto al trimestre precedente; </a:t>
            </a:r>
            <a:r>
              <a:rPr lang="it-IT" sz="1600" dirty="0">
                <a:latin typeface="Calibri" panose="020F0502020204030204" pitchFamily="34" charset="0"/>
                <a:cs typeface="Calibri" panose="020F0502020204030204" pitchFamily="34" charset="0"/>
              </a:rPr>
              <a:t>anche</a:t>
            </a:r>
            <a:r>
              <a:rPr lang="it-IT" sz="1600" b="1" dirty="0">
                <a:solidFill>
                  <a:srgbClr val="407BBE"/>
                </a:solidFill>
                <a:latin typeface="Calibri" panose="020F0502020204030204" pitchFamily="34" charset="0"/>
                <a:cs typeface="Calibri" panose="020F0502020204030204" pitchFamily="34" charset="0"/>
              </a:rPr>
              <a:t> </a:t>
            </a:r>
            <a:r>
              <a:rPr lang="it-IT" sz="1600" dirty="0">
                <a:latin typeface="Calibri" panose="020F0502020204030204" pitchFamily="34" charset="0"/>
                <a:cs typeface="Calibri" panose="020F0502020204030204" pitchFamily="34" charset="0"/>
              </a:rPr>
              <a:t>l’export continua a crescere a ritmi consistenti.</a:t>
            </a:r>
          </a:p>
          <a:p>
            <a:pPr marL="285750" indent="-285750" algn="just" hangingPunct="0">
              <a:spcAft>
                <a:spcPts val="600"/>
              </a:spcAft>
              <a:buFont typeface="Wingdings" panose="05000000000000000000" pitchFamily="2" charset="2"/>
              <a:buChar char="Ø"/>
            </a:pPr>
            <a:r>
              <a:rPr lang="it-IT" sz="1600" dirty="0">
                <a:latin typeface="Calibri" panose="020F0502020204030204" pitchFamily="34" charset="0"/>
                <a:cs typeface="Calibri" panose="020F0502020204030204" pitchFamily="34" charset="0"/>
              </a:rPr>
              <a:t>Per l’</a:t>
            </a:r>
            <a:r>
              <a:rPr lang="it-IT" sz="1600" b="1" dirty="0">
                <a:solidFill>
                  <a:srgbClr val="407BBE"/>
                </a:solidFill>
                <a:latin typeface="Calibri" panose="020F0502020204030204" pitchFamily="34" charset="0"/>
                <a:cs typeface="Calibri" panose="020F0502020204030204" pitchFamily="34" charset="0"/>
              </a:rPr>
              <a:t>occupazione</a:t>
            </a:r>
            <a:r>
              <a:rPr lang="it-IT" sz="1600" dirty="0">
                <a:latin typeface="Calibri" panose="020F0502020204030204" pitchFamily="34" charset="0"/>
                <a:cs typeface="Calibri" panose="020F0502020204030204" pitchFamily="34" charset="0"/>
              </a:rPr>
              <a:t> si osserva una variazione nulla in questo trimestre. Il ricorso alla CIG continua comunque a mantenersi contenuto; il settore che vi fa maggior ricorso è quello delle pelli-calzature.</a:t>
            </a:r>
          </a:p>
          <a:p>
            <a:pPr marL="285750" indent="-285750" algn="just" hangingPunct="0">
              <a:spcAft>
                <a:spcPts val="600"/>
              </a:spcAf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A livello settoriale, quasi tutti i settori nel comparto artigiano mostrano una dinamica nel complesso positiva. </a:t>
            </a: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L’andamento più favorevole si osserva per </a:t>
            </a:r>
            <a:r>
              <a:rPr lang="it-IT" sz="1600" b="1" dirty="0">
                <a:solidFill>
                  <a:srgbClr val="407BBE"/>
                </a:solidFill>
                <a:latin typeface="Calibri" panose="020F0502020204030204" pitchFamily="34" charset="0"/>
                <a:cs typeface="Times New Roman" panose="02020603050405020304" pitchFamily="18" charset="0"/>
              </a:rPr>
              <a:t>l’industria dei minerali non metalliferi</a:t>
            </a:r>
            <a:r>
              <a:rPr lang="it-IT" sz="1600" dirty="0">
                <a:latin typeface="Calibri" panose="020F0502020204030204" pitchFamily="34" charset="0"/>
                <a:ea typeface="Calibri" panose="020F0502020204030204" pitchFamily="34" charset="0"/>
                <a:cs typeface="Times New Roman" panose="02020603050405020304" pitchFamily="18" charset="0"/>
              </a:rPr>
              <a:t>, per la quale produzione e fatturato crescono in misura consistente (+6,7 e +9,7% rispettivamente a livello tendenziale).</a:t>
            </a:r>
          </a:p>
          <a:p>
            <a:pPr marL="285750" indent="-285750" algn="just" hangingPunct="0">
              <a:spcAft>
                <a:spcPts val="600"/>
              </a:spcAft>
              <a:buFont typeface="Wingdings" panose="05000000000000000000" pitchFamily="2" charset="2"/>
              <a:buChar char="Ø"/>
            </a:pPr>
            <a:r>
              <a:rPr lang="it-IT" sz="1600" dirty="0">
                <a:latin typeface="Calibri" panose="020F0502020204030204" pitchFamily="34" charset="0"/>
                <a:cs typeface="Calibri" panose="020F0502020204030204" pitchFamily="34" charset="0"/>
              </a:rPr>
              <a:t>Nel secondo trimestre </a:t>
            </a:r>
            <a:r>
              <a:rPr lang="it-IT" sz="1600" b="1" dirty="0">
                <a:solidFill>
                  <a:srgbClr val="407BBE"/>
                </a:solidFill>
                <a:latin typeface="Calibri" panose="020F0502020204030204" pitchFamily="34" charset="0"/>
                <a:cs typeface="Calibri" panose="020F0502020204030204" pitchFamily="34" charset="0"/>
              </a:rPr>
              <a:t>le aspettative delle imprese artigiane restano orientate a un generale pessimismo, mostrando tuttavia un’attenuazione rispetto ai risultati della scorsa indagine su tutti gli ambiti indagati.</a:t>
            </a:r>
          </a:p>
          <a:p>
            <a:pPr marL="285750" indent="-285750" algn="just" hangingPunct="0">
              <a:spcAft>
                <a:spcPts val="600"/>
              </a:spcAft>
              <a:buFont typeface="Wingdings" panose="05000000000000000000" pitchFamily="2" charset="2"/>
              <a:buChar char="Ø"/>
            </a:pPr>
            <a:r>
              <a:rPr lang="it-IT" sz="1600" dirty="0">
                <a:latin typeface="Calibri" panose="020F0502020204030204" pitchFamily="34" charset="0"/>
                <a:cs typeface="Calibri" panose="020F0502020204030204" pitchFamily="34" charset="0"/>
              </a:rPr>
              <a:t>Per le imprese artigiane gli investimenti legati al PNRR e quelli nella transizione ecologica e digitale rappresentano la prima opportunità (29,3%), in linea con quanto rilevato nell'industria.</a:t>
            </a:r>
          </a:p>
          <a:p>
            <a:pPr marL="285750" indent="-285750" algn="just" hangingPunct="0">
              <a:spcAft>
                <a:spcPts val="600"/>
              </a:spcAft>
              <a:buFont typeface="Wingdings" panose="05000000000000000000" pitchFamily="2" charset="2"/>
              <a:buChar char="Ø"/>
            </a:pPr>
            <a:r>
              <a:rPr lang="it-IT" sz="1600" dirty="0">
                <a:latin typeface="Calibri" panose="020F0502020204030204" pitchFamily="34" charset="0"/>
                <a:cs typeface="Calibri" panose="020F0502020204030204" pitchFamily="34" charset="0"/>
              </a:rPr>
              <a:t>Anche per l'artigianato i rischi prevalenti riguardano l’aumento dei costi delle materie prime energetiche (66%), seguito dal perdurare dell’instabilità geopolitica (51%).</a:t>
            </a:r>
          </a:p>
        </p:txBody>
      </p:sp>
      <p:grpSp>
        <p:nvGrpSpPr>
          <p:cNvPr id="3" name="Gruppo 2">
            <a:extLst>
              <a:ext uri="{FF2B5EF4-FFF2-40B4-BE49-F238E27FC236}">
                <a16:creationId xmlns:a16="http://schemas.microsoft.com/office/drawing/2014/main" id="{91BF5730-92FB-4632-AEAE-499453FAFA4F}"/>
              </a:ext>
            </a:extLst>
          </p:cNvPr>
          <p:cNvGrpSpPr/>
          <p:nvPr/>
        </p:nvGrpSpPr>
        <p:grpSpPr>
          <a:xfrm>
            <a:off x="6816000" y="144000"/>
            <a:ext cx="3952152" cy="632515"/>
            <a:chOff x="5853694" y="137129"/>
            <a:chExt cx="3952152" cy="632515"/>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6478588" y="268720"/>
              <a:ext cx="3327258"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Artigianato – Quadro di sintesi  </a:t>
              </a:r>
            </a:p>
          </p:txBody>
        </p:sp>
        <p:pic>
          <p:nvPicPr>
            <p:cNvPr id="2" name="Immagine 1">
              <a:extLst>
                <a:ext uri="{FF2B5EF4-FFF2-40B4-BE49-F238E27FC236}">
                  <a16:creationId xmlns:a16="http://schemas.microsoft.com/office/drawing/2014/main" id="{3C66868C-E64D-4DBF-94AD-222066BCA717}"/>
                </a:ext>
              </a:extLst>
            </p:cNvPr>
            <p:cNvPicPr>
              <a:picLocks noChangeAspect="1"/>
            </p:cNvPicPr>
            <p:nvPr/>
          </p:nvPicPr>
          <p:blipFill>
            <a:blip r:embed="rId2"/>
            <a:stretch>
              <a:fillRect/>
            </a:stretch>
          </p:blipFill>
          <p:spPr>
            <a:xfrm>
              <a:off x="5853694" y="137129"/>
              <a:ext cx="624894" cy="632515"/>
            </a:xfrm>
            <a:prstGeom prst="rect">
              <a:avLst/>
            </a:prstGeom>
          </p:spPr>
        </p:pic>
      </p:grpSp>
    </p:spTree>
    <p:extLst>
      <p:ext uri="{BB962C8B-B14F-4D97-AF65-F5344CB8AC3E}">
        <p14:creationId xmlns:p14="http://schemas.microsoft.com/office/powerpoint/2010/main" val="22048361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a:extLst>
              <a:ext uri="{FF2B5EF4-FFF2-40B4-BE49-F238E27FC236}">
                <a16:creationId xmlns:a16="http://schemas.microsoft.com/office/drawing/2014/main" id="{79A025BF-7DF2-66DE-633A-1E5C7D5AF4A2}"/>
              </a:ext>
            </a:extLst>
          </p:cNvPr>
          <p:cNvPicPr>
            <a:picLocks noChangeAspect="1"/>
          </p:cNvPicPr>
          <p:nvPr/>
        </p:nvPicPr>
        <p:blipFill>
          <a:blip r:embed="rId2"/>
          <a:stretch>
            <a:fillRect/>
          </a:stretch>
        </p:blipFill>
        <p:spPr>
          <a:xfrm>
            <a:off x="0" y="1211155"/>
            <a:ext cx="7740000" cy="4406832"/>
          </a:xfrm>
          <a:prstGeom prst="rect">
            <a:avLst/>
          </a:prstGeom>
        </p:spPr>
      </p:pic>
      <p:sp>
        <p:nvSpPr>
          <p:cNvPr id="11" name="CasellaDiTesto 10">
            <a:extLst>
              <a:ext uri="{FF2B5EF4-FFF2-40B4-BE49-F238E27FC236}">
                <a16:creationId xmlns:a16="http://schemas.microsoft.com/office/drawing/2014/main" id="{1F4FA6A6-5A90-4C4E-B506-6E20987AF8A9}"/>
              </a:ext>
            </a:extLst>
          </p:cNvPr>
          <p:cNvSpPr txBox="1"/>
          <p:nvPr/>
        </p:nvSpPr>
        <p:spPr>
          <a:xfrm>
            <a:off x="7649577" y="1132704"/>
            <a:ext cx="4402578" cy="5016758"/>
          </a:xfrm>
          <a:prstGeom prst="rect">
            <a:avLst/>
          </a:prstGeom>
          <a:noFill/>
        </p:spPr>
        <p:txBody>
          <a:bodyPr wrap="square" rtlCol="0">
            <a:spAutoFit/>
          </a:bodyPr>
          <a:lstStyle/>
          <a:p>
            <a:pPr marL="285750" indent="-285750" algn="just" hangingPunct="0">
              <a:buFont typeface="Wingdings" panose="05000000000000000000" pitchFamily="2" charset="2"/>
              <a:buChar char="Ø"/>
            </a:pPr>
            <a:r>
              <a:rPr lang="it-IT" sz="1600" b="1" dirty="0">
                <a:solidFill>
                  <a:schemeClr val="accent1"/>
                </a:solidFill>
                <a:latin typeface="Calibri" panose="020F0502020204030204" pitchFamily="34" charset="0"/>
                <a:cs typeface="Times New Roman" panose="02020603050405020304" pitchFamily="18" charset="0"/>
              </a:rPr>
              <a:t>Il comparto artigiano nel secondo trimestre dell’anno si mantiene in linea con i risultati complessivamente positivi messi in luce dalle passate rilevazioni.</a:t>
            </a:r>
          </a:p>
          <a:p>
            <a:pPr marL="285750" indent="-285750" algn="just" hangingPunct="0">
              <a:buFont typeface="Wingdings" panose="05000000000000000000" pitchFamily="2" charset="2"/>
              <a:buChar char="Ø"/>
            </a:pPr>
            <a:endParaRPr lang="it-IT" sz="1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marL="285750" indent="-285750" algn="just" hangingPunct="0">
              <a:buFont typeface="Wingdings" panose="05000000000000000000" pitchFamily="2" charset="2"/>
              <a:buChar char="Ø"/>
            </a:pP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La</a:t>
            </a:r>
            <a:r>
              <a:rPr lang="it-IT" sz="1600" dirty="0">
                <a:effectLst/>
                <a:latin typeface="Calibri" panose="020F0502020204030204" pitchFamily="34" charset="0"/>
                <a:ea typeface="Calibri" panose="020F0502020204030204" pitchFamily="34" charset="0"/>
                <a:cs typeface="Times New Roman" panose="02020603050405020304" pitchFamily="18" charset="0"/>
              </a:rPr>
              <a:t> </a:t>
            </a:r>
            <a:r>
              <a:rPr lang="it-IT" sz="1600" b="1" dirty="0">
                <a:solidFill>
                  <a:srgbClr val="407BBE"/>
                </a:solidFill>
                <a:effectLst/>
                <a:latin typeface="Calibri" panose="020F0502020204030204" pitchFamily="34" charset="0"/>
                <a:ea typeface="Calibri" panose="020F0502020204030204" pitchFamily="34" charset="0"/>
                <a:cs typeface="Times New Roman" panose="02020603050405020304" pitchFamily="18" charset="0"/>
              </a:rPr>
              <a:t>produzione</a:t>
            </a:r>
            <a:r>
              <a:rPr lang="it-IT" sz="1600" dirty="0">
                <a:effectLst/>
                <a:latin typeface="Calibri" panose="020F0502020204030204" pitchFamily="34" charset="0"/>
                <a:ea typeface="Calibri" panose="020F0502020204030204" pitchFamily="34" charset="0"/>
                <a:cs typeface="Times New Roman" panose="02020603050405020304" pitchFamily="18" charset="0"/>
              </a:rPr>
              <a:t> </a:t>
            </a:r>
            <a:r>
              <a:rPr lang="it-IT" sz="1600" b="1" dirty="0">
                <a:solidFill>
                  <a:srgbClr val="407BBE"/>
                </a:solidFill>
                <a:effectLst/>
                <a:latin typeface="Calibri" panose="020F0502020204030204" pitchFamily="34" charset="0"/>
                <a:ea typeface="Calibri" panose="020F0502020204030204" pitchFamily="34" charset="0"/>
                <a:cs typeface="Times New Roman" panose="02020603050405020304" pitchFamily="18" charset="0"/>
              </a:rPr>
              <a:t>registra un aumento dello 0,5% a livello congiunturale; mentre</a:t>
            </a: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 i</a:t>
            </a:r>
            <a:r>
              <a:rPr lang="it-IT" sz="1600" b="1" dirty="0">
                <a:solidFill>
                  <a:srgbClr val="407BBE"/>
                </a:solidFill>
                <a:effectLst/>
                <a:latin typeface="Calibri" panose="020F0502020204030204" pitchFamily="34" charset="0"/>
                <a:ea typeface="Calibri" panose="020F0502020204030204" pitchFamily="34" charset="0"/>
                <a:cs typeface="Times New Roman" panose="02020603050405020304" pitchFamily="18" charset="0"/>
              </a:rPr>
              <a:t>l fatturato cresce </a:t>
            </a: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dello 0,7%.</a:t>
            </a:r>
            <a:endParaRPr lang="it-IT" sz="1600" b="1"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hangingPunct="0">
              <a:buFont typeface="Wingdings" panose="05000000000000000000" pitchFamily="2" charset="2"/>
              <a:buChar char="Ø"/>
            </a:pPr>
            <a:endParaRPr lang="it-IT" sz="1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marL="285750" indent="-285750" algn="just" hangingPunct="0">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Per i</a:t>
            </a:r>
            <a:r>
              <a:rPr lang="it-IT" sz="1600" dirty="0">
                <a:effectLst/>
                <a:latin typeface="Calibri" panose="020F0502020204030204" pitchFamily="34" charset="0"/>
                <a:ea typeface="Calibri" panose="020F0502020204030204" pitchFamily="34" charset="0"/>
                <a:cs typeface="Times New Roman" panose="02020603050405020304" pitchFamily="18" charset="0"/>
              </a:rPr>
              <a:t>l </a:t>
            </a:r>
            <a:r>
              <a:rPr lang="it-IT" sz="1600" b="1" dirty="0">
                <a:solidFill>
                  <a:srgbClr val="407BBE"/>
                </a:solidFill>
                <a:effectLst/>
                <a:latin typeface="Calibri" panose="020F0502020204030204" pitchFamily="34" charset="0"/>
                <a:ea typeface="Calibri" panose="020F0502020204030204" pitchFamily="34" charset="0"/>
                <a:cs typeface="Times New Roman" panose="02020603050405020304" pitchFamily="18" charset="0"/>
              </a:rPr>
              <a:t>mercato interno </a:t>
            </a:r>
            <a:r>
              <a:rPr lang="it-IT" sz="1600" dirty="0">
                <a:effectLst/>
                <a:latin typeface="Calibri" panose="020F0502020204030204" pitchFamily="34" charset="0"/>
                <a:ea typeface="Calibri" panose="020F0502020204030204" pitchFamily="34" charset="0"/>
                <a:cs typeface="Times New Roman" panose="02020603050405020304" pitchFamily="18" charset="0"/>
              </a:rPr>
              <a:t>- il più rilevante per il fatturato artigiano</a:t>
            </a:r>
            <a:r>
              <a:rPr lang="it-IT" sz="1600" dirty="0">
                <a:latin typeface="Calibri" panose="020F0502020204030204" pitchFamily="34" charset="0"/>
                <a:ea typeface="Calibri" panose="020F0502020204030204" pitchFamily="34" charset="0"/>
                <a:cs typeface="Times New Roman" panose="02020603050405020304" pitchFamily="18" charset="0"/>
              </a:rPr>
              <a:t> </a:t>
            </a:r>
            <a:r>
              <a:rPr lang="it-IT" sz="1600" dirty="0">
                <a:effectLst/>
                <a:latin typeface="Calibri" panose="020F0502020204030204" pitchFamily="34" charset="0"/>
                <a:ea typeface="Calibri" panose="020F0502020204030204" pitchFamily="34" charset="0"/>
                <a:cs typeface="Times New Roman" panose="02020603050405020304" pitchFamily="18" charset="0"/>
              </a:rPr>
              <a:t>- si osserva una crescita degli ordinativi dello 0,5%. </a:t>
            </a:r>
            <a:r>
              <a:rPr lang="it-IT" sz="1600" dirty="0">
                <a:latin typeface="Calibri" panose="020F0502020204030204" pitchFamily="34" charset="0"/>
                <a:ea typeface="Calibri" panose="020F0502020204030204" pitchFamily="34" charset="0"/>
                <a:cs typeface="Times New Roman" panose="02020603050405020304" pitchFamily="18" charset="0"/>
              </a:rPr>
              <a:t>Anche g</a:t>
            </a:r>
            <a:r>
              <a:rPr lang="it-IT" sz="1600" dirty="0">
                <a:effectLst/>
                <a:latin typeface="Calibri" panose="020F0502020204030204" pitchFamily="34" charset="0"/>
                <a:ea typeface="Calibri" panose="020F0502020204030204" pitchFamily="34" charset="0"/>
                <a:cs typeface="Times New Roman" panose="02020603050405020304" pitchFamily="18" charset="0"/>
              </a:rPr>
              <a:t>li ordini esteri mantengono un’intonazione positiva, pari al +1,4%.</a:t>
            </a:r>
            <a:endParaRPr lang="it-IT" sz="1600" b="1"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a:p>
            <a:pPr algn="just" hangingPunct="0"/>
            <a:endParaRPr lang="it-IT"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gn="just" hangingPunct="0">
              <a:buFont typeface="Wingdings" panose="05000000000000000000" pitchFamily="2" charset="2"/>
              <a:buChar char="Ø"/>
            </a:pPr>
            <a:r>
              <a:rPr lang="it-IT" sz="1600" dirty="0">
                <a:latin typeface="Calibri" panose="020F0502020204030204" pitchFamily="34" charset="0"/>
                <a:cs typeface="Calibri" panose="020F0502020204030204" pitchFamily="34" charset="0"/>
              </a:rPr>
              <a:t>Il </a:t>
            </a:r>
            <a:r>
              <a:rPr lang="it-IT" sz="1600" b="1" dirty="0">
                <a:solidFill>
                  <a:srgbClr val="407BBE"/>
                </a:solidFill>
                <a:latin typeface="Calibri" panose="020F0502020204030204" pitchFamily="34" charset="0"/>
                <a:cs typeface="Times New Roman" panose="02020603050405020304" pitchFamily="18" charset="0"/>
              </a:rPr>
              <a:t>tasso di utilizzo degli impianti </a:t>
            </a:r>
            <a:r>
              <a:rPr lang="it-IT" sz="1600" dirty="0">
                <a:latin typeface="Calibri" panose="020F0502020204030204" pitchFamily="34" charset="0"/>
                <a:cs typeface="Calibri" panose="020F0502020204030204" pitchFamily="34" charset="0"/>
              </a:rPr>
              <a:t>scende al 66,2% (dal 66,5% dello scorso trimestre). La crescita della produzione degli ultimi trimestri appare quindi in linea con la crescita potenziale del settore.</a:t>
            </a:r>
          </a:p>
        </p:txBody>
      </p:sp>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29</a:t>
            </a:fld>
            <a:endParaRPr lang="it-IT" dirty="0"/>
          </a:p>
        </p:txBody>
      </p:sp>
      <p:grpSp>
        <p:nvGrpSpPr>
          <p:cNvPr id="4" name="Gruppo 3">
            <a:extLst>
              <a:ext uri="{FF2B5EF4-FFF2-40B4-BE49-F238E27FC236}">
                <a16:creationId xmlns:a16="http://schemas.microsoft.com/office/drawing/2014/main" id="{7855E2BE-3794-4908-B015-D299BB01B9B3}"/>
              </a:ext>
            </a:extLst>
          </p:cNvPr>
          <p:cNvGrpSpPr/>
          <p:nvPr/>
        </p:nvGrpSpPr>
        <p:grpSpPr>
          <a:xfrm>
            <a:off x="6561928" y="144000"/>
            <a:ext cx="5544061" cy="632515"/>
            <a:chOff x="5668789" y="113737"/>
            <a:chExt cx="5544061" cy="632515"/>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6293683" y="245328"/>
              <a:ext cx="4919167"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Artigianato – Principali indicatori congiunturali   </a:t>
              </a:r>
            </a:p>
          </p:txBody>
        </p:sp>
        <p:pic>
          <p:nvPicPr>
            <p:cNvPr id="2" name="Immagine 1">
              <a:extLst>
                <a:ext uri="{FF2B5EF4-FFF2-40B4-BE49-F238E27FC236}">
                  <a16:creationId xmlns:a16="http://schemas.microsoft.com/office/drawing/2014/main" id="{E18D521F-7858-4513-BE77-1FBF4A927F85}"/>
                </a:ext>
              </a:extLst>
            </p:cNvPr>
            <p:cNvPicPr>
              <a:picLocks noChangeAspect="1"/>
            </p:cNvPicPr>
            <p:nvPr/>
          </p:nvPicPr>
          <p:blipFill>
            <a:blip r:embed="rId3"/>
            <a:stretch>
              <a:fillRect/>
            </a:stretch>
          </p:blipFill>
          <p:spPr>
            <a:xfrm>
              <a:off x="5668789" y="113737"/>
              <a:ext cx="624894" cy="632515"/>
            </a:xfrm>
            <a:prstGeom prst="rect">
              <a:avLst/>
            </a:prstGeom>
          </p:spPr>
        </p:pic>
      </p:grpSp>
    </p:spTree>
    <p:extLst>
      <p:ext uri="{BB962C8B-B14F-4D97-AF65-F5344CB8AC3E}">
        <p14:creationId xmlns:p14="http://schemas.microsoft.com/office/powerpoint/2010/main" val="33415658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CasellaDiTesto 16">
            <a:extLst>
              <a:ext uri="{FF2B5EF4-FFF2-40B4-BE49-F238E27FC236}">
                <a16:creationId xmlns:a16="http://schemas.microsoft.com/office/drawing/2014/main" id="{135F0A66-2954-480C-8CB6-78EF30963576}"/>
              </a:ext>
            </a:extLst>
          </p:cNvPr>
          <p:cNvSpPr txBox="1"/>
          <p:nvPr/>
        </p:nvSpPr>
        <p:spPr>
          <a:xfrm>
            <a:off x="77081" y="4461759"/>
            <a:ext cx="12060000" cy="1764009"/>
          </a:xfrm>
          <a:prstGeom prst="rect">
            <a:avLst/>
          </a:prstGeom>
          <a:noFill/>
        </p:spPr>
        <p:txBody>
          <a:bodyPr wrap="square" rtlCol="0">
            <a:spAutoFit/>
          </a:bodyPr>
          <a:lstStyle/>
          <a:p>
            <a:pPr marL="285750" indent="-285750" algn="just">
              <a:lnSpc>
                <a:spcPct val="107000"/>
              </a:lnSpc>
              <a:spcAft>
                <a:spcPts val="800"/>
              </a:spcAft>
              <a:buFont typeface="Wingdings" panose="05000000000000000000" pitchFamily="2" charset="2"/>
              <a:buChar char="Ø"/>
            </a:pPr>
            <a:r>
              <a:rPr lang="it-IT" sz="1600" dirty="0">
                <a:effectLst/>
                <a:latin typeface="Calibri" panose="020F0502020204030204" pitchFamily="34" charset="0"/>
                <a:ea typeface="Calibri" panose="020F0502020204030204" pitchFamily="34" charset="0"/>
                <a:cs typeface="Times New Roman" panose="02020603050405020304" pitchFamily="18" charset="0"/>
              </a:rPr>
              <a:t>I </a:t>
            </a:r>
            <a:r>
              <a:rPr lang="it-IT" sz="1600" b="1" dirty="0">
                <a:solidFill>
                  <a:srgbClr val="407BBE"/>
                </a:solidFill>
                <a:effectLst/>
                <a:latin typeface="Calibri" panose="020F0502020204030204" pitchFamily="34" charset="0"/>
                <a:ea typeface="Calibri" panose="020F0502020204030204" pitchFamily="34" charset="0"/>
                <a:cs typeface="Times New Roman" panose="02020603050405020304" pitchFamily="18" charset="0"/>
              </a:rPr>
              <a:t>dati tendenziali </a:t>
            </a:r>
            <a:r>
              <a:rPr lang="it-IT" sz="1600" dirty="0">
                <a:effectLst/>
                <a:latin typeface="Calibri" panose="020F0502020204030204" pitchFamily="34" charset="0"/>
                <a:ea typeface="Calibri" panose="020F0502020204030204" pitchFamily="34" charset="0"/>
                <a:cs typeface="Times New Roman" panose="02020603050405020304" pitchFamily="18" charset="0"/>
              </a:rPr>
              <a:t>relativi al secondo trimestre indicano una dinamica positiva per le imprese industriali artigiane della Lombardia. </a:t>
            </a:r>
            <a:r>
              <a:rPr lang="it-IT" sz="1600" b="1" dirty="0">
                <a:solidFill>
                  <a:srgbClr val="407BBE"/>
                </a:solidFill>
                <a:latin typeface="Calibri" panose="020F0502020204030204" pitchFamily="34" charset="0"/>
                <a:cs typeface="Times New Roman" panose="02020603050405020304" pitchFamily="18" charset="0"/>
              </a:rPr>
              <a:t>La produzione conferma una crescita del +2% su base annua, mentre il fatturato aumenta del 2,5%</a:t>
            </a:r>
            <a:r>
              <a:rPr lang="it-IT" sz="1600" dirty="0">
                <a:effectLst/>
                <a:latin typeface="Calibri" panose="020F0502020204030204" pitchFamily="34" charset="0"/>
                <a:ea typeface="Calibri" panose="020F0502020204030204" pitchFamily="34" charset="0"/>
                <a:cs typeface="Times New Roman" panose="02020603050405020304" pitchFamily="18" charset="0"/>
              </a:rPr>
              <a:t>. </a:t>
            </a:r>
            <a:r>
              <a:rPr lang="it-IT" sz="1600" dirty="0">
                <a:latin typeface="Calibri" panose="020F0502020204030204" pitchFamily="34" charset="0"/>
                <a:ea typeface="Calibri" panose="020F0502020204030204" pitchFamily="34" charset="0"/>
                <a:cs typeface="Times New Roman" panose="02020603050405020304" pitchFamily="18" charset="0"/>
              </a:rPr>
              <a:t>Anche s</a:t>
            </a:r>
            <a:r>
              <a:rPr lang="it-IT" sz="1600" dirty="0">
                <a:effectLst/>
                <a:latin typeface="Calibri" panose="020F0502020204030204" pitchFamily="34" charset="0"/>
                <a:ea typeface="Calibri" panose="020F0502020204030204" pitchFamily="34" charset="0"/>
                <a:cs typeface="Times New Roman" panose="02020603050405020304" pitchFamily="18" charset="0"/>
              </a:rPr>
              <a:t>ul fronte ordinativi si osserva una dinamica positiva e in rafforzamento: i dati degli ordini relativi al mercato interno registrano una variazione del +1,1%; per gli ordini esteri la crescita continua a mantenersi vivace e particolarmente marcata (+</a:t>
            </a:r>
            <a:r>
              <a:rPr lang="it-IT" sz="1600" dirty="0">
                <a:latin typeface="Calibri" panose="020F0502020204030204" pitchFamily="34" charset="0"/>
                <a:ea typeface="Calibri" panose="020F0502020204030204" pitchFamily="34" charset="0"/>
                <a:cs typeface="Times New Roman" panose="02020603050405020304" pitchFamily="18" charset="0"/>
              </a:rPr>
              <a:t>8,7</a:t>
            </a:r>
            <a:r>
              <a:rPr lang="it-IT" sz="16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lnSpc>
                <a:spcPct val="107000"/>
              </a:lnSpc>
              <a:spcAft>
                <a:spcPts val="800"/>
              </a:spcAft>
              <a:buFont typeface="Wingdings" panose="05000000000000000000" pitchFamily="2" charset="2"/>
              <a:buChar char="Ø"/>
            </a:pPr>
            <a:r>
              <a:rPr lang="it-IT" sz="1600" dirty="0">
                <a:effectLst/>
                <a:latin typeface="Calibri" panose="020F0502020204030204" pitchFamily="34" charset="0"/>
                <a:ea typeface="Calibri" panose="020F0502020204030204" pitchFamily="34" charset="0"/>
                <a:cs typeface="Times New Roman" panose="02020603050405020304" pitchFamily="18" charset="0"/>
              </a:rPr>
              <a:t>Analizzando la </a:t>
            </a:r>
            <a:r>
              <a:rPr lang="it-IT" sz="1600" b="1" dirty="0">
                <a:solidFill>
                  <a:srgbClr val="407BBE"/>
                </a:solidFill>
                <a:effectLst/>
                <a:latin typeface="Calibri" panose="020F0502020204030204" pitchFamily="34" charset="0"/>
                <a:ea typeface="Calibri" panose="020F0502020204030204" pitchFamily="34" charset="0"/>
                <a:cs typeface="Times New Roman" panose="02020603050405020304" pitchFamily="18" charset="0"/>
              </a:rPr>
              <a:t>distribuzione delle frequenze</a:t>
            </a:r>
            <a:r>
              <a:rPr lang="it-IT" sz="1600" dirty="0">
                <a:effectLst/>
                <a:latin typeface="Calibri" panose="020F0502020204030204" pitchFamily="34" charset="0"/>
                <a:ea typeface="Calibri" panose="020F0502020204030204" pitchFamily="34" charset="0"/>
                <a:cs typeface="Times New Roman" panose="02020603050405020304" pitchFamily="18" charset="0"/>
              </a:rPr>
              <a:t>, la quota di imprese artigiane intervistate che rileva un calo della produzione è </a:t>
            </a:r>
            <a:r>
              <a:rPr lang="it-IT" sz="1600" dirty="0">
                <a:latin typeface="Calibri" panose="020F0502020204030204" pitchFamily="34" charset="0"/>
                <a:ea typeface="Calibri" panose="020F0502020204030204" pitchFamily="34" charset="0"/>
                <a:cs typeface="Times New Roman" panose="02020603050405020304" pitchFamily="18" charset="0"/>
              </a:rPr>
              <a:t>in progressiva diminuzione, e </a:t>
            </a:r>
            <a:r>
              <a:rPr lang="it-IT" sz="1600" dirty="0">
                <a:effectLst/>
                <a:latin typeface="Calibri" panose="020F0502020204030204" pitchFamily="34" charset="0"/>
                <a:ea typeface="Calibri" panose="020F0502020204030204" pitchFamily="34" charset="0"/>
                <a:cs typeface="Times New Roman" panose="02020603050405020304" pitchFamily="18" charset="0"/>
              </a:rPr>
              <a:t>rispetto a un anno fa</a:t>
            </a:r>
            <a:r>
              <a:rPr lang="it-IT" sz="1600" dirty="0">
                <a:latin typeface="Calibri" panose="020F0502020204030204" pitchFamily="34" charset="0"/>
                <a:ea typeface="Calibri" panose="020F0502020204030204" pitchFamily="34" charset="0"/>
                <a:cs typeface="Times New Roman" panose="02020603050405020304" pitchFamily="18" charset="0"/>
              </a:rPr>
              <a:t> </a:t>
            </a:r>
            <a:r>
              <a:rPr lang="it-IT" sz="1600" dirty="0">
                <a:effectLst/>
                <a:latin typeface="Calibri" panose="020F0502020204030204" pitchFamily="34" charset="0"/>
                <a:ea typeface="Calibri" panose="020F0502020204030204" pitchFamily="34" charset="0"/>
                <a:cs typeface="Times New Roman" panose="02020603050405020304" pitchFamily="18" charset="0"/>
              </a:rPr>
              <a:t>passa dal 35% al 31%. </a:t>
            </a:r>
            <a:endParaRPr lang="it-IT" sz="1600" dirty="0">
              <a:solidFill>
                <a:srgbClr val="FF0000"/>
              </a:solidFill>
              <a:latin typeface="Calibri" panose="020F0502020204030204" pitchFamily="34" charset="0"/>
              <a:cs typeface="Calibri" panose="020F0502020204030204" pitchFamily="34" charset="0"/>
            </a:endParaRPr>
          </a:p>
        </p:txBody>
      </p:sp>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30</a:t>
            </a:fld>
            <a:endParaRPr lang="it-IT" dirty="0"/>
          </a:p>
        </p:txBody>
      </p:sp>
      <p:grpSp>
        <p:nvGrpSpPr>
          <p:cNvPr id="4" name="Gruppo 3">
            <a:extLst>
              <a:ext uri="{FF2B5EF4-FFF2-40B4-BE49-F238E27FC236}">
                <a16:creationId xmlns:a16="http://schemas.microsoft.com/office/drawing/2014/main" id="{5CE87250-4E44-4969-83F2-EE787317120C}"/>
              </a:ext>
            </a:extLst>
          </p:cNvPr>
          <p:cNvGrpSpPr/>
          <p:nvPr/>
        </p:nvGrpSpPr>
        <p:grpSpPr>
          <a:xfrm>
            <a:off x="6816000" y="144000"/>
            <a:ext cx="5390879" cy="632515"/>
            <a:chOff x="5771830" y="170333"/>
            <a:chExt cx="5390879" cy="632515"/>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6396724" y="301925"/>
              <a:ext cx="4765985"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Artigianato – Principali indicatori tendenziali    </a:t>
              </a:r>
            </a:p>
          </p:txBody>
        </p:sp>
        <p:pic>
          <p:nvPicPr>
            <p:cNvPr id="2" name="Immagine 1">
              <a:extLst>
                <a:ext uri="{FF2B5EF4-FFF2-40B4-BE49-F238E27FC236}">
                  <a16:creationId xmlns:a16="http://schemas.microsoft.com/office/drawing/2014/main" id="{8C145C7F-41BE-46C6-B29B-AAFD775412A9}"/>
                </a:ext>
              </a:extLst>
            </p:cNvPr>
            <p:cNvPicPr>
              <a:picLocks noChangeAspect="1"/>
            </p:cNvPicPr>
            <p:nvPr/>
          </p:nvPicPr>
          <p:blipFill>
            <a:blip r:embed="rId2"/>
            <a:stretch>
              <a:fillRect/>
            </a:stretch>
          </p:blipFill>
          <p:spPr>
            <a:xfrm>
              <a:off x="5771830" y="170333"/>
              <a:ext cx="624894" cy="632515"/>
            </a:xfrm>
            <a:prstGeom prst="rect">
              <a:avLst/>
            </a:prstGeom>
          </p:spPr>
        </p:pic>
      </p:grpSp>
      <p:pic>
        <p:nvPicPr>
          <p:cNvPr id="5" name="Immagine 4">
            <a:extLst>
              <a:ext uri="{FF2B5EF4-FFF2-40B4-BE49-F238E27FC236}">
                <a16:creationId xmlns:a16="http://schemas.microsoft.com/office/drawing/2014/main" id="{E1DCE1C4-684C-5B2B-9086-5E1BE71C6536}"/>
              </a:ext>
            </a:extLst>
          </p:cNvPr>
          <p:cNvPicPr>
            <a:picLocks noChangeAspect="1"/>
          </p:cNvPicPr>
          <p:nvPr/>
        </p:nvPicPr>
        <p:blipFill>
          <a:blip r:embed="rId3"/>
          <a:stretch>
            <a:fillRect/>
          </a:stretch>
        </p:blipFill>
        <p:spPr>
          <a:xfrm>
            <a:off x="42311" y="923032"/>
            <a:ext cx="12096000" cy="3402000"/>
          </a:xfrm>
          <a:prstGeom prst="rect">
            <a:avLst/>
          </a:prstGeom>
        </p:spPr>
      </p:pic>
    </p:spTree>
    <p:extLst>
      <p:ext uri="{BB962C8B-B14F-4D97-AF65-F5344CB8AC3E}">
        <p14:creationId xmlns:p14="http://schemas.microsoft.com/office/powerpoint/2010/main" val="5564597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31</a:t>
            </a:fld>
            <a:endParaRPr lang="it-IT" dirty="0"/>
          </a:p>
        </p:txBody>
      </p:sp>
      <p:sp>
        <p:nvSpPr>
          <p:cNvPr id="15" name="CasellaDiTesto 14">
            <a:extLst>
              <a:ext uri="{FF2B5EF4-FFF2-40B4-BE49-F238E27FC236}">
                <a16:creationId xmlns:a16="http://schemas.microsoft.com/office/drawing/2014/main" id="{DCFAD313-AD52-4E32-A268-9BE1AE401E33}"/>
              </a:ext>
            </a:extLst>
          </p:cNvPr>
          <p:cNvSpPr txBox="1"/>
          <p:nvPr/>
        </p:nvSpPr>
        <p:spPr>
          <a:xfrm>
            <a:off x="89035" y="4460150"/>
            <a:ext cx="12024000" cy="2062103"/>
          </a:xfrm>
          <a:prstGeom prst="rect">
            <a:avLst/>
          </a:prstGeom>
          <a:noFill/>
        </p:spPr>
        <p:txBody>
          <a:bodyPr wrap="square" numCol="1" rtlCol="0">
            <a:spAutoFit/>
          </a:bodyPr>
          <a:lstStyle/>
          <a:p>
            <a:pPr marL="285750" indent="-285750" algn="just" hangingPunct="0">
              <a:buFont typeface="Wingdings" panose="05000000000000000000" pitchFamily="2" charset="2"/>
              <a:buChar char="Ø"/>
            </a:pPr>
            <a:r>
              <a:rPr lang="it-IT" sz="1600" b="1" dirty="0">
                <a:solidFill>
                  <a:srgbClr val="407BBE"/>
                </a:solidFill>
                <a:effectLst/>
                <a:latin typeface="Calibri" panose="020F0502020204030204" pitchFamily="34" charset="0"/>
                <a:ea typeface="Calibri" panose="020F0502020204030204" pitchFamily="34" charset="0"/>
                <a:cs typeface="Times New Roman" panose="02020603050405020304" pitchFamily="18" charset="0"/>
              </a:rPr>
              <a:t>Le scorte sono </a:t>
            </a:r>
            <a:r>
              <a:rPr lang="it-IT" sz="1600" b="1" dirty="0">
                <a:solidFill>
                  <a:srgbClr val="407BBE"/>
                </a:solidFill>
                <a:latin typeface="Calibri" panose="020F0502020204030204" pitchFamily="34" charset="0"/>
                <a:cs typeface="Times New Roman" panose="02020603050405020304" pitchFamily="18" charset="0"/>
              </a:rPr>
              <a:t>risultate mediamente inferiori rispetto al livello desiderato dalle imprese dell’artigianato</a:t>
            </a:r>
            <a:r>
              <a:rPr lang="it-IT" sz="1600" dirty="0">
                <a:effectLst/>
                <a:latin typeface="Calibri" panose="020F0502020204030204" pitchFamily="34" charset="0"/>
                <a:ea typeface="Calibri" panose="020F0502020204030204" pitchFamily="34" charset="0"/>
                <a:cs typeface="Times New Roman" panose="02020603050405020304" pitchFamily="18" charset="0"/>
              </a:rPr>
              <a:t>. Per quanto riguarda le materie prime tale carenza si è </a:t>
            </a:r>
            <a:r>
              <a:rPr lang="it-IT" sz="1600" dirty="0">
                <a:latin typeface="Calibri" panose="020F0502020204030204" pitchFamily="34" charset="0"/>
                <a:cs typeface="Times New Roman" panose="02020603050405020304" pitchFamily="18" charset="0"/>
              </a:rPr>
              <a:t>confermata </a:t>
            </a:r>
            <a:r>
              <a:rPr lang="it-IT" sz="1600" dirty="0">
                <a:effectLst/>
                <a:latin typeface="Calibri" panose="020F0502020204030204" pitchFamily="34" charset="0"/>
                <a:ea typeface="Calibri" panose="020F0502020204030204" pitchFamily="34" charset="0"/>
                <a:cs typeface="Times New Roman" panose="02020603050405020304" pitchFamily="18" charset="0"/>
              </a:rPr>
              <a:t>anche nel secondo trimestre dell’anno (-</a:t>
            </a:r>
            <a:r>
              <a:rPr lang="it-IT" sz="1600" dirty="0">
                <a:latin typeface="Calibri" panose="020F0502020204030204" pitchFamily="34" charset="0"/>
                <a:ea typeface="Calibri" panose="020F0502020204030204" pitchFamily="34" charset="0"/>
                <a:cs typeface="Times New Roman" panose="02020603050405020304" pitchFamily="18" charset="0"/>
              </a:rPr>
              <a:t>8,8%</a:t>
            </a:r>
            <a:r>
              <a:rPr lang="it-IT" sz="1600" dirty="0">
                <a:effectLst/>
                <a:latin typeface="Calibri" panose="020F0502020204030204" pitchFamily="34" charset="0"/>
                <a:ea typeface="Calibri" panose="020F0502020204030204" pitchFamily="34" charset="0"/>
                <a:cs typeface="Times New Roman" panose="02020603050405020304" pitchFamily="18" charset="0"/>
              </a:rPr>
              <a:t>):</a:t>
            </a:r>
            <a:r>
              <a:rPr lang="it-IT" sz="1600" dirty="0">
                <a:latin typeface="Calibri" panose="020F0502020204030204" pitchFamily="34" charset="0"/>
                <a:ea typeface="Calibri" panose="020F0502020204030204" pitchFamily="34" charset="0"/>
                <a:cs typeface="Times New Roman" panose="02020603050405020304" pitchFamily="18" charset="0"/>
              </a:rPr>
              <a:t> s</a:t>
            </a:r>
            <a:r>
              <a:rPr lang="it-IT" sz="1600" dirty="0">
                <a:effectLst/>
                <a:latin typeface="Calibri" panose="020F0502020204030204" pitchFamily="34" charset="0"/>
                <a:ea typeface="Calibri" panose="020F0502020204030204" pitchFamily="34" charset="0"/>
                <a:cs typeface="Times New Roman" panose="02020603050405020304" pitchFamily="18" charset="0"/>
              </a:rPr>
              <a:t>i tratta di un valore in linea rispetto al dato medio del 2025. Similmente le scorte di prodotti finiti tra le imprese artigiane mostrano un saldo tra esuberi e scarsità che si mantiene negativo, attestandosi a -</a:t>
            </a:r>
            <a:r>
              <a:rPr lang="it-IT" sz="1600" dirty="0">
                <a:latin typeface="Calibri" panose="020F0502020204030204" pitchFamily="34" charset="0"/>
                <a:ea typeface="Calibri" panose="020F0502020204030204" pitchFamily="34" charset="0"/>
                <a:cs typeface="Times New Roman" panose="02020603050405020304" pitchFamily="18" charset="0"/>
              </a:rPr>
              <a:t>6,9</a:t>
            </a:r>
            <a:r>
              <a:rPr lang="it-IT" sz="1600" dirty="0">
                <a:effectLst/>
                <a:latin typeface="Calibri" panose="020F0502020204030204" pitchFamily="34" charset="0"/>
                <a:ea typeface="Calibri" panose="020F0502020204030204" pitchFamily="34" charset="0"/>
                <a:cs typeface="Times New Roman" panose="02020603050405020304" pitchFamily="18" charset="0"/>
              </a:rPr>
              <a:t>. </a:t>
            </a:r>
          </a:p>
          <a:p>
            <a:pPr algn="just" hangingPunct="0"/>
            <a:endParaRPr lang="it-IT" sz="1600" dirty="0">
              <a:latin typeface="Calibri" panose="020F0502020204030204" pitchFamily="34" charset="0"/>
              <a:cs typeface="Times New Roman" panose="02020603050405020304" pitchFamily="18" charset="0"/>
            </a:endParaRPr>
          </a:p>
          <a:p>
            <a:pPr marL="285750" indent="-285750" algn="just" hangingPunct="0">
              <a:buFont typeface="Wingdings" panose="05000000000000000000" pitchFamily="2" charset="2"/>
              <a:buChar char="Ø"/>
            </a:pPr>
            <a:r>
              <a:rPr lang="it-IT" sz="1600" dirty="0">
                <a:latin typeface="Calibri" panose="020F0502020204030204" pitchFamily="34" charset="0"/>
                <a:cs typeface="Times New Roman" panose="02020603050405020304" pitchFamily="18" charset="0"/>
              </a:rPr>
              <a:t>Il livello della produzione assicurata cala nel secondo trimestre dell’anno: il numero di </a:t>
            </a:r>
            <a:r>
              <a:rPr lang="it-IT" sz="1600" b="1" dirty="0">
                <a:solidFill>
                  <a:srgbClr val="407BBE"/>
                </a:solidFill>
                <a:latin typeface="Calibri" panose="020F0502020204030204" pitchFamily="34" charset="0"/>
                <a:cs typeface="Times New Roman" panose="02020603050405020304" pitchFamily="18" charset="0"/>
              </a:rPr>
              <a:t>giornate lavorative assicurate dal portafoglio ordini </a:t>
            </a:r>
            <a:r>
              <a:rPr lang="it-IT" sz="1600" dirty="0">
                <a:latin typeface="Calibri" panose="020F0502020204030204" pitchFamily="34" charset="0"/>
                <a:cs typeface="Times New Roman" panose="02020603050405020304" pitchFamily="18" charset="0"/>
              </a:rPr>
              <a:t>scende su un livello di 52,2 (un dato inferiore rispetto ai livelli di un anno fa). Tale andamento potrebbe suggerire che parte della produzione realizzata negli ultimi trimestri ha portato a ridimensionare la dimensione del portafoglio ordinativi arretrati.</a:t>
            </a:r>
          </a:p>
        </p:txBody>
      </p:sp>
      <p:grpSp>
        <p:nvGrpSpPr>
          <p:cNvPr id="4" name="Gruppo 3">
            <a:extLst>
              <a:ext uri="{FF2B5EF4-FFF2-40B4-BE49-F238E27FC236}">
                <a16:creationId xmlns:a16="http://schemas.microsoft.com/office/drawing/2014/main" id="{61CE9111-1F1D-4E04-B7E7-267A65735FC9}"/>
              </a:ext>
            </a:extLst>
          </p:cNvPr>
          <p:cNvGrpSpPr/>
          <p:nvPr/>
        </p:nvGrpSpPr>
        <p:grpSpPr>
          <a:xfrm>
            <a:off x="6816000" y="144000"/>
            <a:ext cx="3686501" cy="632515"/>
            <a:chOff x="6430099" y="98772"/>
            <a:chExt cx="3686501" cy="632515"/>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7054993" y="230363"/>
              <a:ext cx="3061607"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Artigianato – Altri indicatori    </a:t>
              </a:r>
            </a:p>
          </p:txBody>
        </p:sp>
        <p:pic>
          <p:nvPicPr>
            <p:cNvPr id="2" name="Immagine 1">
              <a:extLst>
                <a:ext uri="{FF2B5EF4-FFF2-40B4-BE49-F238E27FC236}">
                  <a16:creationId xmlns:a16="http://schemas.microsoft.com/office/drawing/2014/main" id="{D7C1C069-0BAB-42BC-85B6-6A6CBD6BA9EC}"/>
                </a:ext>
              </a:extLst>
            </p:cNvPr>
            <p:cNvPicPr>
              <a:picLocks noChangeAspect="1"/>
            </p:cNvPicPr>
            <p:nvPr/>
          </p:nvPicPr>
          <p:blipFill>
            <a:blip r:embed="rId2"/>
            <a:stretch>
              <a:fillRect/>
            </a:stretch>
          </p:blipFill>
          <p:spPr>
            <a:xfrm>
              <a:off x="6430099" y="98772"/>
              <a:ext cx="624894" cy="632515"/>
            </a:xfrm>
            <a:prstGeom prst="rect">
              <a:avLst/>
            </a:prstGeom>
          </p:spPr>
        </p:pic>
      </p:grpSp>
      <p:pic>
        <p:nvPicPr>
          <p:cNvPr id="5" name="Immagine 4">
            <a:extLst>
              <a:ext uri="{FF2B5EF4-FFF2-40B4-BE49-F238E27FC236}">
                <a16:creationId xmlns:a16="http://schemas.microsoft.com/office/drawing/2014/main" id="{0AE6E4F4-3279-1ED0-FD90-1929A7176594}"/>
              </a:ext>
            </a:extLst>
          </p:cNvPr>
          <p:cNvPicPr>
            <a:picLocks noChangeAspect="1"/>
          </p:cNvPicPr>
          <p:nvPr/>
        </p:nvPicPr>
        <p:blipFill>
          <a:blip r:embed="rId3"/>
          <a:stretch>
            <a:fillRect/>
          </a:stretch>
        </p:blipFill>
        <p:spPr>
          <a:xfrm>
            <a:off x="1332835" y="994343"/>
            <a:ext cx="9526329" cy="3334215"/>
          </a:xfrm>
          <a:prstGeom prst="rect">
            <a:avLst/>
          </a:prstGeom>
        </p:spPr>
      </p:pic>
    </p:spTree>
    <p:extLst>
      <p:ext uri="{BB962C8B-B14F-4D97-AF65-F5344CB8AC3E}">
        <p14:creationId xmlns:p14="http://schemas.microsoft.com/office/powerpoint/2010/main" val="20635046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CasellaDiTesto 16">
            <a:extLst>
              <a:ext uri="{FF2B5EF4-FFF2-40B4-BE49-F238E27FC236}">
                <a16:creationId xmlns:a16="http://schemas.microsoft.com/office/drawing/2014/main" id="{135F0A66-2954-480C-8CB6-78EF30963576}"/>
              </a:ext>
            </a:extLst>
          </p:cNvPr>
          <p:cNvSpPr txBox="1"/>
          <p:nvPr/>
        </p:nvSpPr>
        <p:spPr>
          <a:xfrm>
            <a:off x="8431419" y="1601292"/>
            <a:ext cx="3725272" cy="4524315"/>
          </a:xfrm>
          <a:prstGeom prst="rect">
            <a:avLst/>
          </a:prstGeom>
          <a:noFill/>
        </p:spPr>
        <p:txBody>
          <a:bodyPr wrap="square" rtlCol="0">
            <a:spAutoFit/>
          </a:bodyPr>
          <a:lstStyle/>
          <a:p>
            <a:pPr marL="285750" indent="-285750" algn="just" hangingPunct="0">
              <a:buFont typeface="Wingdings" panose="05000000000000000000" pitchFamily="2" charset="2"/>
              <a:buChar char="Ø"/>
            </a:pPr>
            <a:r>
              <a:rPr lang="it-IT" sz="1600" dirty="0">
                <a:latin typeface="Calibri" panose="020F0502020204030204" pitchFamily="34" charset="0"/>
                <a:cs typeface="Calibri" panose="020F0502020204030204" pitchFamily="34" charset="0"/>
              </a:rPr>
              <a:t>Per le imprese artigiane lombarde </a:t>
            </a:r>
            <a:r>
              <a:rPr lang="it-IT" sz="1600" b="1" dirty="0">
                <a:solidFill>
                  <a:srgbClr val="407BBE"/>
                </a:solidFill>
                <a:latin typeface="Calibri" panose="020F0502020204030204" pitchFamily="34" charset="0"/>
                <a:cs typeface="Calibri" panose="020F0502020204030204" pitchFamily="34" charset="0"/>
              </a:rPr>
              <a:t>i giudizi sull’andamento dei prezzi subiscono un ulteriore rialzo nel secondo trimestre dell’anno, come già si era rilevato lo scorso trimestre. Tale valutazione probabilmente risente anche dei timori legati alla crisi petrolifera. </a:t>
            </a:r>
          </a:p>
          <a:p>
            <a:pPr marL="285750" indent="-285750" algn="just" hangingPunct="0">
              <a:buFont typeface="Wingdings" panose="05000000000000000000" pitchFamily="2" charset="2"/>
              <a:buChar char="Ø"/>
            </a:pPr>
            <a:endParaRPr lang="it-IT" sz="1600" dirty="0">
              <a:latin typeface="Calibri" panose="020F0502020204030204" pitchFamily="34" charset="0"/>
              <a:cs typeface="Calibri" panose="020F0502020204030204" pitchFamily="34" charset="0"/>
            </a:endParaRPr>
          </a:p>
          <a:p>
            <a:pPr marL="285750" indent="-285750" algn="just" hangingPunct="0">
              <a:buFont typeface="Wingdings" panose="05000000000000000000" pitchFamily="2" charset="2"/>
              <a:buChar char="Ø"/>
            </a:pPr>
            <a:r>
              <a:rPr lang="it-IT" sz="1600" dirty="0">
                <a:latin typeface="Calibri" panose="020F0502020204030204" pitchFamily="34" charset="0"/>
                <a:cs typeface="Calibri" panose="020F0502020204030204" pitchFamily="34" charset="0"/>
              </a:rPr>
              <a:t>Il dato tendenziale relativo al trimestre in esame registra sui mercati a monte una crescita del 21%, mentre i prezzi applicati a valle aumentano del 12,3%.</a:t>
            </a:r>
            <a:r>
              <a:rPr lang="it-IT" sz="1600" dirty="0">
                <a:highlight>
                  <a:srgbClr val="FFFF00"/>
                </a:highlight>
                <a:latin typeface="Calibri" panose="020F0502020204030204" pitchFamily="34" charset="0"/>
                <a:cs typeface="Calibri" panose="020F0502020204030204" pitchFamily="34" charset="0"/>
              </a:rPr>
              <a:t>  </a:t>
            </a:r>
          </a:p>
          <a:p>
            <a:pPr marL="285750" indent="-285750" algn="just" hangingPunct="0">
              <a:buFont typeface="Wingdings" panose="05000000000000000000" pitchFamily="2" charset="2"/>
              <a:buChar char="Ø"/>
            </a:pPr>
            <a:endParaRPr lang="it-IT" sz="1600" dirty="0">
              <a:latin typeface="Calibri" panose="020F0502020204030204" pitchFamily="34" charset="0"/>
              <a:cs typeface="Calibri" panose="020F0502020204030204" pitchFamily="34" charset="0"/>
            </a:endParaRPr>
          </a:p>
          <a:p>
            <a:pPr algn="just" hangingPunct="0"/>
            <a:endParaRPr lang="it-IT" sz="1600" dirty="0">
              <a:latin typeface="Calibri" panose="020F0502020204030204" pitchFamily="34" charset="0"/>
              <a:cs typeface="Calibri" panose="020F0502020204030204" pitchFamily="34" charset="0"/>
            </a:endParaRPr>
          </a:p>
          <a:p>
            <a:pPr algn="just" hangingPunct="0"/>
            <a:endParaRPr lang="it-IT" sz="1600" dirty="0">
              <a:latin typeface="Calibri" panose="020F0502020204030204" pitchFamily="34" charset="0"/>
              <a:cs typeface="Calibri" panose="020F0502020204030204" pitchFamily="34" charset="0"/>
            </a:endParaRPr>
          </a:p>
          <a:p>
            <a:pPr algn="just" hangingPunct="0"/>
            <a:endParaRPr lang="it-IT" sz="1600" dirty="0">
              <a:latin typeface="Calibri" panose="020F0502020204030204" pitchFamily="34" charset="0"/>
              <a:cs typeface="Calibri" panose="020F0502020204030204" pitchFamily="34" charset="0"/>
            </a:endParaRPr>
          </a:p>
          <a:p>
            <a:pPr algn="just" hangingPunct="0"/>
            <a:endParaRPr lang="it-IT" sz="1600" dirty="0">
              <a:latin typeface="Calibri" panose="020F0502020204030204" pitchFamily="34" charset="0"/>
              <a:cs typeface="Calibri" panose="020F0502020204030204" pitchFamily="34" charset="0"/>
            </a:endParaRPr>
          </a:p>
        </p:txBody>
      </p:sp>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32</a:t>
            </a:fld>
            <a:endParaRPr lang="it-IT"/>
          </a:p>
        </p:txBody>
      </p:sp>
      <p:grpSp>
        <p:nvGrpSpPr>
          <p:cNvPr id="3" name="Gruppo 2">
            <a:extLst>
              <a:ext uri="{FF2B5EF4-FFF2-40B4-BE49-F238E27FC236}">
                <a16:creationId xmlns:a16="http://schemas.microsoft.com/office/drawing/2014/main" id="{95F60B78-5327-43D6-975C-B0E813DDD1C2}"/>
              </a:ext>
            </a:extLst>
          </p:cNvPr>
          <p:cNvGrpSpPr/>
          <p:nvPr/>
        </p:nvGrpSpPr>
        <p:grpSpPr>
          <a:xfrm>
            <a:off x="6816000" y="144000"/>
            <a:ext cx="2930782" cy="632515"/>
            <a:chOff x="6311654" y="85773"/>
            <a:chExt cx="2930782" cy="632515"/>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6936548" y="217364"/>
              <a:ext cx="2305888"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Artigianato – I prezzi   </a:t>
              </a:r>
            </a:p>
          </p:txBody>
        </p:sp>
        <p:pic>
          <p:nvPicPr>
            <p:cNvPr id="2" name="Immagine 1">
              <a:extLst>
                <a:ext uri="{FF2B5EF4-FFF2-40B4-BE49-F238E27FC236}">
                  <a16:creationId xmlns:a16="http://schemas.microsoft.com/office/drawing/2014/main" id="{9D95579F-EACD-4BE1-9467-A4940E756421}"/>
                </a:ext>
              </a:extLst>
            </p:cNvPr>
            <p:cNvPicPr>
              <a:picLocks noChangeAspect="1"/>
            </p:cNvPicPr>
            <p:nvPr/>
          </p:nvPicPr>
          <p:blipFill>
            <a:blip r:embed="rId2"/>
            <a:stretch>
              <a:fillRect/>
            </a:stretch>
          </p:blipFill>
          <p:spPr>
            <a:xfrm>
              <a:off x="6311654" y="85773"/>
              <a:ext cx="624894" cy="632515"/>
            </a:xfrm>
            <a:prstGeom prst="rect">
              <a:avLst/>
            </a:prstGeom>
          </p:spPr>
        </p:pic>
      </p:grpSp>
      <p:pic>
        <p:nvPicPr>
          <p:cNvPr id="6" name="Immagine 5">
            <a:extLst>
              <a:ext uri="{FF2B5EF4-FFF2-40B4-BE49-F238E27FC236}">
                <a16:creationId xmlns:a16="http://schemas.microsoft.com/office/drawing/2014/main" id="{1EF90145-C4FC-0AA9-FEBD-97DC74135193}"/>
              </a:ext>
            </a:extLst>
          </p:cNvPr>
          <p:cNvPicPr>
            <a:picLocks noChangeAspect="1"/>
          </p:cNvPicPr>
          <p:nvPr/>
        </p:nvPicPr>
        <p:blipFill>
          <a:blip r:embed="rId3"/>
          <a:stretch>
            <a:fillRect/>
          </a:stretch>
        </p:blipFill>
        <p:spPr>
          <a:xfrm>
            <a:off x="35309" y="1437114"/>
            <a:ext cx="8477755" cy="4624230"/>
          </a:xfrm>
          <a:prstGeom prst="rect">
            <a:avLst/>
          </a:prstGeom>
        </p:spPr>
      </p:pic>
    </p:spTree>
    <p:extLst>
      <p:ext uri="{BB962C8B-B14F-4D97-AF65-F5344CB8AC3E}">
        <p14:creationId xmlns:p14="http://schemas.microsoft.com/office/powerpoint/2010/main" val="25185140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asellaDiTesto 9">
            <a:extLst>
              <a:ext uri="{FF2B5EF4-FFF2-40B4-BE49-F238E27FC236}">
                <a16:creationId xmlns:a16="http://schemas.microsoft.com/office/drawing/2014/main" id="{B1B15CB0-6DA0-4525-BFB9-13D9A6CFCB7A}"/>
              </a:ext>
            </a:extLst>
          </p:cNvPr>
          <p:cNvSpPr txBox="1"/>
          <p:nvPr/>
        </p:nvSpPr>
        <p:spPr>
          <a:xfrm>
            <a:off x="7270520" y="1412716"/>
            <a:ext cx="4845615" cy="3081356"/>
          </a:xfrm>
          <a:prstGeom prst="rect">
            <a:avLst/>
          </a:prstGeom>
          <a:noFill/>
        </p:spPr>
        <p:txBody>
          <a:bodyPr wrap="square" rtlCol="0">
            <a:spAutoFit/>
          </a:bodyPr>
          <a:lstStyle/>
          <a:p>
            <a:pPr marL="285750" indent="-285750" algn="just">
              <a:lnSpc>
                <a:spcPct val="107000"/>
              </a:lnSpc>
              <a:spcAft>
                <a:spcPts val="800"/>
              </a:spcAft>
              <a:buFont typeface="Wingdings" panose="05000000000000000000" pitchFamily="2" charset="2"/>
              <a:buChar char="Ø"/>
            </a:pPr>
            <a:r>
              <a:rPr lang="it-IT" sz="1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Le valutazioni delle imprese artigiane sull’andamento dell’occupazione</a:t>
            </a:r>
            <a:r>
              <a:rPr lang="it-IT" sz="1600" b="1"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 registrano una variazione nulla nel secondo trimestre </a:t>
            </a:r>
            <a:r>
              <a:rPr lang="it-IT" sz="1600" dirty="0">
                <a:effectLst/>
                <a:latin typeface="Calibri" panose="020F0502020204030204" pitchFamily="34" charset="0"/>
                <a:ea typeface="Calibri" panose="020F0502020204030204" pitchFamily="34" charset="0"/>
                <a:cs typeface="Times New Roman" panose="02020603050405020304" pitchFamily="18" charset="0"/>
              </a:rPr>
              <a:t>– dopo due trimestri consecutivi di crescita – </a:t>
            </a:r>
            <a:r>
              <a:rPr lang="it-IT" sz="1600" dirty="0">
                <a:latin typeface="Calibri" panose="020F0502020204030204" pitchFamily="34" charset="0"/>
                <a:ea typeface="Calibri" panose="020F0502020204030204" pitchFamily="34" charset="0"/>
                <a:cs typeface="Times New Roman" panose="02020603050405020304" pitchFamily="18" charset="0"/>
              </a:rPr>
              <a:t> sintesi di </a:t>
            </a:r>
            <a:r>
              <a:rPr lang="it-IT" sz="1600" dirty="0">
                <a:effectLst/>
                <a:latin typeface="Calibri" panose="020F0502020204030204" pitchFamily="34" charset="0"/>
                <a:ea typeface="Calibri" panose="020F0502020204030204" pitchFamily="34" charset="0"/>
                <a:cs typeface="Times New Roman" panose="02020603050405020304" pitchFamily="18" charset="0"/>
              </a:rPr>
              <a:t>tassi di ingresso in calo rispetto al trimestre precedente e di tassi di uscita in aumento. </a:t>
            </a:r>
          </a:p>
          <a:p>
            <a:pPr marL="285750" indent="-285750" algn="just">
              <a:lnSpc>
                <a:spcPct val="107000"/>
              </a:lnSpc>
              <a:spcAft>
                <a:spcPts val="800"/>
              </a:spcAft>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L’utilizzo della </a:t>
            </a:r>
            <a:r>
              <a:rPr lang="it-IT" sz="1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cassa integrazione </a:t>
            </a:r>
            <a:r>
              <a:rPr lang="it-IT" sz="1600" dirty="0">
                <a:latin typeface="Calibri" panose="020F0502020204030204" pitchFamily="34" charset="0"/>
                <a:ea typeface="Calibri" panose="020F0502020204030204" pitchFamily="34" charset="0"/>
                <a:cs typeface="Times New Roman" panose="02020603050405020304" pitchFamily="18" charset="0"/>
              </a:rPr>
              <a:t>rimane contenuto. </a:t>
            </a:r>
            <a:r>
              <a:rPr lang="it-IT" sz="1600" dirty="0">
                <a:effectLst/>
                <a:latin typeface="Calibri" panose="020F0502020204030204" pitchFamily="34" charset="0"/>
                <a:ea typeface="Calibri" panose="020F0502020204030204" pitchFamily="34" charset="0"/>
                <a:cs typeface="Times New Roman" panose="02020603050405020304" pitchFamily="18" charset="0"/>
              </a:rPr>
              <a:t>Tra i settori, </a:t>
            </a:r>
            <a:r>
              <a:rPr lang="it-IT" sz="1600" dirty="0">
                <a:latin typeface="Calibri" panose="020F0502020204030204" pitchFamily="34" charset="0"/>
                <a:ea typeface="Calibri" panose="020F0502020204030204" pitchFamily="34" charset="0"/>
                <a:cs typeface="Times New Roman" panose="02020603050405020304" pitchFamily="18" charset="0"/>
              </a:rPr>
              <a:t>il maggiore utilizzo dell</a:t>
            </a:r>
            <a:r>
              <a:rPr lang="it-IT" sz="1600" dirty="0">
                <a:effectLst/>
                <a:latin typeface="Calibri" panose="020F0502020204030204" pitchFamily="34" charset="0"/>
                <a:ea typeface="Calibri" panose="020F0502020204030204" pitchFamily="34" charset="0"/>
                <a:cs typeface="Times New Roman" panose="02020603050405020304" pitchFamily="18" charset="0"/>
              </a:rPr>
              <a:t>a CIG si osserva per il settore delle pelli-calzature (</a:t>
            </a:r>
            <a:r>
              <a:rPr lang="it-IT" sz="1600" dirty="0">
                <a:latin typeface="Calibri" panose="020F0502020204030204" pitchFamily="34" charset="0"/>
                <a:ea typeface="Calibri" panose="020F0502020204030204" pitchFamily="34" charset="0"/>
                <a:cs typeface="Times New Roman" panose="02020603050405020304" pitchFamily="18" charset="0"/>
              </a:rPr>
              <a:t>10,2</a:t>
            </a:r>
            <a:r>
              <a:rPr lang="it-IT" sz="1600" dirty="0">
                <a:effectLst/>
                <a:latin typeface="Calibri" panose="020F0502020204030204" pitchFamily="34" charset="0"/>
                <a:ea typeface="Calibri" panose="020F0502020204030204" pitchFamily="34" charset="0"/>
                <a:cs typeface="Times New Roman" panose="02020603050405020304" pitchFamily="18" charset="0"/>
              </a:rPr>
              <a:t>%, </a:t>
            </a:r>
            <a:r>
              <a:rPr lang="it-IT" sz="1600" dirty="0">
                <a:latin typeface="Calibri" panose="020F0502020204030204" pitchFamily="34" charset="0"/>
                <a:ea typeface="Calibri" panose="020F0502020204030204" pitchFamily="34" charset="0"/>
                <a:cs typeface="Times New Roman" panose="02020603050405020304" pitchFamily="18" charset="0"/>
              </a:rPr>
              <a:t>per quanto riguarda </a:t>
            </a:r>
            <a:r>
              <a:rPr lang="it-IT" sz="1600" dirty="0">
                <a:effectLst/>
                <a:latin typeface="Calibri" panose="020F0502020204030204" pitchFamily="34" charset="0"/>
                <a:ea typeface="Calibri" panose="020F0502020204030204" pitchFamily="34" charset="0"/>
                <a:cs typeface="Times New Roman" panose="02020603050405020304" pitchFamily="18" charset="0"/>
              </a:rPr>
              <a:t>la quota di CIG sul monte ore trimestrale), seguito dal settore dell’abbigliamento e del tessile.</a:t>
            </a:r>
            <a:endParaRPr lang="it-IT" sz="1600" dirty="0">
              <a:latin typeface="Calibri" panose="020F0502020204030204" pitchFamily="34" charset="0"/>
              <a:cs typeface="Calibri" panose="020F0502020204030204" pitchFamily="34" charset="0"/>
            </a:endParaRPr>
          </a:p>
        </p:txBody>
      </p:sp>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a:xfrm>
            <a:off x="8644156" y="6492875"/>
            <a:ext cx="2743200" cy="365125"/>
          </a:xfrm>
        </p:spPr>
        <p:txBody>
          <a:bodyPr/>
          <a:lstStyle/>
          <a:p>
            <a:fld id="{CE135758-368B-4D1E-8648-5A674A935741}" type="slidenum">
              <a:rPr lang="it-IT" smtClean="0"/>
              <a:pPr/>
              <a:t>33</a:t>
            </a:fld>
            <a:endParaRPr lang="it-IT" dirty="0"/>
          </a:p>
        </p:txBody>
      </p:sp>
      <p:grpSp>
        <p:nvGrpSpPr>
          <p:cNvPr id="4" name="Gruppo 3">
            <a:extLst>
              <a:ext uri="{FF2B5EF4-FFF2-40B4-BE49-F238E27FC236}">
                <a16:creationId xmlns:a16="http://schemas.microsoft.com/office/drawing/2014/main" id="{97B63D5A-C23F-4FDD-922A-111B3873BB18}"/>
              </a:ext>
            </a:extLst>
          </p:cNvPr>
          <p:cNvGrpSpPr/>
          <p:nvPr/>
        </p:nvGrpSpPr>
        <p:grpSpPr>
          <a:xfrm>
            <a:off x="6816000" y="144000"/>
            <a:ext cx="3480612" cy="632515"/>
            <a:chOff x="6411626" y="135775"/>
            <a:chExt cx="3480612" cy="632515"/>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7036520" y="267366"/>
              <a:ext cx="2855718"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Artigianato – Occupazione  </a:t>
              </a:r>
            </a:p>
          </p:txBody>
        </p:sp>
        <p:pic>
          <p:nvPicPr>
            <p:cNvPr id="2" name="Immagine 1">
              <a:extLst>
                <a:ext uri="{FF2B5EF4-FFF2-40B4-BE49-F238E27FC236}">
                  <a16:creationId xmlns:a16="http://schemas.microsoft.com/office/drawing/2014/main" id="{FADBEDB8-DBAA-4A9E-8FB9-176917702294}"/>
                </a:ext>
              </a:extLst>
            </p:cNvPr>
            <p:cNvPicPr>
              <a:picLocks noChangeAspect="1"/>
            </p:cNvPicPr>
            <p:nvPr/>
          </p:nvPicPr>
          <p:blipFill>
            <a:blip r:embed="rId2"/>
            <a:stretch>
              <a:fillRect/>
            </a:stretch>
          </p:blipFill>
          <p:spPr>
            <a:xfrm>
              <a:off x="6411626" y="135775"/>
              <a:ext cx="624894" cy="632515"/>
            </a:xfrm>
            <a:prstGeom prst="rect">
              <a:avLst/>
            </a:prstGeom>
          </p:spPr>
        </p:pic>
      </p:grpSp>
      <p:pic>
        <p:nvPicPr>
          <p:cNvPr id="5" name="Immagine 4">
            <a:extLst>
              <a:ext uri="{FF2B5EF4-FFF2-40B4-BE49-F238E27FC236}">
                <a16:creationId xmlns:a16="http://schemas.microsoft.com/office/drawing/2014/main" id="{2CE5D860-378E-42A7-7A40-0FF311961D13}"/>
              </a:ext>
            </a:extLst>
          </p:cNvPr>
          <p:cNvPicPr>
            <a:picLocks noChangeAspect="1"/>
          </p:cNvPicPr>
          <p:nvPr/>
        </p:nvPicPr>
        <p:blipFill>
          <a:blip r:embed="rId3"/>
          <a:stretch>
            <a:fillRect/>
          </a:stretch>
        </p:blipFill>
        <p:spPr>
          <a:xfrm>
            <a:off x="44225" y="996696"/>
            <a:ext cx="7235189" cy="5788152"/>
          </a:xfrm>
          <a:prstGeom prst="rect">
            <a:avLst/>
          </a:prstGeom>
        </p:spPr>
      </p:pic>
    </p:spTree>
    <p:extLst>
      <p:ext uri="{BB962C8B-B14F-4D97-AF65-F5344CB8AC3E}">
        <p14:creationId xmlns:p14="http://schemas.microsoft.com/office/powerpoint/2010/main" val="33340494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a:xfrm>
            <a:off x="9220200" y="6492875"/>
            <a:ext cx="2743200" cy="365125"/>
          </a:xfrm>
        </p:spPr>
        <p:txBody>
          <a:bodyPr/>
          <a:lstStyle/>
          <a:p>
            <a:fld id="{CE135758-368B-4D1E-8648-5A674A935741}" type="slidenum">
              <a:rPr lang="it-IT" smtClean="0"/>
              <a:pPr/>
              <a:t>34</a:t>
            </a:fld>
            <a:endParaRPr lang="it-IT" dirty="0"/>
          </a:p>
        </p:txBody>
      </p:sp>
      <p:grpSp>
        <p:nvGrpSpPr>
          <p:cNvPr id="4" name="Gruppo 3">
            <a:extLst>
              <a:ext uri="{FF2B5EF4-FFF2-40B4-BE49-F238E27FC236}">
                <a16:creationId xmlns:a16="http://schemas.microsoft.com/office/drawing/2014/main" id="{F2F80396-C25E-4B73-AB9F-2082DEB4E0A6}"/>
              </a:ext>
            </a:extLst>
          </p:cNvPr>
          <p:cNvGrpSpPr/>
          <p:nvPr/>
        </p:nvGrpSpPr>
        <p:grpSpPr>
          <a:xfrm>
            <a:off x="6816000" y="144000"/>
            <a:ext cx="2945081" cy="632515"/>
            <a:chOff x="6610889" y="100075"/>
            <a:chExt cx="2945081" cy="632515"/>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7235783" y="231666"/>
              <a:ext cx="2320187"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Artigianato – I settori </a:t>
              </a:r>
            </a:p>
          </p:txBody>
        </p:sp>
        <p:pic>
          <p:nvPicPr>
            <p:cNvPr id="3" name="Immagine 2">
              <a:extLst>
                <a:ext uri="{FF2B5EF4-FFF2-40B4-BE49-F238E27FC236}">
                  <a16:creationId xmlns:a16="http://schemas.microsoft.com/office/drawing/2014/main" id="{795BB28A-54F0-49BB-87C0-AE6010FC5545}"/>
                </a:ext>
              </a:extLst>
            </p:cNvPr>
            <p:cNvPicPr>
              <a:picLocks noChangeAspect="1"/>
            </p:cNvPicPr>
            <p:nvPr/>
          </p:nvPicPr>
          <p:blipFill>
            <a:blip r:embed="rId3"/>
            <a:stretch>
              <a:fillRect/>
            </a:stretch>
          </p:blipFill>
          <p:spPr>
            <a:xfrm>
              <a:off x="6610889" y="100075"/>
              <a:ext cx="624894" cy="632515"/>
            </a:xfrm>
            <a:prstGeom prst="rect">
              <a:avLst/>
            </a:prstGeom>
          </p:spPr>
        </p:pic>
      </p:grpSp>
      <p:sp>
        <p:nvSpPr>
          <p:cNvPr id="17" name="CasellaDiTesto 16">
            <a:extLst>
              <a:ext uri="{FF2B5EF4-FFF2-40B4-BE49-F238E27FC236}">
                <a16:creationId xmlns:a16="http://schemas.microsoft.com/office/drawing/2014/main" id="{135F0A66-2954-480C-8CB6-78EF30963576}"/>
              </a:ext>
            </a:extLst>
          </p:cNvPr>
          <p:cNvSpPr txBox="1"/>
          <p:nvPr/>
        </p:nvSpPr>
        <p:spPr>
          <a:xfrm>
            <a:off x="7128447" y="1073209"/>
            <a:ext cx="4792319" cy="6001643"/>
          </a:xfrm>
          <a:prstGeom prst="rect">
            <a:avLst/>
          </a:prstGeom>
          <a:noFill/>
        </p:spPr>
        <p:txBody>
          <a:bodyPr wrap="square" rtlCol="0">
            <a:spAutoFit/>
          </a:bodyPr>
          <a:lstStyle/>
          <a:p>
            <a:pPr marL="285750" indent="-285750" algn="just" hangingPunct="0">
              <a:buFont typeface="Wingdings" panose="05000000000000000000" pitchFamily="2" charset="2"/>
              <a:buChar char="Ø"/>
            </a:pP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Settori più forti </a:t>
            </a:r>
            <a:r>
              <a:rPr lang="it-IT" sz="1600" dirty="0">
                <a:latin typeface="Calibri" panose="020F0502020204030204" pitchFamily="34" charset="0"/>
                <a:ea typeface="Calibri" panose="020F0502020204030204" pitchFamily="34" charset="0"/>
                <a:cs typeface="Times New Roman" panose="02020603050405020304" pitchFamily="18" charset="0"/>
              </a:rPr>
              <a:t>– Nel secondo trimestre 2026 la maggior parte dei settori del comparto artigiano mostra un andamento sostanzialmente positivo. </a:t>
            </a: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I</a:t>
            </a:r>
            <a:r>
              <a:rPr lang="it-IT" sz="1600" b="1" dirty="0">
                <a:solidFill>
                  <a:srgbClr val="407BBE"/>
                </a:solidFill>
                <a:latin typeface="Calibri" panose="020F0502020204030204" pitchFamily="34" charset="0"/>
                <a:cs typeface="Times New Roman" panose="02020603050405020304" pitchFamily="18" charset="0"/>
              </a:rPr>
              <a:t>l settore con la performance migliore è</a:t>
            </a:r>
            <a:r>
              <a:rPr lang="it-IT" sz="1600" dirty="0">
                <a:latin typeface="Calibri" panose="020F0502020204030204" pitchFamily="34" charset="0"/>
                <a:ea typeface="Calibri" panose="020F0502020204030204" pitchFamily="34" charset="0"/>
                <a:cs typeface="Times New Roman" panose="02020603050405020304" pitchFamily="18" charset="0"/>
              </a:rPr>
              <a:t> </a:t>
            </a:r>
            <a:r>
              <a:rPr lang="it-IT" sz="1600" b="1" dirty="0">
                <a:solidFill>
                  <a:srgbClr val="407BBE"/>
                </a:solidFill>
                <a:latin typeface="Calibri" panose="020F0502020204030204" pitchFamily="34" charset="0"/>
                <a:cs typeface="Times New Roman" panose="02020603050405020304" pitchFamily="18" charset="0"/>
              </a:rPr>
              <a:t>l’industria dei minerali non metalliferi</a:t>
            </a:r>
            <a:r>
              <a:rPr lang="it-IT" sz="1600" dirty="0">
                <a:effectLst/>
                <a:latin typeface="Calibri" panose="020F0502020204030204" pitchFamily="34" charset="0"/>
                <a:ea typeface="Calibri" panose="020F0502020204030204" pitchFamily="34" charset="0"/>
                <a:cs typeface="Times New Roman" panose="02020603050405020304" pitchFamily="18" charset="0"/>
              </a:rPr>
              <a:t>, per il quale produzione e fatturato crescono in misura consistente (+6,7 e +9,7% rispettivamente a livello tendenziale). In particolare il settore registra anche un incremento marcato degli ordini sul mercato estero (+27%). Un altro settore che mostra una dinamica complessivamente positiva è l’alimentare. E anche in questo caso gli ordinativi sul mercato estero risultano in forte crescita (+49,3% a/a). </a:t>
            </a:r>
          </a:p>
          <a:p>
            <a:pPr marL="285750" indent="-285750" algn="just" hangingPunct="0">
              <a:buFont typeface="Wingdings" panose="05000000000000000000" pitchFamily="2" charset="2"/>
              <a:buChar char="Ø"/>
            </a:pPr>
            <a:endParaRPr lang="it-IT" sz="1600" dirty="0">
              <a:latin typeface="Calibri" panose="020F0502020204030204" pitchFamily="34" charset="0"/>
              <a:ea typeface="Calibri" panose="020F0502020204030204" pitchFamily="34" charset="0"/>
              <a:cs typeface="Times New Roman" panose="02020603050405020304" pitchFamily="18" charset="0"/>
            </a:endParaRPr>
          </a:p>
          <a:p>
            <a:pPr marL="285750" indent="-285750" algn="just" hangingPunct="0">
              <a:buFont typeface="Wingdings" panose="05000000000000000000" pitchFamily="2" charset="2"/>
              <a:buChar char="Ø"/>
            </a:pPr>
            <a:r>
              <a:rPr lang="it-IT" sz="1600" b="1" dirty="0">
                <a:solidFill>
                  <a:srgbClr val="407BBE"/>
                </a:solidFill>
                <a:effectLst/>
                <a:latin typeface="Calibri" panose="020F0502020204030204" pitchFamily="34" charset="0"/>
                <a:ea typeface="Calibri" panose="020F0502020204030204" pitchFamily="34" charset="0"/>
                <a:cs typeface="Times New Roman" panose="02020603050405020304" pitchFamily="18" charset="0"/>
              </a:rPr>
              <a:t>Settori più deboli</a:t>
            </a: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 </a:t>
            </a:r>
            <a:r>
              <a:rPr lang="it-IT" sz="1600" b="1" dirty="0">
                <a:latin typeface="Calibri" panose="020F0502020204030204" pitchFamily="34" charset="0"/>
                <a:ea typeface="Calibri" panose="020F0502020204030204" pitchFamily="34" charset="0"/>
                <a:cs typeface="Times New Roman" panose="02020603050405020304" pitchFamily="18" charset="0"/>
              </a:rPr>
              <a:t>–</a:t>
            </a: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 I</a:t>
            </a:r>
            <a:r>
              <a:rPr lang="it-IT" sz="1600" b="1"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l settore maggiormente in difficoltà nel trimestre in esame </a:t>
            </a:r>
            <a:r>
              <a:rPr lang="it-IT" sz="1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si conferma quello della siderurgia, </a:t>
            </a:r>
            <a:r>
              <a:rPr lang="it-IT" sz="1600" dirty="0">
                <a:latin typeface="Calibri" panose="020F0502020204030204" pitchFamily="34" charset="0"/>
                <a:cs typeface="Times New Roman" panose="02020603050405020304" pitchFamily="18" charset="0"/>
              </a:rPr>
              <a:t>per il quale si osserva a livello tendenziale una contrazione della produzione del 6,3% e un calo del fatturato del 2,5%. Il settore subisce anche la più elevata contrazione degli ordini sul mercato interno (-3% a/a). Gli altri settori che mostrano una dinamica deludente sono l’abbigliamento e quello delle pelli-calzature.</a:t>
            </a:r>
            <a:endParaRPr lang="it-IT"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hangingPunct="0">
              <a:buFont typeface="Wingdings" panose="05000000000000000000" pitchFamily="2" charset="2"/>
              <a:buChar char="Ø"/>
            </a:pPr>
            <a:endParaRPr lang="it-IT"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Immagine 5">
            <a:extLst>
              <a:ext uri="{FF2B5EF4-FFF2-40B4-BE49-F238E27FC236}">
                <a16:creationId xmlns:a16="http://schemas.microsoft.com/office/drawing/2014/main" id="{DE0EBBAF-0AEA-7717-9189-B37ED1C03493}"/>
              </a:ext>
            </a:extLst>
          </p:cNvPr>
          <p:cNvPicPr>
            <a:picLocks noChangeAspect="1"/>
          </p:cNvPicPr>
          <p:nvPr/>
        </p:nvPicPr>
        <p:blipFill>
          <a:blip r:embed="rId4"/>
          <a:stretch>
            <a:fillRect/>
          </a:stretch>
        </p:blipFill>
        <p:spPr>
          <a:xfrm>
            <a:off x="27433" y="910440"/>
            <a:ext cx="6885432" cy="5920128"/>
          </a:xfrm>
          <a:prstGeom prst="rect">
            <a:avLst/>
          </a:prstGeom>
        </p:spPr>
      </p:pic>
    </p:spTree>
    <p:extLst>
      <p:ext uri="{BB962C8B-B14F-4D97-AF65-F5344CB8AC3E}">
        <p14:creationId xmlns:p14="http://schemas.microsoft.com/office/powerpoint/2010/main" val="32545624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CasellaDiTesto 16">
            <a:extLst>
              <a:ext uri="{FF2B5EF4-FFF2-40B4-BE49-F238E27FC236}">
                <a16:creationId xmlns:a16="http://schemas.microsoft.com/office/drawing/2014/main" id="{135F0A66-2954-480C-8CB6-78EF30963576}"/>
              </a:ext>
            </a:extLst>
          </p:cNvPr>
          <p:cNvSpPr txBox="1"/>
          <p:nvPr/>
        </p:nvSpPr>
        <p:spPr>
          <a:xfrm>
            <a:off x="7056726" y="915607"/>
            <a:ext cx="5112000" cy="5904000"/>
          </a:xfrm>
          <a:prstGeom prst="rect">
            <a:avLst/>
          </a:prstGeom>
        </p:spPr>
        <p:txBody>
          <a:bodyPr wrap="square" rtlCol="0">
            <a:spAutoFit/>
          </a:bodyPr>
          <a:lstStyle/>
          <a:p>
            <a:pPr marL="285750" indent="-285750" algn="just" hangingPunct="0">
              <a:buFont typeface="Wingdings" panose="05000000000000000000" pitchFamily="2" charset="2"/>
              <a:buChar char="Ø"/>
            </a:pPr>
            <a:r>
              <a:rPr lang="it-IT" sz="1600" b="1" dirty="0">
                <a:solidFill>
                  <a:srgbClr val="407BBE"/>
                </a:solidFill>
                <a:effectLst/>
                <a:latin typeface="Calibri" panose="020F0502020204030204" pitchFamily="34" charset="0"/>
                <a:ea typeface="Calibri" panose="020F0502020204030204" pitchFamily="34" charset="0"/>
                <a:cs typeface="Times New Roman" panose="02020603050405020304" pitchFamily="18" charset="0"/>
              </a:rPr>
              <a:t>Distinguendo in base alla classe dimensionale i risultati </a:t>
            </a: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evidenziano alcune differenze</a:t>
            </a:r>
            <a:r>
              <a:rPr lang="it-IT" sz="1600" dirty="0">
                <a:effectLst/>
                <a:latin typeface="Calibri" panose="020F0502020204030204" pitchFamily="34" charset="0"/>
                <a:ea typeface="Calibri" panose="020F0502020204030204" pitchFamily="34" charset="0"/>
                <a:cs typeface="Times New Roman" panose="02020603050405020304" pitchFamily="18" charset="0"/>
              </a:rPr>
              <a:t>. Nel secondo trimestre l’attività economica per </a:t>
            </a:r>
            <a:r>
              <a:rPr lang="it-IT" sz="1600" dirty="0">
                <a:latin typeface="Calibri" panose="020F0502020204030204" pitchFamily="34" charset="0"/>
                <a:ea typeface="Calibri" panose="020F0502020204030204" pitchFamily="34" charset="0"/>
                <a:cs typeface="Times New Roman" panose="02020603050405020304" pitchFamily="18" charset="0"/>
              </a:rPr>
              <a:t>le </a:t>
            </a:r>
            <a:r>
              <a:rPr lang="it-IT" sz="1600" dirty="0">
                <a:effectLst/>
                <a:latin typeface="Calibri" panose="020F0502020204030204" pitchFamily="34" charset="0"/>
                <a:ea typeface="Calibri" panose="020F0502020204030204" pitchFamily="34" charset="0"/>
                <a:cs typeface="Times New Roman" panose="02020603050405020304" pitchFamily="18" charset="0"/>
              </a:rPr>
              <a:t>imprese più piccole risulta in calo. </a:t>
            </a:r>
            <a:r>
              <a:rPr lang="it-IT" sz="1600" dirty="0">
                <a:latin typeface="Calibri" panose="020F0502020204030204" pitchFamily="34" charset="0"/>
                <a:ea typeface="Calibri" panose="020F0502020204030204" pitchFamily="34" charset="0"/>
                <a:cs typeface="Times New Roman" panose="02020603050405020304" pitchFamily="18" charset="0"/>
              </a:rPr>
              <a:t>L</a:t>
            </a:r>
            <a:r>
              <a:rPr lang="it-IT" sz="1600" dirty="0">
                <a:effectLst/>
                <a:latin typeface="Calibri" panose="020F0502020204030204" pitchFamily="34" charset="0"/>
                <a:ea typeface="Calibri" panose="020F0502020204030204" pitchFamily="34" charset="0"/>
                <a:cs typeface="Times New Roman" panose="02020603050405020304" pitchFamily="18" charset="0"/>
              </a:rPr>
              <a:t>a domanda interna subisce una leggera contrazione rispetto allo stesso periodo del 2025 (-0,6%). Il tasso di utilizzo degli impianti, pari al 57,8%, risulta molto al di sotto della soglia del 70%. I piccoli artigiani continuano peraltro a scontare prezzi dei materiali particolarmente onerosi.</a:t>
            </a:r>
          </a:p>
          <a:p>
            <a:pPr marL="285750" indent="-285750" algn="just" hangingPunct="0">
              <a:buFont typeface="Wingdings" panose="05000000000000000000" pitchFamily="2" charset="2"/>
              <a:buChar char="Ø"/>
            </a:pPr>
            <a:endParaRPr lang="it-IT"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hangingPunct="0">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P</a:t>
            </a:r>
            <a:r>
              <a:rPr lang="it-IT" sz="1600" dirty="0">
                <a:effectLst/>
                <a:latin typeface="Calibri" panose="020F0502020204030204" pitchFamily="34" charset="0"/>
                <a:ea typeface="Calibri" panose="020F0502020204030204" pitchFamily="34" charset="0"/>
                <a:cs typeface="Times New Roman" panose="02020603050405020304" pitchFamily="18" charset="0"/>
              </a:rPr>
              <a:t>er le imprese artigiane di </a:t>
            </a:r>
            <a:r>
              <a:rPr lang="it-IT" sz="1600" b="1" dirty="0">
                <a:solidFill>
                  <a:srgbClr val="407BBE"/>
                </a:solidFill>
                <a:effectLst/>
                <a:latin typeface="Calibri" panose="020F0502020204030204" pitchFamily="34" charset="0"/>
                <a:ea typeface="Calibri" panose="020F0502020204030204" pitchFamily="34" charset="0"/>
                <a:cs typeface="Times New Roman" panose="02020603050405020304" pitchFamily="18" charset="0"/>
              </a:rPr>
              <a:t>media dimensione</a:t>
            </a:r>
            <a:r>
              <a:rPr lang="it-IT" sz="1600" dirty="0">
                <a:effectLst/>
                <a:latin typeface="Calibri" panose="020F0502020204030204" pitchFamily="34" charset="0"/>
                <a:ea typeface="Calibri" panose="020F0502020204030204" pitchFamily="34" charset="0"/>
                <a:cs typeface="Times New Roman" panose="02020603050405020304" pitchFamily="18" charset="0"/>
              </a:rPr>
              <a:t> la dinamica, invece, </a:t>
            </a:r>
            <a:r>
              <a:rPr lang="it-IT" sz="1600" dirty="0">
                <a:latin typeface="Calibri" panose="020F0502020204030204" pitchFamily="34" charset="0"/>
                <a:ea typeface="Calibri" panose="020F0502020204030204" pitchFamily="34" charset="0"/>
                <a:cs typeface="Times New Roman" panose="02020603050405020304" pitchFamily="18" charset="0"/>
              </a:rPr>
              <a:t>appare</a:t>
            </a:r>
            <a:r>
              <a:rPr lang="it-IT" sz="1600" dirty="0">
                <a:effectLst/>
                <a:latin typeface="Calibri" panose="020F0502020204030204" pitchFamily="34" charset="0"/>
                <a:ea typeface="Calibri" panose="020F0502020204030204" pitchFamily="34" charset="0"/>
                <a:cs typeface="Times New Roman" panose="02020603050405020304" pitchFamily="18" charset="0"/>
              </a:rPr>
              <a:t> positiva. A livello tendenziale produzione e fatturato crescono entrambi, con una variazione superiore al 3%</a:t>
            </a:r>
            <a:r>
              <a:rPr lang="it-IT" sz="1600" dirty="0">
                <a:latin typeface="Calibri" panose="020F0502020204030204" pitchFamily="34" charset="0"/>
                <a:ea typeface="Calibri" panose="020F0502020204030204" pitchFamily="34" charset="0"/>
                <a:cs typeface="Times New Roman" panose="02020603050405020304" pitchFamily="18" charset="0"/>
              </a:rPr>
              <a:t>. Anche sul fronte ordinativi il trend risulta positivo; crescono soprattutto gli ordini sul mercato estero.</a:t>
            </a:r>
            <a:endParaRPr lang="it-IT" sz="16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hangingPunct="0">
              <a:buFont typeface="Wingdings" panose="05000000000000000000" pitchFamily="2" charset="2"/>
              <a:buChar char="Ø"/>
            </a:pPr>
            <a:endParaRPr lang="it-IT" sz="1600" dirty="0">
              <a:latin typeface="Calibri" panose="020F0502020204030204" pitchFamily="34" charset="0"/>
              <a:cs typeface="Times New Roman" panose="02020603050405020304" pitchFamily="18" charset="0"/>
            </a:endParaRPr>
          </a:p>
          <a:p>
            <a:pPr marL="285750" indent="-285750" algn="just" hangingPunct="0">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La situazione si mantiene favorevole, infine, anche p</a:t>
            </a:r>
            <a:r>
              <a:rPr lang="it-IT" sz="1600" dirty="0">
                <a:effectLst/>
                <a:latin typeface="Calibri" panose="020F0502020204030204" pitchFamily="34" charset="0"/>
                <a:ea typeface="Calibri" panose="020F0502020204030204" pitchFamily="34" charset="0"/>
                <a:cs typeface="Times New Roman" panose="02020603050405020304" pitchFamily="18" charset="0"/>
              </a:rPr>
              <a:t>er </a:t>
            </a:r>
            <a:r>
              <a:rPr lang="it-IT" sz="1600" b="1" dirty="0">
                <a:solidFill>
                  <a:srgbClr val="407BBE"/>
                </a:solidFill>
                <a:effectLst/>
                <a:latin typeface="Calibri" panose="020F0502020204030204" pitchFamily="34" charset="0"/>
                <a:ea typeface="Calibri" panose="020F0502020204030204" pitchFamily="34" charset="0"/>
                <a:cs typeface="Times New Roman" panose="02020603050405020304" pitchFamily="18" charset="0"/>
              </a:rPr>
              <a:t>le imprese artigiane dai 10 </a:t>
            </a: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addetti in su</a:t>
            </a:r>
            <a:r>
              <a:rPr lang="it-IT" sz="1600" dirty="0">
                <a:effectLst/>
                <a:latin typeface="Calibri" panose="020F0502020204030204" pitchFamily="34" charset="0"/>
                <a:ea typeface="Calibri" panose="020F0502020204030204" pitchFamily="34" charset="0"/>
                <a:cs typeface="Times New Roman" panose="02020603050405020304" pitchFamily="18" charset="0"/>
              </a:rPr>
              <a:t>. La produzione risulta in crescita del 2,7% </a:t>
            </a:r>
            <a:r>
              <a:rPr lang="it-IT" sz="1600" dirty="0">
                <a:latin typeface="Calibri" panose="020F0502020204030204" pitchFamily="34" charset="0"/>
                <a:ea typeface="Calibri" panose="020F0502020204030204" pitchFamily="34" charset="0"/>
                <a:cs typeface="Times New Roman" panose="02020603050405020304" pitchFamily="18" charset="0"/>
              </a:rPr>
              <a:t>su base annua, e anche il fatturato vede un aumento del 3,2%. Per quanto riguarda gli ordinativi, in questo trimetre risulta cresciuta in misura consistente soprattutto la componente estera.</a:t>
            </a:r>
            <a:endParaRPr lang="it-IT" sz="1600" dirty="0">
              <a:latin typeface="Calibri" panose="020F0502020204030204" pitchFamily="34" charset="0"/>
              <a:cs typeface="Calibri" panose="020F0502020204030204" pitchFamily="34" charset="0"/>
            </a:endParaRPr>
          </a:p>
        </p:txBody>
      </p:sp>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35</a:t>
            </a:fld>
            <a:endParaRPr lang="it-IT" dirty="0"/>
          </a:p>
        </p:txBody>
      </p:sp>
      <p:grpSp>
        <p:nvGrpSpPr>
          <p:cNvPr id="4" name="Gruppo 3">
            <a:extLst>
              <a:ext uri="{FF2B5EF4-FFF2-40B4-BE49-F238E27FC236}">
                <a16:creationId xmlns:a16="http://schemas.microsoft.com/office/drawing/2014/main" id="{E712758D-5499-4529-9E00-76A28C38225A}"/>
              </a:ext>
            </a:extLst>
          </p:cNvPr>
          <p:cNvGrpSpPr/>
          <p:nvPr/>
        </p:nvGrpSpPr>
        <p:grpSpPr>
          <a:xfrm>
            <a:off x="6816000" y="144000"/>
            <a:ext cx="4365470" cy="632515"/>
            <a:chOff x="6096000" y="128812"/>
            <a:chExt cx="4365470" cy="632515"/>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6720894" y="260403"/>
              <a:ext cx="3740576"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Artigianato – Le classi dimensionali   </a:t>
              </a:r>
            </a:p>
          </p:txBody>
        </p:sp>
        <p:pic>
          <p:nvPicPr>
            <p:cNvPr id="3" name="Immagine 2">
              <a:extLst>
                <a:ext uri="{FF2B5EF4-FFF2-40B4-BE49-F238E27FC236}">
                  <a16:creationId xmlns:a16="http://schemas.microsoft.com/office/drawing/2014/main" id="{801059A1-17D5-4A1D-99C8-25ABD07A9166}"/>
                </a:ext>
              </a:extLst>
            </p:cNvPr>
            <p:cNvPicPr>
              <a:picLocks noChangeAspect="1"/>
            </p:cNvPicPr>
            <p:nvPr/>
          </p:nvPicPr>
          <p:blipFill>
            <a:blip r:embed="rId3"/>
            <a:stretch>
              <a:fillRect/>
            </a:stretch>
          </p:blipFill>
          <p:spPr>
            <a:xfrm>
              <a:off x="6096000" y="128812"/>
              <a:ext cx="624894" cy="632515"/>
            </a:xfrm>
            <a:prstGeom prst="rect">
              <a:avLst/>
            </a:prstGeom>
          </p:spPr>
        </p:pic>
      </p:grpSp>
      <p:pic>
        <p:nvPicPr>
          <p:cNvPr id="5" name="Immagine 4">
            <a:extLst>
              <a:ext uri="{FF2B5EF4-FFF2-40B4-BE49-F238E27FC236}">
                <a16:creationId xmlns:a16="http://schemas.microsoft.com/office/drawing/2014/main" id="{9A944903-737E-1CE1-E4F7-027A1D909600}"/>
              </a:ext>
            </a:extLst>
          </p:cNvPr>
          <p:cNvPicPr>
            <a:picLocks noChangeAspect="1"/>
          </p:cNvPicPr>
          <p:nvPr/>
        </p:nvPicPr>
        <p:blipFill>
          <a:blip r:embed="rId4"/>
          <a:stretch>
            <a:fillRect/>
          </a:stretch>
        </p:blipFill>
        <p:spPr>
          <a:xfrm>
            <a:off x="15726" y="1115568"/>
            <a:ext cx="7112000" cy="5120640"/>
          </a:xfrm>
          <a:prstGeom prst="rect">
            <a:avLst/>
          </a:prstGeom>
        </p:spPr>
      </p:pic>
    </p:spTree>
    <p:extLst>
      <p:ext uri="{BB962C8B-B14F-4D97-AF65-F5344CB8AC3E}">
        <p14:creationId xmlns:p14="http://schemas.microsoft.com/office/powerpoint/2010/main" val="3280265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magine 6">
            <a:extLst>
              <a:ext uri="{FF2B5EF4-FFF2-40B4-BE49-F238E27FC236}">
                <a16:creationId xmlns:a16="http://schemas.microsoft.com/office/drawing/2014/main" id="{63019EAA-6AAD-2306-ED1B-7F848B683EDA}"/>
              </a:ext>
            </a:extLst>
          </p:cNvPr>
          <p:cNvPicPr>
            <a:picLocks noChangeAspect="1"/>
          </p:cNvPicPr>
          <p:nvPr/>
        </p:nvPicPr>
        <p:blipFill>
          <a:blip r:embed="rId2"/>
          <a:stretch>
            <a:fillRect/>
          </a:stretch>
        </p:blipFill>
        <p:spPr>
          <a:xfrm>
            <a:off x="27432" y="917251"/>
            <a:ext cx="9043416" cy="4521708"/>
          </a:xfrm>
          <a:prstGeom prst="rect">
            <a:avLst/>
          </a:prstGeom>
        </p:spPr>
      </p:pic>
      <p:sp>
        <p:nvSpPr>
          <p:cNvPr id="4" name="Rettangolo 3">
            <a:extLst>
              <a:ext uri="{FF2B5EF4-FFF2-40B4-BE49-F238E27FC236}">
                <a16:creationId xmlns:a16="http://schemas.microsoft.com/office/drawing/2014/main" id="{36B9A93D-4F4D-4186-92E3-DDBB03A8E5A9}"/>
              </a:ext>
            </a:extLst>
          </p:cNvPr>
          <p:cNvSpPr/>
          <p:nvPr/>
        </p:nvSpPr>
        <p:spPr>
          <a:xfrm>
            <a:off x="8976048" y="982693"/>
            <a:ext cx="3125923" cy="3505703"/>
          </a:xfrm>
          <a:prstGeom prst="rect">
            <a:avLst/>
          </a:prstGeom>
        </p:spPr>
        <p:txBody>
          <a:bodyPr wrap="square">
            <a:spAutoFit/>
          </a:bodyPr>
          <a:lstStyle/>
          <a:p>
            <a:pPr marL="285750" indent="-285750" algn="just">
              <a:lnSpc>
                <a:spcPct val="107000"/>
              </a:lnSpc>
              <a:spcAft>
                <a:spcPts val="800"/>
              </a:spcAft>
              <a:buFont typeface="Wingdings" panose="05000000000000000000" pitchFamily="2" charset="2"/>
              <a:buChar char="Ø"/>
            </a:pPr>
            <a:r>
              <a:rPr lang="it-IT" sz="1600" dirty="0">
                <a:effectLst/>
                <a:latin typeface="Calibri" panose="020F0502020204030204" pitchFamily="34" charset="0"/>
                <a:ea typeface="Calibri" panose="020F0502020204030204" pitchFamily="34" charset="0"/>
                <a:cs typeface="Times New Roman" panose="02020603050405020304" pitchFamily="18" charset="0"/>
              </a:rPr>
              <a:t>Tra gli artigiani le indagini congiunturali continuano ad evidenziare </a:t>
            </a:r>
            <a:r>
              <a:rPr lang="it-IT" sz="1600" b="1" dirty="0">
                <a:solidFill>
                  <a:srgbClr val="407BBE"/>
                </a:solidFill>
                <a:effectLst/>
                <a:latin typeface="Calibri" panose="020F0502020204030204" pitchFamily="34" charset="0"/>
                <a:ea typeface="Calibri" panose="020F0502020204030204" pitchFamily="34" charset="0"/>
                <a:cs typeface="Times New Roman" panose="02020603050405020304" pitchFamily="18" charset="0"/>
              </a:rPr>
              <a:t>aspettative di contrazione della domanda</a:t>
            </a:r>
            <a:r>
              <a:rPr lang="it-IT" sz="1600" dirty="0">
                <a:effectLst/>
                <a:latin typeface="Calibri" panose="020F0502020204030204" pitchFamily="34" charset="0"/>
                <a:ea typeface="Calibri" panose="020F0502020204030204" pitchFamily="34" charset="0"/>
                <a:cs typeface="Times New Roman" panose="02020603050405020304" pitchFamily="18" charset="0"/>
              </a:rPr>
              <a:t>. </a:t>
            </a:r>
            <a:r>
              <a:rPr lang="it-IT" sz="1600" dirty="0">
                <a:latin typeface="Calibri" panose="020F0502020204030204" pitchFamily="34" charset="0"/>
                <a:ea typeface="Calibri" panose="020F0502020204030204" pitchFamily="34" charset="0"/>
                <a:cs typeface="Times New Roman" panose="02020603050405020304" pitchFamily="18" charset="0"/>
              </a:rPr>
              <a:t>Nel secondo trimestre dell’anno le aspettative delle imprese continuano infatti a essere pessimiste, pur evidenziando un’attenuazione rispetto ai risultati della scorsa indagine.  Come risulta evidente dai grafici, ciò si osserva su tutti gli ambiti indagati. </a:t>
            </a:r>
            <a:endParaRPr lang="it-IT" sz="1600" dirty="0">
              <a:latin typeface="Calibri" panose="020F0502020204030204" pitchFamily="34" charset="0"/>
              <a:cs typeface="Calibri" panose="020F0502020204030204" pitchFamily="34" charset="0"/>
            </a:endParaRPr>
          </a:p>
        </p:txBody>
      </p:sp>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36</a:t>
            </a:fld>
            <a:endParaRPr lang="it-IT" dirty="0"/>
          </a:p>
        </p:txBody>
      </p:sp>
      <p:grpSp>
        <p:nvGrpSpPr>
          <p:cNvPr id="5" name="Gruppo 4">
            <a:extLst>
              <a:ext uri="{FF2B5EF4-FFF2-40B4-BE49-F238E27FC236}">
                <a16:creationId xmlns:a16="http://schemas.microsoft.com/office/drawing/2014/main" id="{430AF458-9C77-47CC-B561-9D2053B4DAA4}"/>
              </a:ext>
            </a:extLst>
          </p:cNvPr>
          <p:cNvGrpSpPr/>
          <p:nvPr/>
        </p:nvGrpSpPr>
        <p:grpSpPr>
          <a:xfrm>
            <a:off x="6816000" y="144000"/>
            <a:ext cx="3649376" cy="632515"/>
            <a:chOff x="6282317" y="179916"/>
            <a:chExt cx="3649376" cy="632515"/>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6907211" y="311507"/>
              <a:ext cx="3024482"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Artigianato – Le aspettative   </a:t>
              </a:r>
            </a:p>
          </p:txBody>
        </p:sp>
        <p:pic>
          <p:nvPicPr>
            <p:cNvPr id="3" name="Immagine 2">
              <a:extLst>
                <a:ext uri="{FF2B5EF4-FFF2-40B4-BE49-F238E27FC236}">
                  <a16:creationId xmlns:a16="http://schemas.microsoft.com/office/drawing/2014/main" id="{66A96D24-E317-472E-9232-2C4257C73210}"/>
                </a:ext>
              </a:extLst>
            </p:cNvPr>
            <p:cNvPicPr>
              <a:picLocks noChangeAspect="1"/>
            </p:cNvPicPr>
            <p:nvPr/>
          </p:nvPicPr>
          <p:blipFill>
            <a:blip r:embed="rId3"/>
            <a:stretch>
              <a:fillRect/>
            </a:stretch>
          </p:blipFill>
          <p:spPr>
            <a:xfrm>
              <a:off x="6282317" y="179916"/>
              <a:ext cx="624894" cy="632515"/>
            </a:xfrm>
            <a:prstGeom prst="rect">
              <a:avLst/>
            </a:prstGeom>
          </p:spPr>
        </p:pic>
      </p:grpSp>
      <p:sp>
        <p:nvSpPr>
          <p:cNvPr id="10" name="CasellaDiTesto 9">
            <a:extLst>
              <a:ext uri="{FF2B5EF4-FFF2-40B4-BE49-F238E27FC236}">
                <a16:creationId xmlns:a16="http://schemas.microsoft.com/office/drawing/2014/main" id="{36F742C2-4BF7-4411-B13D-DA4C133655B0}"/>
              </a:ext>
            </a:extLst>
          </p:cNvPr>
          <p:cNvSpPr txBox="1"/>
          <p:nvPr/>
        </p:nvSpPr>
        <p:spPr>
          <a:xfrm>
            <a:off x="27432" y="5912631"/>
            <a:ext cx="11962264" cy="830997"/>
          </a:xfrm>
          <a:prstGeom prst="rect">
            <a:avLst/>
          </a:prstGeom>
          <a:noFill/>
        </p:spPr>
        <p:txBody>
          <a:bodyPr wrap="square" numCol="1" rtlCol="0">
            <a:spAutoFit/>
          </a:bodyPr>
          <a:lstStyle/>
          <a:p>
            <a:pPr marL="285750" indent="-285750" algn="just" hangingPunct="0">
              <a:buFont typeface="Wingdings" panose="05000000000000000000" pitchFamily="2" charset="2"/>
              <a:buChar char="Ø"/>
            </a:pPr>
            <a:r>
              <a:rPr lang="it-IT" sz="1600" dirty="0">
                <a:latin typeface="Calibri" panose="020F0502020204030204" pitchFamily="34" charset="0"/>
                <a:ea typeface="Calibri" panose="020F0502020204030204" pitchFamily="34" charset="0"/>
                <a:cs typeface="Times New Roman" panose="02020603050405020304" pitchFamily="18" charset="0"/>
              </a:rPr>
              <a:t>In lieve miglioramento appaiono anche </a:t>
            </a:r>
            <a:r>
              <a:rPr lang="it-IT" sz="1600" b="1" dirty="0">
                <a:solidFill>
                  <a:srgbClr val="407BBE"/>
                </a:solidFill>
                <a:latin typeface="Calibri" panose="020F0502020204030204" pitchFamily="34" charset="0"/>
                <a:ea typeface="Calibri" panose="020F0502020204030204" pitchFamily="34" charset="0"/>
                <a:cs typeface="Times New Roman" panose="02020603050405020304" pitchFamily="18" charset="0"/>
              </a:rPr>
              <a:t>le attese sull’occupazione. </a:t>
            </a:r>
            <a:r>
              <a:rPr lang="it-IT" sz="1600" dirty="0">
                <a:latin typeface="Calibri" panose="020F0502020204030204" pitchFamily="34" charset="0"/>
                <a:ea typeface="Calibri" panose="020F0502020204030204" pitchFamily="34" charset="0"/>
                <a:cs typeface="Times New Roman" panose="02020603050405020304" pitchFamily="18" charset="0"/>
              </a:rPr>
              <a:t>La maggioranza delle imprese artigiane ritiene che nei mesi a venire i livelli occupazionali rimarranno sostanzialmente invariati. </a:t>
            </a:r>
          </a:p>
          <a:p>
            <a:pPr marL="285750" indent="-285750" algn="just" hangingPunct="0">
              <a:buFont typeface="Wingdings" panose="05000000000000000000" pitchFamily="2" charset="2"/>
              <a:buChar char="Ø"/>
            </a:pPr>
            <a:endParaRPr lang="it-IT"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CasellaDiTesto 1">
            <a:extLst>
              <a:ext uri="{FF2B5EF4-FFF2-40B4-BE49-F238E27FC236}">
                <a16:creationId xmlns:a16="http://schemas.microsoft.com/office/drawing/2014/main" id="{6F18EAF1-4562-69B1-4C06-A4870021E3CC}"/>
              </a:ext>
            </a:extLst>
          </p:cNvPr>
          <p:cNvSpPr txBox="1"/>
          <p:nvPr/>
        </p:nvSpPr>
        <p:spPr>
          <a:xfrm>
            <a:off x="65930" y="5355398"/>
            <a:ext cx="8797410" cy="478849"/>
          </a:xfrm>
          <a:prstGeom prst="rect">
            <a:avLst/>
          </a:prstGeom>
          <a:noFill/>
        </p:spPr>
        <p:txBody>
          <a:bodyPr wrap="square" rtlCol="0">
            <a:spAutoFit/>
          </a:bodyPr>
          <a:lstStyle/>
          <a:p>
            <a:pPr algn="just">
              <a:lnSpc>
                <a:spcPct val="107000"/>
              </a:lnSpc>
              <a:spcAft>
                <a:spcPts val="800"/>
              </a:spcAft>
            </a:pPr>
            <a:r>
              <a:rPr lang="it-IT" sz="1200" b="1" i="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NOTA </a:t>
            </a:r>
            <a:r>
              <a:rPr lang="it-IT" sz="1200" i="1" dirty="0">
                <a:latin typeface="Calibri" panose="020F0502020204030204" pitchFamily="34" charset="0"/>
                <a:ea typeface="Calibri" panose="020F0502020204030204" pitchFamily="34" charset="0"/>
                <a:cs typeface="Times New Roman" panose="02020603050405020304" pitchFamily="18" charset="0"/>
              </a:rPr>
              <a:t>dal primo trimestre 2026 viene introdotta la destagionalizzazione delle serie delle aspettative, quindi i risultati non sono più confrontabili con le edizioni precedenti del rapporto.</a:t>
            </a:r>
            <a:endParaRPr lang="it-IT" sz="1200" i="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198058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638EE-3A9B-CA91-4EE7-2EB95AECA7F9}"/>
            </a:ext>
          </a:extLst>
        </p:cNvPr>
        <p:cNvGrpSpPr/>
        <p:nvPr/>
      </p:nvGrpSpPr>
      <p:grpSpPr>
        <a:xfrm>
          <a:off x="0" y="0"/>
          <a:ext cx="0" cy="0"/>
          <a:chOff x="0" y="0"/>
          <a:chExt cx="0" cy="0"/>
        </a:xfrm>
      </p:grpSpPr>
      <p:sp>
        <p:nvSpPr>
          <p:cNvPr id="9" name="Segnaposto numero diapositiva 8">
            <a:extLst>
              <a:ext uri="{FF2B5EF4-FFF2-40B4-BE49-F238E27FC236}">
                <a16:creationId xmlns:a16="http://schemas.microsoft.com/office/drawing/2014/main" id="{E70251DF-E098-8A08-B1BF-5B77DBFF2DF2}"/>
              </a:ext>
            </a:extLst>
          </p:cNvPr>
          <p:cNvSpPr>
            <a:spLocks noGrp="1"/>
          </p:cNvSpPr>
          <p:nvPr>
            <p:ph type="sldNum" sz="quarter" idx="12"/>
          </p:nvPr>
        </p:nvSpPr>
        <p:spPr/>
        <p:txBody>
          <a:bodyPr/>
          <a:lstStyle/>
          <a:p>
            <a:fld id="{CE135758-368B-4D1E-8648-5A674A935741}" type="slidenum">
              <a:rPr lang="it-IT" smtClean="0"/>
              <a:pPr/>
              <a:t>37</a:t>
            </a:fld>
            <a:endParaRPr lang="it-IT" dirty="0"/>
          </a:p>
        </p:txBody>
      </p:sp>
      <p:grpSp>
        <p:nvGrpSpPr>
          <p:cNvPr id="4" name="Gruppo 3">
            <a:extLst>
              <a:ext uri="{FF2B5EF4-FFF2-40B4-BE49-F238E27FC236}">
                <a16:creationId xmlns:a16="http://schemas.microsoft.com/office/drawing/2014/main" id="{7C3A1659-B561-35B5-4D5E-1728A9A14D24}"/>
              </a:ext>
            </a:extLst>
          </p:cNvPr>
          <p:cNvGrpSpPr/>
          <p:nvPr/>
        </p:nvGrpSpPr>
        <p:grpSpPr>
          <a:xfrm>
            <a:off x="6268257" y="144000"/>
            <a:ext cx="5990673" cy="632515"/>
            <a:chOff x="6268257" y="140542"/>
            <a:chExt cx="5990673" cy="632515"/>
          </a:xfrm>
        </p:grpSpPr>
        <p:sp>
          <p:nvSpPr>
            <p:cNvPr id="12" name="Rectangle 3">
              <a:extLst>
                <a:ext uri="{FF2B5EF4-FFF2-40B4-BE49-F238E27FC236}">
                  <a16:creationId xmlns:a16="http://schemas.microsoft.com/office/drawing/2014/main" id="{2AED4804-85CD-0E7B-ACE6-C9B5D1A4C9DF}"/>
                </a:ext>
              </a:extLst>
            </p:cNvPr>
            <p:cNvSpPr>
              <a:spLocks noChangeArrowheads="1"/>
            </p:cNvSpPr>
            <p:nvPr/>
          </p:nvSpPr>
          <p:spPr bwMode="auto">
            <a:xfrm>
              <a:off x="7651578" y="272133"/>
              <a:ext cx="4607352"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Sintesi – Confronti nazionali e internazionali  </a:t>
              </a:r>
            </a:p>
          </p:txBody>
        </p:sp>
        <p:pic>
          <p:nvPicPr>
            <p:cNvPr id="7" name="Immagine 6">
              <a:extLst>
                <a:ext uri="{FF2B5EF4-FFF2-40B4-BE49-F238E27FC236}">
                  <a16:creationId xmlns:a16="http://schemas.microsoft.com/office/drawing/2014/main" id="{43BFA08A-5802-3760-B716-6A12F5D83168}"/>
                </a:ext>
              </a:extLst>
            </p:cNvPr>
            <p:cNvPicPr>
              <a:picLocks noChangeAspect="1"/>
            </p:cNvPicPr>
            <p:nvPr/>
          </p:nvPicPr>
          <p:blipFill>
            <a:blip r:embed="rId3"/>
            <a:stretch>
              <a:fillRect/>
            </a:stretch>
          </p:blipFill>
          <p:spPr>
            <a:xfrm>
              <a:off x="6268257" y="144352"/>
              <a:ext cx="647756" cy="624894"/>
            </a:xfrm>
            <a:prstGeom prst="rect">
              <a:avLst/>
            </a:prstGeom>
          </p:spPr>
        </p:pic>
        <p:pic>
          <p:nvPicPr>
            <p:cNvPr id="3" name="Immagine 2">
              <a:extLst>
                <a:ext uri="{FF2B5EF4-FFF2-40B4-BE49-F238E27FC236}">
                  <a16:creationId xmlns:a16="http://schemas.microsoft.com/office/drawing/2014/main" id="{F30A9AF3-6B66-C52B-FD09-F20F735E9EA2}"/>
                </a:ext>
              </a:extLst>
            </p:cNvPr>
            <p:cNvPicPr>
              <a:picLocks noChangeAspect="1"/>
            </p:cNvPicPr>
            <p:nvPr/>
          </p:nvPicPr>
          <p:blipFill>
            <a:blip r:embed="rId4"/>
            <a:stretch>
              <a:fillRect/>
            </a:stretch>
          </p:blipFill>
          <p:spPr>
            <a:xfrm>
              <a:off x="6934486" y="140542"/>
              <a:ext cx="624894" cy="632515"/>
            </a:xfrm>
            <a:prstGeom prst="rect">
              <a:avLst/>
            </a:prstGeom>
          </p:spPr>
        </p:pic>
      </p:grpSp>
      <p:sp>
        <p:nvSpPr>
          <p:cNvPr id="11" name="Rettangolo 10">
            <a:extLst>
              <a:ext uri="{FF2B5EF4-FFF2-40B4-BE49-F238E27FC236}">
                <a16:creationId xmlns:a16="http://schemas.microsoft.com/office/drawing/2014/main" id="{7DE5BDB6-1C37-5158-4E8E-AA0122651394}"/>
              </a:ext>
            </a:extLst>
          </p:cNvPr>
          <p:cNvSpPr/>
          <p:nvPr/>
        </p:nvSpPr>
        <p:spPr>
          <a:xfrm>
            <a:off x="8480612" y="1473676"/>
            <a:ext cx="3683956" cy="3871766"/>
          </a:xfrm>
          <a:prstGeom prst="rect">
            <a:avLst/>
          </a:prstGeom>
        </p:spPr>
        <p:txBody>
          <a:bodyPr wrap="square">
            <a:spAutoFit/>
          </a:bodyPr>
          <a:lstStyle/>
          <a:p>
            <a:pPr marL="285750" indent="-285750" algn="just">
              <a:lnSpc>
                <a:spcPct val="107000"/>
              </a:lnSpc>
              <a:spcAft>
                <a:spcPts val="800"/>
              </a:spcAft>
              <a:buFont typeface="Wingdings" panose="05000000000000000000" pitchFamily="2" charset="2"/>
              <a:buChar char="Ø"/>
            </a:pPr>
            <a:r>
              <a:rPr lang="it-IT" sz="1600" dirty="0">
                <a:effectLst/>
                <a:latin typeface="Calibri" panose="020F0502020204030204" pitchFamily="34" charset="0"/>
                <a:ea typeface="Calibri" panose="020F0502020204030204" pitchFamily="34" charset="0"/>
                <a:cs typeface="Times New Roman" panose="02020603050405020304" pitchFamily="18" charset="0"/>
              </a:rPr>
              <a:t>In Lombardia, nel secondo trimestre dell’anno in corso l’andamento della produzione nel settore manifatturiero </a:t>
            </a:r>
            <a:r>
              <a:rPr lang="it-IT" sz="1600" dirty="0">
                <a:latin typeface="Calibri" panose="020F0502020204030204" pitchFamily="34" charset="0"/>
                <a:ea typeface="Calibri" panose="020F0502020204030204" pitchFamily="34" charset="0"/>
                <a:cs typeface="Times New Roman" panose="02020603050405020304" pitchFamily="18" charset="0"/>
              </a:rPr>
              <a:t>evidenzia segnali di tenuta</a:t>
            </a:r>
            <a:r>
              <a:rPr lang="it-IT" sz="1600" dirty="0">
                <a:effectLst/>
                <a:latin typeface="Calibri" panose="020F0502020204030204" pitchFamily="34" charset="0"/>
                <a:ea typeface="Calibri" panose="020F0502020204030204" pitchFamily="34" charset="0"/>
                <a:cs typeface="Times New Roman" panose="02020603050405020304" pitchFamily="18" charset="0"/>
              </a:rPr>
              <a:t>. E il trend resta positivo anche per il comparto artigiano.</a:t>
            </a:r>
          </a:p>
          <a:p>
            <a:pPr marL="285750" indent="-285750" algn="just">
              <a:lnSpc>
                <a:spcPct val="107000"/>
              </a:lnSpc>
              <a:spcAft>
                <a:spcPts val="800"/>
              </a:spcAft>
              <a:buFont typeface="Wingdings" panose="05000000000000000000" pitchFamily="2" charset="2"/>
              <a:buChar char="Ø"/>
            </a:pPr>
            <a:r>
              <a:rPr lang="it-IT" sz="1600" dirty="0">
                <a:effectLst/>
                <a:latin typeface="Calibri" panose="020F0502020204030204" pitchFamily="34" charset="0"/>
                <a:ea typeface="Calibri" panose="020F0502020204030204" pitchFamily="34" charset="0"/>
                <a:cs typeface="Times New Roman" panose="02020603050405020304" pitchFamily="18" charset="0"/>
              </a:rPr>
              <a:t>La performance complessiva degli ultimi anni resta decisamente più favorevole per la Lombardia tanto nel confronto con la media nazionale quanto con quello dell’eurozona. Anche in questi casi comunque nel trimestre in esame si osserva un miglioramento  dell’indicatore. </a:t>
            </a:r>
            <a:endParaRPr lang="it-IT" sz="16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Immagine 1">
            <a:extLst>
              <a:ext uri="{FF2B5EF4-FFF2-40B4-BE49-F238E27FC236}">
                <a16:creationId xmlns:a16="http://schemas.microsoft.com/office/drawing/2014/main" id="{512D9328-3AC8-2B6C-7ED6-FCA6E5B46E3B}"/>
              </a:ext>
            </a:extLst>
          </p:cNvPr>
          <p:cNvPicPr>
            <a:picLocks noChangeAspect="1"/>
          </p:cNvPicPr>
          <p:nvPr/>
        </p:nvPicPr>
        <p:blipFill>
          <a:blip r:embed="rId5"/>
          <a:stretch>
            <a:fillRect/>
          </a:stretch>
        </p:blipFill>
        <p:spPr>
          <a:xfrm>
            <a:off x="27432" y="1071984"/>
            <a:ext cx="8735235" cy="5345442"/>
          </a:xfrm>
          <a:prstGeom prst="rect">
            <a:avLst/>
          </a:prstGeom>
        </p:spPr>
      </p:pic>
    </p:spTree>
    <p:extLst>
      <p:ext uri="{BB962C8B-B14F-4D97-AF65-F5344CB8AC3E}">
        <p14:creationId xmlns:p14="http://schemas.microsoft.com/office/powerpoint/2010/main" val="16197301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38</a:t>
            </a:fld>
            <a:endParaRPr lang="it-IT" dirty="0"/>
          </a:p>
        </p:txBody>
      </p:sp>
      <p:grpSp>
        <p:nvGrpSpPr>
          <p:cNvPr id="2" name="Gruppo 1">
            <a:extLst>
              <a:ext uri="{FF2B5EF4-FFF2-40B4-BE49-F238E27FC236}">
                <a16:creationId xmlns:a16="http://schemas.microsoft.com/office/drawing/2014/main" id="{D942121D-BC27-4374-8602-B5F00A15C8EE}"/>
              </a:ext>
            </a:extLst>
          </p:cNvPr>
          <p:cNvGrpSpPr/>
          <p:nvPr/>
        </p:nvGrpSpPr>
        <p:grpSpPr>
          <a:xfrm>
            <a:off x="6816000" y="144000"/>
            <a:ext cx="3399791" cy="624894"/>
            <a:chOff x="6268257" y="151003"/>
            <a:chExt cx="3399791" cy="624894"/>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6916013" y="278784"/>
              <a:ext cx="2752035"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Le principali opportunità    </a:t>
              </a:r>
            </a:p>
          </p:txBody>
        </p:sp>
        <p:pic>
          <p:nvPicPr>
            <p:cNvPr id="6" name="Immagine 5">
              <a:extLst>
                <a:ext uri="{FF2B5EF4-FFF2-40B4-BE49-F238E27FC236}">
                  <a16:creationId xmlns:a16="http://schemas.microsoft.com/office/drawing/2014/main" id="{BD9A1E6D-A4E9-4DDF-9E01-CD762AB338CC}"/>
                </a:ext>
              </a:extLst>
            </p:cNvPr>
            <p:cNvPicPr>
              <a:picLocks noChangeAspect="1"/>
            </p:cNvPicPr>
            <p:nvPr/>
          </p:nvPicPr>
          <p:blipFill>
            <a:blip r:embed="rId2"/>
            <a:stretch>
              <a:fillRect/>
            </a:stretch>
          </p:blipFill>
          <p:spPr>
            <a:xfrm>
              <a:off x="6268257" y="151003"/>
              <a:ext cx="647756" cy="624894"/>
            </a:xfrm>
            <a:prstGeom prst="rect">
              <a:avLst/>
            </a:prstGeom>
          </p:spPr>
        </p:pic>
      </p:grpSp>
      <p:sp>
        <p:nvSpPr>
          <p:cNvPr id="10" name="CasellaDiTesto 9">
            <a:extLst>
              <a:ext uri="{FF2B5EF4-FFF2-40B4-BE49-F238E27FC236}">
                <a16:creationId xmlns:a16="http://schemas.microsoft.com/office/drawing/2014/main" id="{517EC11F-3BA1-44D4-83B6-F09278AA51DA}"/>
              </a:ext>
            </a:extLst>
          </p:cNvPr>
          <p:cNvSpPr txBox="1"/>
          <p:nvPr/>
        </p:nvSpPr>
        <p:spPr>
          <a:xfrm>
            <a:off x="154725" y="4716071"/>
            <a:ext cx="11877152" cy="2027478"/>
          </a:xfrm>
          <a:prstGeom prst="rect">
            <a:avLst/>
          </a:prstGeom>
          <a:noFill/>
        </p:spPr>
        <p:txBody>
          <a:bodyPr wrap="square" numCol="1" rtlCol="0">
            <a:spAutoFit/>
          </a:bodyPr>
          <a:lstStyle/>
          <a:p>
            <a:pPr marL="285750" indent="-285750" algn="just">
              <a:lnSpc>
                <a:spcPct val="107000"/>
              </a:lnSpc>
              <a:spcAft>
                <a:spcPts val="800"/>
              </a:spcAft>
              <a:buFont typeface="Wingdings" panose="05000000000000000000" pitchFamily="2" charset="2"/>
              <a:buChar char="Ø"/>
            </a:pPr>
            <a:r>
              <a:rPr lang="it-IT" sz="1600" dirty="0">
                <a:latin typeface="Calibri" panose="020F0502020204030204" pitchFamily="34" charset="0"/>
                <a:cs typeface="Times New Roman" panose="02020603050405020304" pitchFamily="18" charset="0"/>
              </a:rPr>
              <a:t>L’indagine ha raccolto l’opinione delle imprese lombarde riguardo i </a:t>
            </a:r>
            <a:r>
              <a:rPr lang="it-IT" sz="1600" b="1" dirty="0">
                <a:solidFill>
                  <a:srgbClr val="407BBE"/>
                </a:solidFill>
                <a:latin typeface="Calibri" panose="020F0502020204030204" pitchFamily="34" charset="0"/>
                <a:cs typeface="Times New Roman" panose="02020603050405020304" pitchFamily="18" charset="0"/>
              </a:rPr>
              <a:t>maggiori elementi di rischio e opportunità </a:t>
            </a:r>
            <a:r>
              <a:rPr lang="it-IT" sz="1600" dirty="0">
                <a:latin typeface="Calibri" panose="020F0502020204030204" pitchFamily="34" charset="0"/>
                <a:cs typeface="Times New Roman" panose="02020603050405020304" pitchFamily="18" charset="0"/>
              </a:rPr>
              <a:t>che pesano sullo scenario economico del 2026. </a:t>
            </a:r>
            <a:r>
              <a:rPr lang="it-IT" sz="1600" dirty="0">
                <a:latin typeface="Calibri" panose="020F0502020204030204" pitchFamily="34" charset="0"/>
                <a:cs typeface="Calibri" panose="020F0502020204030204" pitchFamily="34" charset="0"/>
              </a:rPr>
              <a:t>Per quanto riguarda i principali</a:t>
            </a:r>
            <a:r>
              <a:rPr lang="it-IT" sz="1600" b="1" dirty="0">
                <a:solidFill>
                  <a:srgbClr val="407BBE"/>
                </a:solidFill>
                <a:latin typeface="Calibri" panose="020F0502020204030204" pitchFamily="34" charset="0"/>
                <a:cs typeface="Calibri" panose="020F0502020204030204" pitchFamily="34" charset="0"/>
              </a:rPr>
              <a:t> fattori positivi </a:t>
            </a:r>
            <a:r>
              <a:rPr lang="it-IT" sz="1600" dirty="0">
                <a:latin typeface="Calibri" panose="020F0502020204030204" pitchFamily="34" charset="0"/>
                <a:cs typeface="Calibri" panose="020F0502020204030204" pitchFamily="34" charset="0"/>
              </a:rPr>
              <a:t>che le imprese industriali lombarde vedono profilarsi nei mesi a venire, al primo posto vengono indicate le opere del PNRR e gli investimenti nella transizione ecologica e digitale, seguita dall’impiego dell’AI e dai suoi effetti sulla produttività. Marginale invece l'impatto atteso della ripresa della domanda del settore dell’auto.</a:t>
            </a:r>
          </a:p>
          <a:p>
            <a:pPr marL="285750" indent="-285750" algn="just">
              <a:lnSpc>
                <a:spcPct val="107000"/>
              </a:lnSpc>
              <a:spcAft>
                <a:spcPts val="800"/>
              </a:spcAft>
              <a:buFont typeface="Wingdings" panose="05000000000000000000" pitchFamily="2" charset="2"/>
              <a:buChar char="Ø"/>
            </a:pPr>
            <a:r>
              <a:rPr lang="it-IT" sz="1600" dirty="0">
                <a:latin typeface="Calibri" panose="020F0502020204030204" pitchFamily="34" charset="0"/>
                <a:cs typeface="Calibri" panose="020F0502020204030204" pitchFamily="34" charset="0"/>
              </a:rPr>
              <a:t>Anche per </a:t>
            </a:r>
            <a:r>
              <a:rPr lang="it-IT" sz="1600" b="1" dirty="0">
                <a:solidFill>
                  <a:srgbClr val="407BBE"/>
                </a:solidFill>
                <a:latin typeface="Calibri" panose="020F0502020204030204" pitchFamily="34" charset="0"/>
                <a:cs typeface="Times New Roman" panose="02020603050405020304" pitchFamily="18" charset="0"/>
              </a:rPr>
              <a:t>l'artigianato lombardo </a:t>
            </a:r>
            <a:r>
              <a:rPr lang="it-IT" sz="1600" dirty="0">
                <a:latin typeface="Calibri" panose="020F0502020204030204" pitchFamily="34" charset="0"/>
                <a:cs typeface="Calibri" panose="020F0502020204030204" pitchFamily="34" charset="0"/>
              </a:rPr>
              <a:t>il PNRR e la transizione ecologica e digitale rappresentano la prima opportunità (42,9%). Il secondo elemento favorevole riguarda invece la domanda legata alla difesa, che nell'artigianato sale al secondo posto superando gli effetti dell’impiego dell’AI. L’utilizzo dell’IA viene infatti messo dalle imprese artigiane in ultima posizione.</a:t>
            </a:r>
          </a:p>
        </p:txBody>
      </p:sp>
      <p:pic>
        <p:nvPicPr>
          <p:cNvPr id="4" name="Immagine 3">
            <a:extLst>
              <a:ext uri="{FF2B5EF4-FFF2-40B4-BE49-F238E27FC236}">
                <a16:creationId xmlns:a16="http://schemas.microsoft.com/office/drawing/2014/main" id="{B0E614A7-71DD-9417-750C-B6E0BD6A0182}"/>
              </a:ext>
            </a:extLst>
          </p:cNvPr>
          <p:cNvPicPr>
            <a:picLocks noChangeAspect="1"/>
          </p:cNvPicPr>
          <p:nvPr/>
        </p:nvPicPr>
        <p:blipFill>
          <a:blip r:embed="rId3"/>
          <a:stretch>
            <a:fillRect/>
          </a:stretch>
        </p:blipFill>
        <p:spPr>
          <a:xfrm>
            <a:off x="276225" y="996914"/>
            <a:ext cx="11639550" cy="3667125"/>
          </a:xfrm>
          <a:prstGeom prst="rect">
            <a:avLst/>
          </a:prstGeom>
        </p:spPr>
      </p:pic>
    </p:spTree>
    <p:extLst>
      <p:ext uri="{BB962C8B-B14F-4D97-AF65-F5344CB8AC3E}">
        <p14:creationId xmlns:p14="http://schemas.microsoft.com/office/powerpoint/2010/main" val="34204940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39</a:t>
            </a:fld>
            <a:endParaRPr lang="it-IT" dirty="0"/>
          </a:p>
        </p:txBody>
      </p:sp>
      <p:grpSp>
        <p:nvGrpSpPr>
          <p:cNvPr id="2" name="Gruppo 1">
            <a:extLst>
              <a:ext uri="{FF2B5EF4-FFF2-40B4-BE49-F238E27FC236}">
                <a16:creationId xmlns:a16="http://schemas.microsoft.com/office/drawing/2014/main" id="{D942121D-BC27-4374-8602-B5F00A15C8EE}"/>
              </a:ext>
            </a:extLst>
          </p:cNvPr>
          <p:cNvGrpSpPr/>
          <p:nvPr/>
        </p:nvGrpSpPr>
        <p:grpSpPr>
          <a:xfrm>
            <a:off x="6816000" y="144000"/>
            <a:ext cx="3556373" cy="624894"/>
            <a:chOff x="6268257" y="151003"/>
            <a:chExt cx="3556373" cy="624894"/>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6916013" y="278784"/>
              <a:ext cx="2908617"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I principali fattori di rischio  </a:t>
              </a:r>
            </a:p>
          </p:txBody>
        </p:sp>
        <p:pic>
          <p:nvPicPr>
            <p:cNvPr id="6" name="Immagine 5">
              <a:extLst>
                <a:ext uri="{FF2B5EF4-FFF2-40B4-BE49-F238E27FC236}">
                  <a16:creationId xmlns:a16="http://schemas.microsoft.com/office/drawing/2014/main" id="{BD9A1E6D-A4E9-4DDF-9E01-CD762AB338CC}"/>
                </a:ext>
              </a:extLst>
            </p:cNvPr>
            <p:cNvPicPr>
              <a:picLocks noChangeAspect="1"/>
            </p:cNvPicPr>
            <p:nvPr/>
          </p:nvPicPr>
          <p:blipFill>
            <a:blip r:embed="rId2"/>
            <a:stretch>
              <a:fillRect/>
            </a:stretch>
          </p:blipFill>
          <p:spPr>
            <a:xfrm>
              <a:off x="6268257" y="151003"/>
              <a:ext cx="647756" cy="624894"/>
            </a:xfrm>
            <a:prstGeom prst="rect">
              <a:avLst/>
            </a:prstGeom>
          </p:spPr>
        </p:pic>
      </p:grpSp>
      <p:sp>
        <p:nvSpPr>
          <p:cNvPr id="8" name="CasellaDiTesto 7">
            <a:extLst>
              <a:ext uri="{FF2B5EF4-FFF2-40B4-BE49-F238E27FC236}">
                <a16:creationId xmlns:a16="http://schemas.microsoft.com/office/drawing/2014/main" id="{0DFFBD05-CBFF-495D-A4A8-C0BB007DEF04}"/>
              </a:ext>
            </a:extLst>
          </p:cNvPr>
          <p:cNvSpPr txBox="1"/>
          <p:nvPr/>
        </p:nvSpPr>
        <p:spPr>
          <a:xfrm>
            <a:off x="31914" y="4508624"/>
            <a:ext cx="12132000" cy="2290948"/>
          </a:xfrm>
          <a:prstGeom prst="rect">
            <a:avLst/>
          </a:prstGeom>
          <a:noFill/>
        </p:spPr>
        <p:txBody>
          <a:bodyPr wrap="square" numCol="1" rtlCol="0">
            <a:spAutoFit/>
          </a:bodyPr>
          <a:lstStyle/>
          <a:p>
            <a:pPr marL="285750" indent="-285750" algn="just">
              <a:lnSpc>
                <a:spcPct val="107000"/>
              </a:lnSpc>
              <a:spcAft>
                <a:spcPts val="800"/>
              </a:spcAft>
              <a:buFont typeface="Wingdings" panose="05000000000000000000" pitchFamily="2" charset="2"/>
              <a:buChar char="Ø"/>
            </a:pPr>
            <a:r>
              <a:rPr lang="it-IT" sz="1600" dirty="0">
                <a:latin typeface="Calibri" panose="020F0502020204030204" pitchFamily="34" charset="0"/>
                <a:cs typeface="Times New Roman" panose="02020603050405020304" pitchFamily="18" charset="0"/>
              </a:rPr>
              <a:t>Le principali </a:t>
            </a:r>
            <a:r>
              <a:rPr lang="it-IT" sz="1600" b="1" dirty="0">
                <a:solidFill>
                  <a:srgbClr val="407BBE"/>
                </a:solidFill>
                <a:latin typeface="Calibri" panose="020F0502020204030204" pitchFamily="34" charset="0"/>
                <a:cs typeface="Times New Roman" panose="02020603050405020304" pitchFamily="18" charset="0"/>
              </a:rPr>
              <a:t>preoccupazioni</a:t>
            </a:r>
            <a:r>
              <a:rPr lang="it-IT" sz="1600" dirty="0">
                <a:latin typeface="Calibri" panose="020F0502020204030204" pitchFamily="34" charset="0"/>
                <a:cs typeface="Times New Roman" panose="02020603050405020304" pitchFamily="18" charset="0"/>
              </a:rPr>
              <a:t> per le imprese dell’industria riguardano un nuovo possibile </a:t>
            </a:r>
            <a:r>
              <a:rPr lang="it-IT" sz="1600" b="1" dirty="0">
                <a:solidFill>
                  <a:srgbClr val="407BBE"/>
                </a:solidFill>
                <a:latin typeface="Calibri" panose="020F0502020204030204" pitchFamily="34" charset="0"/>
                <a:cs typeface="Times New Roman" panose="02020603050405020304" pitchFamily="18" charset="0"/>
              </a:rPr>
              <a:t>aumento dei costi dell’energia e delle materie prime</a:t>
            </a:r>
            <a:r>
              <a:rPr lang="it-IT" sz="1600" dirty="0">
                <a:latin typeface="Calibri" panose="020F0502020204030204" pitchFamily="34" charset="0"/>
                <a:cs typeface="Times New Roman" panose="02020603050405020304" pitchFamily="18" charset="0"/>
              </a:rPr>
              <a:t> a conferma di quanto la competitività industriale lombarda rimanga esposta alla volatilità dei mercati delle commodity. Strettamente connesso, il rischio geopolitico e l'escalation dei conflitti raccoglie il 63,1% delle indicazioni, riflettendo l'incertezza legata agli scenari internazionali e alle loro ricadute sulle catene di approvvigionamento. Nettamente distanziate le preoccupazioni legate alla carenza di manodopera (22,1%), i rischi legati ai dazi (11,0%), e la flessione del settore delle costruzioni post-incentivi (5,6%).</a:t>
            </a:r>
          </a:p>
          <a:p>
            <a:pPr marL="285750" indent="-285750" algn="just">
              <a:lnSpc>
                <a:spcPct val="107000"/>
              </a:lnSpc>
              <a:spcAft>
                <a:spcPts val="800"/>
              </a:spcAft>
              <a:buFont typeface="Wingdings" panose="05000000000000000000" pitchFamily="2" charset="2"/>
              <a:buChar char="Ø"/>
            </a:pPr>
            <a:r>
              <a:rPr lang="it-IT" sz="1600" dirty="0">
                <a:latin typeface="Calibri" panose="020F0502020204030204" pitchFamily="34" charset="0"/>
                <a:cs typeface="Times New Roman" panose="02020603050405020304" pitchFamily="18" charset="0"/>
              </a:rPr>
              <a:t>Le criticità legate a un eventuale </a:t>
            </a:r>
            <a:r>
              <a:rPr lang="it-IT" sz="1600" b="1" dirty="0">
                <a:solidFill>
                  <a:srgbClr val="407BBE"/>
                </a:solidFill>
                <a:latin typeface="Calibri" panose="020F0502020204030204" pitchFamily="34" charset="0"/>
                <a:cs typeface="Times New Roman" panose="02020603050405020304" pitchFamily="18" charset="0"/>
              </a:rPr>
              <a:t>nuovo aumento dei costi dell’energia </a:t>
            </a:r>
            <a:r>
              <a:rPr lang="it-IT" sz="1600" dirty="0">
                <a:latin typeface="Calibri" panose="020F0502020204030204" pitchFamily="34" charset="0"/>
                <a:cs typeface="Times New Roman" panose="02020603050405020304" pitchFamily="18" charset="0"/>
              </a:rPr>
              <a:t>è anche la prima preoccupazione per le imprese artigiane. A seguire l’instabilità politica, e i rischi legati alla carenza di manodopera a cui le imprese artigiane guardano con maggiore apprensione, confermando la maggiore difficoltà strutturale di questi settori nell'attrarre lavoratori.</a:t>
            </a:r>
          </a:p>
        </p:txBody>
      </p:sp>
      <p:pic>
        <p:nvPicPr>
          <p:cNvPr id="7" name="Immagine 6">
            <a:extLst>
              <a:ext uri="{FF2B5EF4-FFF2-40B4-BE49-F238E27FC236}">
                <a16:creationId xmlns:a16="http://schemas.microsoft.com/office/drawing/2014/main" id="{F0F43D14-CC8D-0944-F127-A5974C3CBDD5}"/>
              </a:ext>
            </a:extLst>
          </p:cNvPr>
          <p:cNvPicPr>
            <a:picLocks noChangeAspect="1"/>
          </p:cNvPicPr>
          <p:nvPr/>
        </p:nvPicPr>
        <p:blipFill>
          <a:blip r:embed="rId3"/>
          <a:stretch>
            <a:fillRect/>
          </a:stretch>
        </p:blipFill>
        <p:spPr>
          <a:xfrm>
            <a:off x="271462" y="1032856"/>
            <a:ext cx="11649075" cy="3429000"/>
          </a:xfrm>
          <a:prstGeom prst="rect">
            <a:avLst/>
          </a:prstGeom>
        </p:spPr>
      </p:pic>
    </p:spTree>
    <p:extLst>
      <p:ext uri="{BB962C8B-B14F-4D97-AF65-F5344CB8AC3E}">
        <p14:creationId xmlns:p14="http://schemas.microsoft.com/office/powerpoint/2010/main" val="23219553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40</a:t>
            </a:fld>
            <a:endParaRPr lang="it-IT" dirty="0"/>
          </a:p>
        </p:txBody>
      </p:sp>
      <p:grpSp>
        <p:nvGrpSpPr>
          <p:cNvPr id="2" name="Gruppo 1">
            <a:extLst>
              <a:ext uri="{FF2B5EF4-FFF2-40B4-BE49-F238E27FC236}">
                <a16:creationId xmlns:a16="http://schemas.microsoft.com/office/drawing/2014/main" id="{D942121D-BC27-4374-8602-B5F00A15C8EE}"/>
              </a:ext>
            </a:extLst>
          </p:cNvPr>
          <p:cNvGrpSpPr/>
          <p:nvPr/>
        </p:nvGrpSpPr>
        <p:grpSpPr>
          <a:xfrm>
            <a:off x="6367428" y="144000"/>
            <a:ext cx="4973492" cy="624894"/>
            <a:chOff x="6268257" y="151003"/>
            <a:chExt cx="4973492" cy="624894"/>
          </a:xfrm>
        </p:grpSpPr>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6916013" y="278784"/>
              <a:ext cx="4325736"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Economia lombarda – andamento comparti</a:t>
              </a:r>
            </a:p>
          </p:txBody>
        </p:sp>
        <p:pic>
          <p:nvPicPr>
            <p:cNvPr id="6" name="Immagine 5">
              <a:extLst>
                <a:ext uri="{FF2B5EF4-FFF2-40B4-BE49-F238E27FC236}">
                  <a16:creationId xmlns:a16="http://schemas.microsoft.com/office/drawing/2014/main" id="{BD9A1E6D-A4E9-4DDF-9E01-CD762AB338CC}"/>
                </a:ext>
              </a:extLst>
            </p:cNvPr>
            <p:cNvPicPr>
              <a:picLocks noChangeAspect="1"/>
            </p:cNvPicPr>
            <p:nvPr/>
          </p:nvPicPr>
          <p:blipFill>
            <a:blip r:embed="rId2"/>
            <a:stretch>
              <a:fillRect/>
            </a:stretch>
          </p:blipFill>
          <p:spPr>
            <a:xfrm>
              <a:off x="6268257" y="151003"/>
              <a:ext cx="647756" cy="624894"/>
            </a:xfrm>
            <a:prstGeom prst="rect">
              <a:avLst/>
            </a:prstGeom>
          </p:spPr>
        </p:pic>
      </p:grpSp>
      <p:pic>
        <p:nvPicPr>
          <p:cNvPr id="4" name="Immagine 3">
            <a:extLst>
              <a:ext uri="{FF2B5EF4-FFF2-40B4-BE49-F238E27FC236}">
                <a16:creationId xmlns:a16="http://schemas.microsoft.com/office/drawing/2014/main" id="{DC901C51-A0AF-576A-709E-1B3813BEAC44}"/>
              </a:ext>
            </a:extLst>
          </p:cNvPr>
          <p:cNvPicPr>
            <a:picLocks noChangeAspect="1"/>
          </p:cNvPicPr>
          <p:nvPr/>
        </p:nvPicPr>
        <p:blipFill>
          <a:blip r:embed="rId3"/>
          <a:stretch>
            <a:fillRect/>
          </a:stretch>
        </p:blipFill>
        <p:spPr>
          <a:xfrm>
            <a:off x="1490662" y="947419"/>
            <a:ext cx="9210675" cy="5638800"/>
          </a:xfrm>
          <a:prstGeom prst="rect">
            <a:avLst/>
          </a:prstGeom>
        </p:spPr>
      </p:pic>
    </p:spTree>
    <p:extLst>
      <p:ext uri="{BB962C8B-B14F-4D97-AF65-F5344CB8AC3E}">
        <p14:creationId xmlns:p14="http://schemas.microsoft.com/office/powerpoint/2010/main" val="10705960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1F4FA6A6-5A90-4C4E-B506-6E20987AF8A9}"/>
              </a:ext>
            </a:extLst>
          </p:cNvPr>
          <p:cNvSpPr txBox="1"/>
          <p:nvPr/>
        </p:nvSpPr>
        <p:spPr>
          <a:xfrm>
            <a:off x="122576" y="1413063"/>
            <a:ext cx="11946847" cy="4524315"/>
          </a:xfrm>
          <a:prstGeom prst="rect">
            <a:avLst/>
          </a:prstGeom>
          <a:noFill/>
        </p:spPr>
        <p:txBody>
          <a:bodyPr wrap="square" rtlCol="0">
            <a:spAutoFit/>
          </a:bodyPr>
          <a:lstStyle/>
          <a:p>
            <a:pPr algn="just" hangingPunct="0"/>
            <a:r>
              <a:rPr lang="it-IT" dirty="0">
                <a:latin typeface="Calibri" panose="020F0502020204030204" pitchFamily="34" charset="0"/>
                <a:cs typeface="Calibri" panose="020F0502020204030204" pitchFamily="34" charset="0"/>
              </a:rPr>
              <a:t>Con la diffusione dei dati del primo trimestre 2025 vengono introdotte alcune </a:t>
            </a:r>
            <a:r>
              <a:rPr lang="it-IT" b="1" dirty="0">
                <a:latin typeface="Calibri" panose="020F0502020204030204" pitchFamily="34" charset="0"/>
                <a:cs typeface="Calibri" panose="020F0502020204030204" pitchFamily="34" charset="0"/>
              </a:rPr>
              <a:t>innovazioni metodologiche che comportano la revisione dei dati storici già pubblicati</a:t>
            </a:r>
            <a:r>
              <a:rPr lang="it-IT" dirty="0">
                <a:latin typeface="Calibri" panose="020F0502020204030204" pitchFamily="34" charset="0"/>
                <a:cs typeface="Calibri" panose="020F0502020204030204" pitchFamily="34" charset="0"/>
              </a:rPr>
              <a:t>. Le innovazioni riguardano:</a:t>
            </a:r>
          </a:p>
          <a:p>
            <a:pPr algn="just" hangingPunct="0"/>
            <a:endParaRPr lang="it-IT" dirty="0">
              <a:latin typeface="Calibri" panose="020F0502020204030204" pitchFamily="34" charset="0"/>
              <a:cs typeface="Calibri" panose="020F0502020204030204" pitchFamily="34" charset="0"/>
            </a:endParaRPr>
          </a:p>
          <a:p>
            <a:pPr marL="171450" indent="-171450" algn="just" hangingPunct="0">
              <a:buFont typeface="Arial" panose="020B0604020202020204" pitchFamily="34" charset="0"/>
              <a:buChar char="•"/>
            </a:pPr>
            <a:r>
              <a:rPr lang="it-IT" dirty="0">
                <a:latin typeface="Calibri" panose="020F0502020204030204" pitchFamily="34" charset="0"/>
                <a:cs typeface="Calibri" panose="020F0502020204030204" pitchFamily="34" charset="0"/>
              </a:rPr>
              <a:t>nuovo metodo di ponderazione delle variabili qualitative (</a:t>
            </a:r>
            <a:r>
              <a:rPr lang="it-IT" i="1" dirty="0">
                <a:latin typeface="Calibri" panose="020F0502020204030204" pitchFamily="34" charset="0"/>
                <a:cs typeface="Calibri" panose="020F0502020204030204" pitchFamily="34" charset="0"/>
              </a:rPr>
              <a:t>Iterative </a:t>
            </a:r>
            <a:r>
              <a:rPr lang="it-IT" i="1" dirty="0" err="1">
                <a:latin typeface="Calibri" panose="020F0502020204030204" pitchFamily="34" charset="0"/>
                <a:cs typeface="Calibri" panose="020F0502020204030204" pitchFamily="34" charset="0"/>
              </a:rPr>
              <a:t>Proportional</a:t>
            </a:r>
            <a:r>
              <a:rPr lang="it-IT" i="1" dirty="0">
                <a:latin typeface="Calibri" panose="020F0502020204030204" pitchFamily="34" charset="0"/>
                <a:cs typeface="Calibri" panose="020F0502020204030204" pitchFamily="34" charset="0"/>
              </a:rPr>
              <a:t> Fitting o </a:t>
            </a:r>
            <a:r>
              <a:rPr lang="it-IT" i="1" dirty="0" err="1">
                <a:latin typeface="Calibri" panose="020F0502020204030204" pitchFamily="34" charset="0"/>
                <a:cs typeface="Calibri" panose="020F0502020204030204" pitchFamily="34" charset="0"/>
              </a:rPr>
              <a:t>Raking</a:t>
            </a:r>
            <a:r>
              <a:rPr lang="it-IT" dirty="0">
                <a:latin typeface="Calibri" panose="020F0502020204030204" pitchFamily="34" charset="0"/>
                <a:cs typeface="Calibri" panose="020F0502020204030204" pitchFamily="34" charset="0"/>
              </a:rPr>
              <a:t>)</a:t>
            </a:r>
          </a:p>
          <a:p>
            <a:pPr marL="171450" indent="-171450" algn="just" hangingPunct="0">
              <a:buFont typeface="Arial" panose="020B0604020202020204" pitchFamily="34" charset="0"/>
              <a:buChar char="•"/>
            </a:pPr>
            <a:r>
              <a:rPr lang="it-IT" dirty="0">
                <a:latin typeface="Calibri" panose="020F0502020204030204" pitchFamily="34" charset="0"/>
                <a:cs typeface="Calibri" panose="020F0502020204030204" pitchFamily="34" charset="0"/>
              </a:rPr>
              <a:t>revisione dei piani di campionamento e dei pesi su dati ASIA 2022</a:t>
            </a:r>
          </a:p>
          <a:p>
            <a:pPr marL="171450" indent="-171450" algn="just" hangingPunct="0">
              <a:buFont typeface="Arial" panose="020B0604020202020204" pitchFamily="34" charset="0"/>
              <a:buChar char="•"/>
            </a:pPr>
            <a:r>
              <a:rPr lang="it-IT" dirty="0">
                <a:latin typeface="Calibri" panose="020F0502020204030204" pitchFamily="34" charset="0"/>
                <a:cs typeface="Calibri" panose="020F0502020204030204" pitchFamily="34" charset="0"/>
              </a:rPr>
              <a:t>revisione della base di calcolo dei numeri indici all’anno 2015</a:t>
            </a:r>
          </a:p>
          <a:p>
            <a:pPr marL="171450" indent="-171450" algn="just" hangingPunct="0">
              <a:buFont typeface="Arial" panose="020B0604020202020204" pitchFamily="34" charset="0"/>
              <a:buChar char="•"/>
            </a:pPr>
            <a:r>
              <a:rPr lang="it-IT" dirty="0">
                <a:latin typeface="Calibri" panose="020F0502020204030204" pitchFamily="34" charset="0"/>
                <a:cs typeface="Calibri" panose="020F0502020204030204" pitchFamily="34" charset="0"/>
              </a:rPr>
              <a:t>definizione di nuove specifiche di destagionalizzazione delle serie storiche a partire dal 2010</a:t>
            </a:r>
          </a:p>
          <a:p>
            <a:pPr algn="just" hangingPunct="0"/>
            <a:endParaRPr lang="it-IT" dirty="0">
              <a:latin typeface="Calibri" panose="020F0502020204030204" pitchFamily="34" charset="0"/>
              <a:cs typeface="Calibri" panose="020F0502020204030204" pitchFamily="34" charset="0"/>
            </a:endParaRPr>
          </a:p>
          <a:p>
            <a:pPr algn="just" hangingPunct="0"/>
            <a:r>
              <a:rPr lang="it-IT" dirty="0">
                <a:latin typeface="Calibri" panose="020F0502020204030204" pitchFamily="34" charset="0"/>
                <a:cs typeface="Calibri" panose="020F0502020204030204" pitchFamily="34" charset="0"/>
              </a:rPr>
              <a:t>Le specifiche di destagionalizzazione degli indicatori di tutti i settori economici, le classi dimensionali e gli ambiti geografici sono definite utilizzando le serie storiche a partire dal primo trimestre 2010 al fine di assicurare un adattamento più accurato dei modelli alle caratteristiche dei dati, soprattutto nel biennio 2020-2021; per il settore manifatturiero (solo industria), inoltre, tengono conto degli effetti di calendario (dove statisticamente significativi). Le novità introdotte (revisione dei dati grezzi, definizione delle specifiche su serie storiche più corte e  modifica dei regressori utilizzati per il trattamento dei valori anomali nel periodo della pandemia) hanno talvolta determinato un cambiamento del profilo delle serie storiche destagionalizzate, generando delle revisioni dei dati destagionalizzati e delle rispettive variazioni congiunturali più ampie di quelle usuali.</a:t>
            </a:r>
          </a:p>
        </p:txBody>
      </p:sp>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41</a:t>
            </a:fld>
            <a:endParaRPr lang="it-IT" dirty="0"/>
          </a:p>
        </p:txBody>
      </p:sp>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5452726" y="316983"/>
            <a:ext cx="6791090"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Nota metodologica: Aggiornamenti 2025 nella metodologia di calcolo</a:t>
            </a:r>
          </a:p>
        </p:txBody>
      </p:sp>
    </p:spTree>
    <p:extLst>
      <p:ext uri="{BB962C8B-B14F-4D97-AF65-F5344CB8AC3E}">
        <p14:creationId xmlns:p14="http://schemas.microsoft.com/office/powerpoint/2010/main" val="37022704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670CF-25AC-51F1-BB6D-C6F32AD44A86}"/>
            </a:ext>
          </a:extLst>
        </p:cNvPr>
        <p:cNvGrpSpPr/>
        <p:nvPr/>
      </p:nvGrpSpPr>
      <p:grpSpPr>
        <a:xfrm>
          <a:off x="0" y="0"/>
          <a:ext cx="0" cy="0"/>
          <a:chOff x="0" y="0"/>
          <a:chExt cx="0" cy="0"/>
        </a:xfrm>
      </p:grpSpPr>
      <p:sp>
        <p:nvSpPr>
          <p:cNvPr id="11" name="CasellaDiTesto 10">
            <a:extLst>
              <a:ext uri="{FF2B5EF4-FFF2-40B4-BE49-F238E27FC236}">
                <a16:creationId xmlns:a16="http://schemas.microsoft.com/office/drawing/2014/main" id="{93F36F39-B42B-989C-E849-37F75807ADD6}"/>
              </a:ext>
            </a:extLst>
          </p:cNvPr>
          <p:cNvSpPr txBox="1"/>
          <p:nvPr/>
        </p:nvSpPr>
        <p:spPr>
          <a:xfrm>
            <a:off x="30000" y="1082676"/>
            <a:ext cx="12132000" cy="5262979"/>
          </a:xfrm>
          <a:prstGeom prst="rect">
            <a:avLst/>
          </a:prstGeom>
          <a:noFill/>
        </p:spPr>
        <p:txBody>
          <a:bodyPr wrap="square" rtlCol="0">
            <a:spAutoFit/>
          </a:bodyPr>
          <a:lstStyle/>
          <a:p>
            <a:pPr algn="just" hangingPunct="0"/>
            <a:r>
              <a:rPr lang="it-IT" sz="1400" dirty="0">
                <a:latin typeface="Calibri" panose="020F0502020204030204" pitchFamily="34" charset="0"/>
                <a:cs typeface="Calibri" panose="020F0502020204030204" pitchFamily="34" charset="0"/>
              </a:rPr>
              <a:t>I dati relativi all’andamento del settore manifatturiero lombardo presentati in questo rapporto derivano dall’indagine realizzata trimestralmente da Unioncamere Lombardia su quattro campioni: imprese industriali , imprese artigiane, imprese commerciali e imprese dei servizi. Per la selezione delle aziende da intervistare è stata utilizzata la tecnica del campionamento stratificato proporzionale secondo: l’attività economica in base alla codifica ATECO 2007, la dimensione d’impresa e la provincia di appartenenza. Alcuni degli strati sono stati sovra campionati per garantire una maggiore significatività dei dati disaggregati per classe dimensionale, provincia o settore. Per garantire il raggiungimento della numerosità campionaria fissata è stata estratta casualmente anche una lista di soggetti sostituti. Questo metodo garantisce ogni trimestre la raccolta di 1.500 interviste valide, cioè al netto delle mancate risposte, per l’indagine sulle imprese industriali, 1.100 per l’indagine sulle imprese artigiane, 1.200 per l’indagine sulle imprese commerciali e 1.200 per l’indagine sulle imprese dei servizi.</a:t>
            </a:r>
          </a:p>
          <a:p>
            <a:pPr algn="just" hangingPunct="0"/>
            <a:r>
              <a:rPr lang="it-IT" sz="1400" dirty="0">
                <a:latin typeface="Calibri" panose="020F0502020204030204" pitchFamily="34" charset="0"/>
                <a:cs typeface="Calibri" panose="020F0502020204030204" pitchFamily="34" charset="0"/>
              </a:rPr>
              <a:t>Le interviste vengono svolte utilizzando una tecnica mista CATI e CAWI  che permette di rilevare, in tempi alquanto contenuti, più di 20 variabili quantitative e una decina di variabili qualitative. Ogni trimestre viene anche sottoposto un questionario relativo a un Focus di approfondimento su diverse tematiche (per esempio: investimenti, credito, digitalizzazione, temi rilevanti del momento, </a:t>
            </a:r>
            <a:r>
              <a:rPr lang="it-IT" sz="1400" dirty="0" err="1">
                <a:latin typeface="Calibri" panose="020F0502020204030204" pitchFamily="34" charset="0"/>
                <a:cs typeface="Calibri" panose="020F0502020204030204" pitchFamily="34" charset="0"/>
              </a:rPr>
              <a:t>ecc</a:t>
            </a:r>
            <a:r>
              <a:rPr lang="it-IT" sz="1400" dirty="0">
                <a:latin typeface="Calibri" panose="020F0502020204030204" pitchFamily="34" charset="0"/>
                <a:cs typeface="Calibri" panose="020F0502020204030204" pitchFamily="34" charset="0"/>
              </a:rPr>
              <a:t>…).</a:t>
            </a:r>
          </a:p>
          <a:p>
            <a:pPr algn="just" hangingPunct="0"/>
            <a:r>
              <a:rPr lang="it-IT" sz="1400" dirty="0">
                <a:latin typeface="Calibri" panose="020F0502020204030204" pitchFamily="34" charset="0"/>
                <a:cs typeface="Calibri" panose="020F0502020204030204" pitchFamily="34" charset="0"/>
              </a:rPr>
              <a:t>Al fine di ottenere la stima della variazione media delle variabili quantitative, si procede alla ponderazione dei dati in base alla struttura dell’occupazione considerata come proxy del fatturato. La struttura dei pesi viene periodicamente aggiornata, così da recepire significative modificazioni nella struttura dell’universo.</a:t>
            </a:r>
          </a:p>
          <a:p>
            <a:pPr algn="just" hangingPunct="0"/>
            <a:r>
              <a:rPr lang="it-IT" sz="1400" dirty="0">
                <a:latin typeface="Calibri" panose="020F0502020204030204" pitchFamily="34" charset="0"/>
                <a:cs typeface="Calibri" panose="020F0502020204030204" pitchFamily="34" charset="0"/>
              </a:rPr>
              <a:t>Le informazioni ottenute dall’indagine sono disaggregabili per: dimensione occupazionale d’azienda; attività economica; destinazione economica dei beni; classificazione PAVITT ; territorio, nelle 12 province lombarde.</a:t>
            </a:r>
          </a:p>
          <a:p>
            <a:pPr algn="just" hangingPunct="0"/>
            <a:r>
              <a:rPr lang="it-IT" sz="1400" dirty="0">
                <a:latin typeface="Calibri" panose="020F0502020204030204" pitchFamily="34" charset="0"/>
                <a:cs typeface="Calibri" panose="020F0502020204030204" pitchFamily="34" charset="0"/>
              </a:rPr>
              <a:t>Dalle serie storiche dei dati raccolti, si ricavano numeri indici a base fissa che rappresentano un dato sintetico e quantitativo di facile interpretazione.</a:t>
            </a:r>
          </a:p>
          <a:p>
            <a:pPr algn="just" hangingPunct="0"/>
            <a:r>
              <a:rPr lang="it-IT" sz="1400" dirty="0">
                <a:latin typeface="Calibri" panose="020F0502020204030204" pitchFamily="34" charset="0"/>
                <a:cs typeface="Calibri" panose="020F0502020204030204" pitchFamily="34" charset="0"/>
              </a:rPr>
              <a:t>Le serie storiche sono destagionalizzate con il software Tramo-</a:t>
            </a:r>
            <a:r>
              <a:rPr lang="it-IT" sz="1400" dirty="0" err="1">
                <a:latin typeface="Calibri" panose="020F0502020204030204" pitchFamily="34" charset="0"/>
                <a:cs typeface="Calibri" panose="020F0502020204030204" pitchFamily="34" charset="0"/>
              </a:rPr>
              <a:t>Seats</a:t>
            </a:r>
            <a:r>
              <a:rPr lang="it-IT" sz="1400" dirty="0">
                <a:latin typeface="Calibri" panose="020F0502020204030204" pitchFamily="34" charset="0"/>
                <a:cs typeface="Calibri" panose="020F0502020204030204" pitchFamily="34" charset="0"/>
              </a:rPr>
              <a:t>, il cui metodo di scomposizione è correntemente impiegato dai principali produttori di statistiche ufficiali, nazionali e internazionali (Eurostat, Istat, ecc.). La versione attualmente utilizzata è la 942 per DOS. Gli indicatori vengono destagionalizzati separatamente per ciascun dominio, settore di attività economica e ambito geografico, per cui gli indici più aggregati (riferiti all'intera regione) non sono calcolati come sintesi dei dati destagionalizzati riferiti ai livelli inferiori di classificazione (singole province o singoli settori economici). Ciò potrebbe determinare delle incoerenze tra i diversi livelli di aggregazione. È da notare che la procedura Tramo-Seat opera ogni trimestre su tutta la serie storica e non solo sull'ultimo dato inserito, con un incremento progressivo della precisione nella stima dei dati passati. Quindi, ad ogni aggiornamento possono verificarsi modeste revisioni dei dati dei trimestri precedenti in base alle nuove informazioni acquisite. I modelli statistici utilizzati per la destagionalizzazione vengono rivisti ogni anno al fine di monitorare la loro capacità di rappresentare adeguatamente l'andamento della singola serie storica. </a:t>
            </a:r>
          </a:p>
          <a:p>
            <a:pPr algn="just" hangingPunct="0"/>
            <a:r>
              <a:rPr lang="it-IT" sz="1400" dirty="0">
                <a:latin typeface="Calibri" panose="020F0502020204030204" pitchFamily="34" charset="0"/>
                <a:cs typeface="Calibri" panose="020F0502020204030204" pitchFamily="34" charset="0"/>
              </a:rPr>
              <a:t>Per quantificare i risultati delle variabili qualitative oggetto d’indagine  si utilizza la tecnica del saldo, tutt’oggi molto diffusa e ritenuta la più efficiente.</a:t>
            </a:r>
          </a:p>
        </p:txBody>
      </p:sp>
      <p:sp>
        <p:nvSpPr>
          <p:cNvPr id="9" name="Segnaposto numero diapositiva 8">
            <a:extLst>
              <a:ext uri="{FF2B5EF4-FFF2-40B4-BE49-F238E27FC236}">
                <a16:creationId xmlns:a16="http://schemas.microsoft.com/office/drawing/2014/main" id="{961D264A-07E7-B756-1775-7B0ADA0FF848}"/>
              </a:ext>
            </a:extLst>
          </p:cNvPr>
          <p:cNvSpPr>
            <a:spLocks noGrp="1"/>
          </p:cNvSpPr>
          <p:nvPr>
            <p:ph type="sldNum" sz="quarter" idx="12"/>
          </p:nvPr>
        </p:nvSpPr>
        <p:spPr/>
        <p:txBody>
          <a:bodyPr/>
          <a:lstStyle/>
          <a:p>
            <a:fld id="{CE135758-368B-4D1E-8648-5A674A935741}" type="slidenum">
              <a:rPr lang="it-IT" smtClean="0"/>
              <a:pPr/>
              <a:t>42</a:t>
            </a:fld>
            <a:endParaRPr lang="it-IT" dirty="0"/>
          </a:p>
        </p:txBody>
      </p:sp>
      <p:sp>
        <p:nvSpPr>
          <p:cNvPr id="12" name="Rectangle 3">
            <a:extLst>
              <a:ext uri="{FF2B5EF4-FFF2-40B4-BE49-F238E27FC236}">
                <a16:creationId xmlns:a16="http://schemas.microsoft.com/office/drawing/2014/main" id="{B455EF09-BF55-A2FD-85ED-6C14CA9023D1}"/>
              </a:ext>
            </a:extLst>
          </p:cNvPr>
          <p:cNvSpPr>
            <a:spLocks noChangeArrowheads="1"/>
          </p:cNvSpPr>
          <p:nvPr/>
        </p:nvSpPr>
        <p:spPr bwMode="auto">
          <a:xfrm>
            <a:off x="8062408" y="243904"/>
            <a:ext cx="2007857"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Nota metodologica</a:t>
            </a:r>
          </a:p>
        </p:txBody>
      </p:sp>
    </p:spTree>
    <p:extLst>
      <p:ext uri="{BB962C8B-B14F-4D97-AF65-F5344CB8AC3E}">
        <p14:creationId xmlns:p14="http://schemas.microsoft.com/office/powerpoint/2010/main" val="194369889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43</a:t>
            </a:fld>
            <a:endParaRPr lang="it-IT" dirty="0"/>
          </a:p>
        </p:txBody>
      </p:sp>
      <p:sp>
        <p:nvSpPr>
          <p:cNvPr id="12" name="Rectangle 3">
            <a:extLst>
              <a:ext uri="{FF2B5EF4-FFF2-40B4-BE49-F238E27FC236}">
                <a16:creationId xmlns:a16="http://schemas.microsoft.com/office/drawing/2014/main" id="{F710CA59-037C-459B-B8F8-CE139A8F17D0}"/>
              </a:ext>
            </a:extLst>
          </p:cNvPr>
          <p:cNvSpPr>
            <a:spLocks noChangeArrowheads="1"/>
          </p:cNvSpPr>
          <p:nvPr/>
        </p:nvSpPr>
        <p:spPr bwMode="auto">
          <a:xfrm>
            <a:off x="7681031" y="316984"/>
            <a:ext cx="2503886" cy="369332"/>
          </a:xfrm>
          <a:prstGeom prst="rect">
            <a:avLst/>
          </a:prstGeom>
          <a:noFill/>
          <a:ln w="9525">
            <a:noFill/>
            <a:miter lim="800000"/>
            <a:headEnd/>
            <a:tailEnd/>
          </a:ln>
        </p:spPr>
        <p:txBody>
          <a:bodyPr wrap="square" anchor="ctr">
            <a:spAutoFit/>
          </a:bodyPr>
          <a:lstStyle/>
          <a:p>
            <a:r>
              <a:rPr lang="it-IT" b="1" dirty="0">
                <a:solidFill>
                  <a:srgbClr val="407BBE"/>
                </a:solidFill>
                <a:latin typeface="Calibri" panose="020F0502020204030204" pitchFamily="34" charset="0"/>
                <a:cs typeface="Calibri" panose="020F0502020204030204" pitchFamily="34" charset="0"/>
              </a:rPr>
              <a:t>Glossario dei termini</a:t>
            </a:r>
          </a:p>
        </p:txBody>
      </p:sp>
      <p:graphicFrame>
        <p:nvGraphicFramePr>
          <p:cNvPr id="2" name="Tabella 1">
            <a:extLst>
              <a:ext uri="{FF2B5EF4-FFF2-40B4-BE49-F238E27FC236}">
                <a16:creationId xmlns:a16="http://schemas.microsoft.com/office/drawing/2014/main" id="{DBBB0BFA-7CB4-4851-8A1B-84A2F05AA293}"/>
              </a:ext>
            </a:extLst>
          </p:cNvPr>
          <p:cNvGraphicFramePr>
            <a:graphicFrameLocks noGrp="1"/>
          </p:cNvGraphicFramePr>
          <p:nvPr/>
        </p:nvGraphicFramePr>
        <p:xfrm>
          <a:off x="19582" y="1062648"/>
          <a:ext cx="12132000" cy="5339701"/>
        </p:xfrm>
        <a:graphic>
          <a:graphicData uri="http://schemas.openxmlformats.org/drawingml/2006/table">
            <a:tbl>
              <a:tblPr firstRow="1" firstCol="1" lastRow="1" lastCol="1" bandRow="1" bandCol="1">
                <a:tableStyleId>{5C22544A-7EE6-4342-B048-85BDC9FD1C3A}</a:tableStyleId>
              </a:tblPr>
              <a:tblGrid>
                <a:gridCol w="2672369">
                  <a:extLst>
                    <a:ext uri="{9D8B030D-6E8A-4147-A177-3AD203B41FA5}">
                      <a16:colId xmlns:a16="http://schemas.microsoft.com/office/drawing/2014/main" val="1647024084"/>
                    </a:ext>
                  </a:extLst>
                </a:gridCol>
                <a:gridCol w="9459631">
                  <a:extLst>
                    <a:ext uri="{9D8B030D-6E8A-4147-A177-3AD203B41FA5}">
                      <a16:colId xmlns:a16="http://schemas.microsoft.com/office/drawing/2014/main" val="1031847867"/>
                    </a:ext>
                  </a:extLst>
                </a:gridCol>
              </a:tblGrid>
              <a:tr h="1200374">
                <a:tc>
                  <a:txBody>
                    <a:bodyPr/>
                    <a:lstStyle/>
                    <a:p>
                      <a:pPr algn="l" fontAlgn="auto" hangingPunct="1">
                        <a:lnSpc>
                          <a:spcPct val="150000"/>
                        </a:lnSpc>
                        <a:spcBef>
                          <a:spcPts val="600"/>
                        </a:spcBef>
                        <a:spcAft>
                          <a:spcPts val="600"/>
                        </a:spcAft>
                      </a:pPr>
                      <a:r>
                        <a:rPr lang="it-IT" sz="1400" kern="0" dirty="0">
                          <a:solidFill>
                            <a:schemeClr val="tx1"/>
                          </a:solidFill>
                          <a:effectLst/>
                          <a:latin typeface="Calibri" panose="020F0502020204030204" pitchFamily="34" charset="0"/>
                          <a:cs typeface="Calibri" panose="020F0502020204030204" pitchFamily="34" charset="0"/>
                        </a:rPr>
                        <a:t>Beni di consumo</a:t>
                      </a:r>
                      <a:endParaRPr lang="it-IT" sz="140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59547" marR="59547" marT="0" marB="0"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no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50000"/>
                        </a:lnSpc>
                        <a:spcBef>
                          <a:spcPts val="600"/>
                        </a:spcBef>
                        <a:spcAft>
                          <a:spcPts val="600"/>
                        </a:spcAft>
                      </a:pPr>
                      <a:r>
                        <a:rPr lang="it-IT" sz="1400" b="0" kern="0" dirty="0">
                          <a:solidFill>
                            <a:schemeClr val="tx1"/>
                          </a:solidFill>
                          <a:effectLst/>
                          <a:latin typeface="Calibri" panose="020F0502020204030204" pitchFamily="34" charset="0"/>
                          <a:cs typeface="Calibri" panose="020F0502020204030204" pitchFamily="34" charset="0"/>
                        </a:rPr>
                        <a:t>Beni impiegati per soddisfare direttamente i bisogni umani. Si possono dividere in: durevoli (produzione di apparecchi per uso domestico, radio e televisori, strumenti ottici e fotografici, orologi, motocicli e biciclette, altri mezzi di trasporto, mobili, gioielli e oreficeria e strumenti musicali); non durevoli (prodotti alimentari, tabacco, articoli in tessuto, altre industrie tessili, vestiario, pelli e calzature, editoria, stampa e supporti registrati, prodotti farmaceutici, detergenti, articoli sportivi, giochi e giocattoli).</a:t>
                      </a:r>
                      <a:endParaRPr lang="it-IT" sz="14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59547" marR="59547" marT="0" marB="0">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no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319226842"/>
                  </a:ext>
                </a:extLst>
              </a:tr>
              <a:tr h="171749">
                <a:tc>
                  <a:txBody>
                    <a:bodyPr/>
                    <a:lstStyle/>
                    <a:p>
                      <a:pPr algn="l" fontAlgn="auto" hangingPunct="1">
                        <a:lnSpc>
                          <a:spcPct val="150000"/>
                        </a:lnSpc>
                        <a:spcBef>
                          <a:spcPts val="600"/>
                        </a:spcBef>
                        <a:spcAft>
                          <a:spcPts val="600"/>
                        </a:spcAft>
                      </a:pPr>
                      <a:r>
                        <a:rPr lang="it-IT" sz="1400" kern="0" dirty="0">
                          <a:solidFill>
                            <a:schemeClr val="tx1"/>
                          </a:solidFill>
                          <a:effectLst/>
                          <a:latin typeface="Calibri" panose="020F0502020204030204" pitchFamily="34" charset="0"/>
                          <a:cs typeface="Calibri" panose="020F0502020204030204" pitchFamily="34" charset="0"/>
                        </a:rPr>
                        <a:t>Beni intermedi</a:t>
                      </a:r>
                      <a:endParaRPr lang="it-IT" sz="140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59547" marR="59547" marT="0" marB="0"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50000"/>
                        </a:lnSpc>
                        <a:spcBef>
                          <a:spcPts val="600"/>
                        </a:spcBef>
                        <a:spcAft>
                          <a:spcPts val="600"/>
                        </a:spcAft>
                      </a:pPr>
                      <a:r>
                        <a:rPr lang="it-IT" sz="1400" b="0" kern="0" dirty="0">
                          <a:solidFill>
                            <a:schemeClr val="tx1"/>
                          </a:solidFill>
                          <a:effectLst/>
                          <a:latin typeface="Calibri" panose="020F0502020204030204" pitchFamily="34" charset="0"/>
                          <a:cs typeface="Calibri" panose="020F0502020204030204" pitchFamily="34" charset="0"/>
                        </a:rPr>
                        <a:t>Beni incorporati nella produzione di altri beni.</a:t>
                      </a:r>
                      <a:endParaRPr lang="it-IT" sz="14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59547" marR="59547" marT="0" marB="0">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707515224"/>
                  </a:ext>
                </a:extLst>
              </a:tr>
              <a:tr h="568728">
                <a:tc>
                  <a:txBody>
                    <a:bodyPr/>
                    <a:lstStyle/>
                    <a:p>
                      <a:pPr algn="l" fontAlgn="auto" hangingPunct="1">
                        <a:lnSpc>
                          <a:spcPct val="150000"/>
                        </a:lnSpc>
                        <a:spcBef>
                          <a:spcPts val="600"/>
                        </a:spcBef>
                        <a:spcAft>
                          <a:spcPts val="600"/>
                        </a:spcAft>
                      </a:pPr>
                      <a:r>
                        <a:rPr lang="it-IT" sz="1400" kern="0" dirty="0">
                          <a:solidFill>
                            <a:schemeClr val="tx1"/>
                          </a:solidFill>
                          <a:effectLst/>
                          <a:latin typeface="Calibri" panose="020F0502020204030204" pitchFamily="34" charset="0"/>
                          <a:cs typeface="Calibri" panose="020F0502020204030204" pitchFamily="34" charset="0"/>
                        </a:rPr>
                        <a:t>Beni di investimento</a:t>
                      </a:r>
                      <a:endParaRPr lang="it-IT" sz="140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59547" marR="59547" marT="0" marB="0"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50000"/>
                        </a:lnSpc>
                        <a:spcBef>
                          <a:spcPts val="600"/>
                        </a:spcBef>
                        <a:spcAft>
                          <a:spcPts val="600"/>
                        </a:spcAft>
                      </a:pPr>
                      <a:r>
                        <a:rPr lang="it-IT" sz="1400" b="0" kern="0" dirty="0">
                          <a:solidFill>
                            <a:schemeClr val="tx1"/>
                          </a:solidFill>
                          <a:effectLst/>
                          <a:latin typeface="Calibri" panose="020F0502020204030204" pitchFamily="34" charset="0"/>
                          <a:cs typeface="Calibri" panose="020F0502020204030204" pitchFamily="34" charset="0"/>
                        </a:rPr>
                        <a:t>Beni utilizzati per la produzione di altri beni (macchine, mezzi di trasporto ecc.) destinati ad essere utilizzati per un periodo superiore ad un anno.</a:t>
                      </a:r>
                      <a:endParaRPr lang="it-IT" sz="14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59547" marR="59547" marT="0" marB="0">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584883420"/>
                  </a:ext>
                </a:extLst>
              </a:tr>
              <a:tr h="370239">
                <a:tc>
                  <a:txBody>
                    <a:bodyPr/>
                    <a:lstStyle/>
                    <a:p>
                      <a:pPr algn="l" fontAlgn="auto" hangingPunct="1">
                        <a:lnSpc>
                          <a:spcPct val="150000"/>
                        </a:lnSpc>
                        <a:spcBef>
                          <a:spcPts val="600"/>
                        </a:spcBef>
                        <a:spcAft>
                          <a:spcPts val="600"/>
                        </a:spcAft>
                      </a:pPr>
                      <a:endParaRPr lang="it-IT" sz="140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59547" marR="59547" marT="0" marB="0"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50000"/>
                        </a:lnSpc>
                        <a:spcBef>
                          <a:spcPts val="600"/>
                        </a:spcBef>
                        <a:spcAft>
                          <a:spcPts val="600"/>
                        </a:spcAft>
                      </a:pPr>
                      <a:endParaRPr lang="it-IT" sz="14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59547" marR="59547" marT="0" marB="0">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869225385"/>
                  </a:ext>
                </a:extLst>
              </a:tr>
              <a:tr h="370239">
                <a:tc>
                  <a:txBody>
                    <a:bodyPr/>
                    <a:lstStyle/>
                    <a:p>
                      <a:pPr algn="l" fontAlgn="auto" hangingPunct="1">
                        <a:lnSpc>
                          <a:spcPct val="150000"/>
                        </a:lnSpc>
                        <a:spcBef>
                          <a:spcPts val="600"/>
                        </a:spcBef>
                        <a:spcAft>
                          <a:spcPts val="600"/>
                        </a:spcAft>
                      </a:pPr>
                      <a:r>
                        <a:rPr lang="it-IT" sz="140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Tasso di utilizzo degli impianti</a:t>
                      </a:r>
                    </a:p>
                  </a:txBody>
                  <a:tcPr marL="59547" marR="59547" marT="0" marB="0"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50000"/>
                        </a:lnSpc>
                        <a:spcBef>
                          <a:spcPts val="600"/>
                        </a:spcBef>
                        <a:spcAft>
                          <a:spcPts val="600"/>
                        </a:spcAft>
                      </a:pPr>
                      <a:r>
                        <a:rPr lang="it-IT" sz="14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Percentuale di quantità effettivamente prodotte nel trimestre in esame rispetto a quanto si sarebbe potuto produrre in situazione di piena capacità operativa, eventualmente assumendo altro personale, ma a parità di macchinari</a:t>
                      </a:r>
                    </a:p>
                  </a:txBody>
                  <a:tcPr marL="59547" marR="59547" marT="0" marB="0">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13347680"/>
                  </a:ext>
                </a:extLst>
              </a:tr>
              <a:tr h="370239">
                <a:tc>
                  <a:txBody>
                    <a:bodyPr/>
                    <a:lstStyle/>
                    <a:p>
                      <a:pPr algn="l" fontAlgn="auto" hangingPunct="1">
                        <a:lnSpc>
                          <a:spcPct val="150000"/>
                        </a:lnSpc>
                        <a:spcBef>
                          <a:spcPts val="600"/>
                        </a:spcBef>
                        <a:spcAft>
                          <a:spcPts val="600"/>
                        </a:spcAft>
                      </a:pPr>
                      <a:r>
                        <a:rPr lang="it-IT" sz="1400" kern="0" dirty="0">
                          <a:solidFill>
                            <a:schemeClr val="tx1"/>
                          </a:solidFill>
                          <a:effectLst/>
                          <a:latin typeface="Calibri" panose="020F0502020204030204" pitchFamily="34" charset="0"/>
                          <a:cs typeface="Calibri" panose="020F0502020204030204" pitchFamily="34" charset="0"/>
                        </a:rPr>
                        <a:t>Giorni di produzione assicurata</a:t>
                      </a:r>
                      <a:endParaRPr lang="it-IT" sz="140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59547" marR="59547" marT="0" marB="0"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50000"/>
                        </a:lnSpc>
                        <a:spcBef>
                          <a:spcPts val="600"/>
                        </a:spcBef>
                        <a:spcAft>
                          <a:spcPts val="600"/>
                        </a:spcAft>
                      </a:pPr>
                      <a:r>
                        <a:rPr lang="it-IT" sz="1400" b="0" kern="0" dirty="0">
                          <a:solidFill>
                            <a:schemeClr val="tx1"/>
                          </a:solidFill>
                          <a:effectLst/>
                          <a:latin typeface="Calibri" panose="020F0502020204030204" pitchFamily="34" charset="0"/>
                          <a:cs typeface="Calibri" panose="020F0502020204030204" pitchFamily="34" charset="0"/>
                        </a:rPr>
                        <a:t>Numero di giorni di produzione necessari ad evadere gli ordini totali presenti in portafoglio alla fine del trimestre in esame.</a:t>
                      </a:r>
                      <a:endParaRPr lang="it-IT" sz="14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59547" marR="59547" marT="0" marB="0">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14327252"/>
                  </a:ext>
                </a:extLst>
              </a:tr>
              <a:tr h="370239">
                <a:tc>
                  <a:txBody>
                    <a:bodyPr/>
                    <a:lstStyle/>
                    <a:p>
                      <a:pPr algn="l" fontAlgn="auto" hangingPunct="1">
                        <a:lnSpc>
                          <a:spcPct val="150000"/>
                        </a:lnSpc>
                        <a:spcBef>
                          <a:spcPts val="600"/>
                        </a:spcBef>
                        <a:spcAft>
                          <a:spcPts val="600"/>
                        </a:spcAft>
                      </a:pPr>
                      <a:r>
                        <a:rPr lang="it-IT" sz="1400" kern="0" dirty="0">
                          <a:solidFill>
                            <a:schemeClr val="tx1"/>
                          </a:solidFill>
                          <a:effectLst/>
                          <a:latin typeface="Calibri" panose="020F0502020204030204" pitchFamily="34" charset="0"/>
                          <a:cs typeface="Calibri" panose="020F0502020204030204" pitchFamily="34" charset="0"/>
                        </a:rPr>
                        <a:t>Giorni di produzione equivalente</a:t>
                      </a:r>
                      <a:endParaRPr lang="it-IT" sz="140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59547" marR="59547" marT="0" marB="0"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50000"/>
                        </a:lnSpc>
                        <a:spcBef>
                          <a:spcPts val="600"/>
                        </a:spcBef>
                        <a:spcAft>
                          <a:spcPts val="600"/>
                        </a:spcAft>
                      </a:pPr>
                      <a:r>
                        <a:rPr lang="it-IT" sz="1400" b="0" kern="0" dirty="0">
                          <a:solidFill>
                            <a:schemeClr val="tx1"/>
                          </a:solidFill>
                          <a:effectLst/>
                          <a:latin typeface="Calibri" panose="020F0502020204030204" pitchFamily="34" charset="0"/>
                          <a:cs typeface="Calibri" panose="020F0502020204030204" pitchFamily="34" charset="0"/>
                        </a:rPr>
                        <a:t>Numero di giorni di produzione necessari ad evadere gli ordini in portafoglio raccolti nel trimestre in esame.</a:t>
                      </a:r>
                      <a:endParaRPr lang="it-IT" sz="14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59547" marR="59547" marT="0" marB="0">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220810586"/>
                  </a:ext>
                </a:extLst>
              </a:tr>
              <a:tr h="370239">
                <a:tc>
                  <a:txBody>
                    <a:bodyPr/>
                    <a:lstStyle/>
                    <a:p>
                      <a:pPr algn="l" fontAlgn="auto" hangingPunct="1">
                        <a:lnSpc>
                          <a:spcPct val="150000"/>
                        </a:lnSpc>
                        <a:spcBef>
                          <a:spcPts val="600"/>
                        </a:spcBef>
                        <a:spcAft>
                          <a:spcPts val="600"/>
                        </a:spcAft>
                      </a:pPr>
                      <a:endParaRPr lang="it-IT" sz="140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59547" marR="59547" marT="0" marB="0"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50000"/>
                        </a:lnSpc>
                        <a:spcBef>
                          <a:spcPts val="600"/>
                        </a:spcBef>
                        <a:spcAft>
                          <a:spcPts val="600"/>
                        </a:spcAft>
                      </a:pPr>
                      <a:endParaRPr lang="it-IT" sz="14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59547" marR="59547" marT="0" marB="0">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292936691"/>
                  </a:ext>
                </a:extLst>
              </a:tr>
              <a:tr h="370239">
                <a:tc>
                  <a:txBody>
                    <a:bodyPr/>
                    <a:lstStyle/>
                    <a:p>
                      <a:pPr algn="l" fontAlgn="auto" hangingPunct="1">
                        <a:lnSpc>
                          <a:spcPct val="150000"/>
                        </a:lnSpc>
                        <a:spcBef>
                          <a:spcPts val="600"/>
                        </a:spcBef>
                        <a:spcAft>
                          <a:spcPts val="600"/>
                        </a:spcAft>
                      </a:pPr>
                      <a:r>
                        <a:rPr lang="it-IT" sz="1400" kern="0" dirty="0">
                          <a:solidFill>
                            <a:schemeClr val="tx1"/>
                          </a:solidFill>
                          <a:effectLst/>
                          <a:latin typeface="Calibri" panose="020F0502020204030204" pitchFamily="34" charset="0"/>
                          <a:cs typeface="Calibri" panose="020F0502020204030204" pitchFamily="34" charset="0"/>
                        </a:rPr>
                        <a:t>Variazione tendenziale</a:t>
                      </a:r>
                      <a:endParaRPr lang="it-IT" sz="140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59547" marR="59547" marT="0" marB="0"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50000"/>
                        </a:lnSpc>
                        <a:spcBef>
                          <a:spcPts val="600"/>
                        </a:spcBef>
                        <a:spcAft>
                          <a:spcPts val="600"/>
                        </a:spcAft>
                      </a:pPr>
                      <a:r>
                        <a:rPr lang="it-IT" sz="1400" b="0" kern="0" dirty="0">
                          <a:solidFill>
                            <a:schemeClr val="tx1"/>
                          </a:solidFill>
                          <a:effectLst/>
                          <a:latin typeface="Calibri" panose="020F0502020204030204" pitchFamily="34" charset="0"/>
                          <a:cs typeface="Calibri" panose="020F0502020204030204" pitchFamily="34" charset="0"/>
                        </a:rPr>
                        <a:t>Variazione rispetto allo stesso trimestre dell’anno precedente.</a:t>
                      </a:r>
                      <a:endParaRPr lang="it-IT" sz="14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59547" marR="59547" marT="0" marB="0">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795260995"/>
                  </a:ext>
                </a:extLst>
              </a:tr>
              <a:tr h="370239">
                <a:tc>
                  <a:txBody>
                    <a:bodyPr/>
                    <a:lstStyle/>
                    <a:p>
                      <a:pPr algn="l" fontAlgn="auto" hangingPunct="1">
                        <a:lnSpc>
                          <a:spcPct val="150000"/>
                        </a:lnSpc>
                        <a:spcBef>
                          <a:spcPts val="600"/>
                        </a:spcBef>
                        <a:spcAft>
                          <a:spcPts val="600"/>
                        </a:spcAft>
                      </a:pPr>
                      <a:r>
                        <a:rPr lang="it-IT" sz="1400" kern="0" dirty="0">
                          <a:solidFill>
                            <a:schemeClr val="tx1"/>
                          </a:solidFill>
                          <a:effectLst/>
                          <a:latin typeface="Calibri" panose="020F0502020204030204" pitchFamily="34" charset="0"/>
                          <a:cs typeface="Calibri" panose="020F0502020204030204" pitchFamily="34" charset="0"/>
                        </a:rPr>
                        <a:t>Variazione congiunturale</a:t>
                      </a:r>
                      <a:endParaRPr lang="it-IT" sz="140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59547" marR="59547" marT="0" marB="0"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50000"/>
                        </a:lnSpc>
                        <a:spcBef>
                          <a:spcPts val="600"/>
                        </a:spcBef>
                        <a:spcAft>
                          <a:spcPts val="600"/>
                        </a:spcAft>
                      </a:pPr>
                      <a:r>
                        <a:rPr lang="it-IT" sz="1400" b="0" kern="0" dirty="0">
                          <a:solidFill>
                            <a:schemeClr val="tx1"/>
                          </a:solidFill>
                          <a:effectLst/>
                          <a:latin typeface="Calibri" panose="020F0502020204030204" pitchFamily="34" charset="0"/>
                          <a:cs typeface="Calibri" panose="020F0502020204030204" pitchFamily="34" charset="0"/>
                        </a:rPr>
                        <a:t>Variazione rispetto al trimestre precedente.</a:t>
                      </a:r>
                      <a:endParaRPr lang="it-IT" sz="14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59547" marR="59547" marT="0" marB="0">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973381379"/>
                  </a:ext>
                </a:extLst>
              </a:tr>
              <a:tr h="370239">
                <a:tc>
                  <a:txBody>
                    <a:bodyPr/>
                    <a:lstStyle/>
                    <a:p>
                      <a:pPr algn="l" fontAlgn="auto" hangingPunct="1">
                        <a:lnSpc>
                          <a:spcPct val="150000"/>
                        </a:lnSpc>
                        <a:spcBef>
                          <a:spcPts val="600"/>
                        </a:spcBef>
                        <a:spcAft>
                          <a:spcPts val="600"/>
                        </a:spcAft>
                      </a:pPr>
                      <a:r>
                        <a:rPr lang="it-IT" sz="1400" kern="0" dirty="0">
                          <a:solidFill>
                            <a:schemeClr val="tx1"/>
                          </a:solidFill>
                          <a:effectLst/>
                          <a:latin typeface="Calibri" panose="020F0502020204030204" pitchFamily="34" charset="0"/>
                          <a:cs typeface="Calibri" panose="020F0502020204030204" pitchFamily="34" charset="0"/>
                        </a:rPr>
                        <a:t>Crescita media annua</a:t>
                      </a:r>
                      <a:endParaRPr lang="it-IT" sz="140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txBody>
                  <a:tcPr marL="59547" marR="59547" marT="0" marB="0"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noFill/>
                      <a:prstDash val="dot"/>
                      <a:round/>
                      <a:headEnd type="none" w="med" len="med"/>
                      <a:tailEnd type="none" w="med" len="med"/>
                    </a:lnB>
                    <a:noFill/>
                  </a:tcPr>
                </a:tc>
                <a:tc>
                  <a:txBody>
                    <a:bodyPr/>
                    <a:lstStyle/>
                    <a:p>
                      <a:pPr algn="l" fontAlgn="auto" hangingPunct="1">
                        <a:lnSpc>
                          <a:spcPct val="150000"/>
                        </a:lnSpc>
                        <a:spcBef>
                          <a:spcPts val="600"/>
                        </a:spcBef>
                        <a:spcAft>
                          <a:spcPts val="600"/>
                        </a:spcAft>
                      </a:pPr>
                      <a:r>
                        <a:rPr lang="it-IT" sz="1400" b="0" kern="0" dirty="0">
                          <a:solidFill>
                            <a:schemeClr val="tx1"/>
                          </a:solidFill>
                          <a:effectLst/>
                          <a:latin typeface="Calibri" panose="020F0502020204030204" pitchFamily="34" charset="0"/>
                          <a:cs typeface="Calibri" panose="020F0502020204030204" pitchFamily="34" charset="0"/>
                        </a:rPr>
                        <a:t>Variazione della media dell’indice di un anno rispetto alla media dell’indice di un altro anno</a:t>
                      </a:r>
                    </a:p>
                  </a:txBody>
                  <a:tcPr marL="59547" marR="59547" marT="0" marB="0">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noFill/>
                      <a:prstDash val="dot"/>
                      <a:round/>
                      <a:headEnd type="none" w="med" len="med"/>
                      <a:tailEnd type="none" w="med" len="med"/>
                    </a:lnB>
                    <a:noFill/>
                  </a:tcPr>
                </a:tc>
                <a:extLst>
                  <a:ext uri="{0D108BD9-81ED-4DB2-BD59-A6C34878D82A}">
                    <a16:rowId xmlns:a16="http://schemas.microsoft.com/office/drawing/2014/main" val="382479100"/>
                  </a:ext>
                </a:extLst>
              </a:tr>
            </a:tbl>
          </a:graphicData>
        </a:graphic>
      </p:graphicFrame>
    </p:spTree>
    <p:extLst>
      <p:ext uri="{BB962C8B-B14F-4D97-AF65-F5344CB8AC3E}">
        <p14:creationId xmlns:p14="http://schemas.microsoft.com/office/powerpoint/2010/main" val="537848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032FB-9744-25E4-1CEF-4DA772283759}"/>
            </a:ext>
          </a:extLst>
        </p:cNvPr>
        <p:cNvGrpSpPr/>
        <p:nvPr/>
      </p:nvGrpSpPr>
      <p:grpSpPr>
        <a:xfrm>
          <a:off x="0" y="0"/>
          <a:ext cx="0" cy="0"/>
          <a:chOff x="0" y="0"/>
          <a:chExt cx="0" cy="0"/>
        </a:xfrm>
      </p:grpSpPr>
      <p:sp>
        <p:nvSpPr>
          <p:cNvPr id="9" name="Segnaposto numero diapositiva 8">
            <a:extLst>
              <a:ext uri="{FF2B5EF4-FFF2-40B4-BE49-F238E27FC236}">
                <a16:creationId xmlns:a16="http://schemas.microsoft.com/office/drawing/2014/main" id="{CBCCAA8D-EBF6-4C29-EEB0-7DB38BBAC6D9}"/>
              </a:ext>
            </a:extLst>
          </p:cNvPr>
          <p:cNvSpPr>
            <a:spLocks noGrp="1"/>
          </p:cNvSpPr>
          <p:nvPr>
            <p:ph type="sldNum" sz="quarter" idx="12"/>
          </p:nvPr>
        </p:nvSpPr>
        <p:spPr/>
        <p:txBody>
          <a:bodyPr/>
          <a:lstStyle/>
          <a:p>
            <a:fld id="{CE135758-368B-4D1E-8648-5A674A935741}" type="slidenum">
              <a:rPr lang="it-IT" smtClean="0"/>
              <a:pPr/>
              <a:t>44</a:t>
            </a:fld>
            <a:endParaRPr lang="it-IT" dirty="0"/>
          </a:p>
        </p:txBody>
      </p:sp>
      <p:sp>
        <p:nvSpPr>
          <p:cNvPr id="12" name="Rectangle 3">
            <a:extLst>
              <a:ext uri="{FF2B5EF4-FFF2-40B4-BE49-F238E27FC236}">
                <a16:creationId xmlns:a16="http://schemas.microsoft.com/office/drawing/2014/main" id="{FC9747D7-B5FE-514C-32CE-DB51D47A431C}"/>
              </a:ext>
            </a:extLst>
          </p:cNvPr>
          <p:cNvSpPr>
            <a:spLocks noChangeArrowheads="1"/>
          </p:cNvSpPr>
          <p:nvPr/>
        </p:nvSpPr>
        <p:spPr bwMode="auto">
          <a:xfrm>
            <a:off x="6766560" y="316984"/>
            <a:ext cx="3418357" cy="369332"/>
          </a:xfrm>
          <a:prstGeom prst="rect">
            <a:avLst/>
          </a:prstGeom>
          <a:noFill/>
          <a:ln w="9525">
            <a:noFill/>
            <a:miter lim="800000"/>
            <a:headEnd/>
            <a:tailEnd/>
          </a:ln>
        </p:spPr>
        <p:txBody>
          <a:bodyPr wrap="square" anchor="ctr">
            <a:spAutoFit/>
          </a:bodyPr>
          <a:lstStyle/>
          <a:p>
            <a:r>
              <a:rPr lang="it-IT" b="1" dirty="0">
                <a:solidFill>
                  <a:srgbClr val="407BBE"/>
                </a:solidFill>
                <a:latin typeface="Calibri" panose="020F0502020204030204" pitchFamily="34" charset="0"/>
                <a:cs typeface="Calibri" panose="020F0502020204030204" pitchFamily="34" charset="0"/>
              </a:rPr>
              <a:t>Classificazione dei settori</a:t>
            </a:r>
          </a:p>
        </p:txBody>
      </p:sp>
      <p:graphicFrame>
        <p:nvGraphicFramePr>
          <p:cNvPr id="2" name="Tabella 1">
            <a:extLst>
              <a:ext uri="{FF2B5EF4-FFF2-40B4-BE49-F238E27FC236}">
                <a16:creationId xmlns:a16="http://schemas.microsoft.com/office/drawing/2014/main" id="{67A4FAB9-623B-1467-7D56-FB8EFA63D3E5}"/>
              </a:ext>
            </a:extLst>
          </p:cNvPr>
          <p:cNvGraphicFramePr>
            <a:graphicFrameLocks noGrp="1"/>
          </p:cNvGraphicFramePr>
          <p:nvPr>
            <p:extLst>
              <p:ext uri="{D42A27DB-BD31-4B8C-83A1-F6EECF244321}">
                <p14:modId xmlns:p14="http://schemas.microsoft.com/office/powerpoint/2010/main" val="3490928261"/>
              </p:ext>
            </p:extLst>
          </p:nvPr>
        </p:nvGraphicFramePr>
        <p:xfrm>
          <a:off x="19582" y="1062648"/>
          <a:ext cx="12132000" cy="5208964"/>
        </p:xfrm>
        <a:graphic>
          <a:graphicData uri="http://schemas.openxmlformats.org/drawingml/2006/table">
            <a:tbl>
              <a:tblPr firstRow="1" firstCol="1" lastRow="1" lastCol="1" bandRow="1" bandCol="1">
                <a:tableStyleId>{5C22544A-7EE6-4342-B048-85BDC9FD1C3A}</a:tableStyleId>
              </a:tblPr>
              <a:tblGrid>
                <a:gridCol w="2672369">
                  <a:extLst>
                    <a:ext uri="{9D8B030D-6E8A-4147-A177-3AD203B41FA5}">
                      <a16:colId xmlns:a16="http://schemas.microsoft.com/office/drawing/2014/main" val="1647024084"/>
                    </a:ext>
                  </a:extLst>
                </a:gridCol>
                <a:gridCol w="9459631">
                  <a:extLst>
                    <a:ext uri="{9D8B030D-6E8A-4147-A177-3AD203B41FA5}">
                      <a16:colId xmlns:a16="http://schemas.microsoft.com/office/drawing/2014/main" val="1031847867"/>
                    </a:ext>
                  </a:extLst>
                </a:gridCol>
              </a:tblGrid>
              <a:tr h="275264">
                <a:tc>
                  <a:txBody>
                    <a:bodyPr/>
                    <a:lstStyle/>
                    <a:p>
                      <a:pPr algn="l" fontAlgn="b">
                        <a:buNone/>
                      </a:pPr>
                      <a:r>
                        <a:rPr lang="it-IT" sz="1200" b="1" i="0" u="none" strike="noStrike" dirty="0">
                          <a:solidFill>
                            <a:srgbClr val="000000"/>
                          </a:solidFill>
                          <a:effectLst/>
                          <a:latin typeface="Calibri" panose="020F0502020204030204" pitchFamily="34" charset="0"/>
                        </a:rPr>
                        <a:t>SIDERURGIA</a:t>
                      </a:r>
                    </a:p>
                  </a:txBody>
                  <a:tcPr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no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00000"/>
                        </a:lnSpc>
                        <a:spcBef>
                          <a:spcPts val="600"/>
                        </a:spcBef>
                        <a:spcAft>
                          <a:spcPts val="600"/>
                        </a:spcAft>
                      </a:pPr>
                      <a:r>
                        <a:rPr lang="it-IT" sz="12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metallurgia</a:t>
                      </a:r>
                    </a:p>
                  </a:txBody>
                  <a:tcPr marL="59547" marR="59547" marT="0" marB="0" anchor="ctr">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no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319226842"/>
                  </a:ext>
                </a:extLst>
              </a:tr>
              <a:tr h="383642">
                <a:tc>
                  <a:txBody>
                    <a:bodyPr/>
                    <a:lstStyle/>
                    <a:p>
                      <a:pPr algn="l" fontAlgn="b">
                        <a:buNone/>
                      </a:pPr>
                      <a:r>
                        <a:rPr lang="it-IT" sz="1200" b="1" i="0" u="none" strike="noStrike" dirty="0">
                          <a:solidFill>
                            <a:srgbClr val="000000"/>
                          </a:solidFill>
                          <a:effectLst/>
                          <a:latin typeface="Calibri" panose="020F0502020204030204" pitchFamily="34" charset="0"/>
                        </a:rPr>
                        <a:t>MINERALI NON METALLIFERI</a:t>
                      </a:r>
                    </a:p>
                  </a:txBody>
                  <a:tcPr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00000"/>
                        </a:lnSpc>
                        <a:spcBef>
                          <a:spcPts val="600"/>
                        </a:spcBef>
                        <a:spcAft>
                          <a:spcPts val="600"/>
                        </a:spcAft>
                      </a:pPr>
                      <a:r>
                        <a:rPr lang="it-IT" sz="12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fabbricazione di altri prodotti della lavorazione di minerali non metalliferi</a:t>
                      </a:r>
                    </a:p>
                  </a:txBody>
                  <a:tcPr marL="59547" marR="59547" marT="0" marB="0" anchor="ctr">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707515224"/>
                  </a:ext>
                </a:extLst>
              </a:tr>
              <a:tr h="383642">
                <a:tc>
                  <a:txBody>
                    <a:bodyPr/>
                    <a:lstStyle/>
                    <a:p>
                      <a:pPr algn="l" fontAlgn="b">
                        <a:buNone/>
                      </a:pPr>
                      <a:r>
                        <a:rPr lang="it-IT" sz="1200" b="1" i="0" u="none" strike="noStrike" dirty="0">
                          <a:solidFill>
                            <a:srgbClr val="000000"/>
                          </a:solidFill>
                          <a:effectLst/>
                          <a:latin typeface="Calibri" panose="020F0502020204030204" pitchFamily="34" charset="0"/>
                        </a:rPr>
                        <a:t>CHIMICA</a:t>
                      </a:r>
                    </a:p>
                  </a:txBody>
                  <a:tcPr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00000"/>
                        </a:lnSpc>
                        <a:spcBef>
                          <a:spcPts val="600"/>
                        </a:spcBef>
                        <a:spcAft>
                          <a:spcPts val="600"/>
                        </a:spcAft>
                      </a:pPr>
                      <a:r>
                        <a:rPr lang="it-IT" sz="12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fabbricazione di coke e prodotti derivanti dalla raffinazione del petrolio - fabbricazione di prodotti chimici -fabbricazione di prodotti farmaceutici di base e di preparati farmaceutici</a:t>
                      </a:r>
                    </a:p>
                  </a:txBody>
                  <a:tcPr marL="59547" marR="59547" marT="0" marB="0" anchor="ctr">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584883420"/>
                  </a:ext>
                </a:extLst>
              </a:tr>
              <a:tr h="383642">
                <a:tc>
                  <a:txBody>
                    <a:bodyPr/>
                    <a:lstStyle/>
                    <a:p>
                      <a:pPr algn="l" fontAlgn="b">
                        <a:buNone/>
                      </a:pPr>
                      <a:r>
                        <a:rPr lang="it-IT" sz="1200" b="1" i="0" u="none" strike="noStrike" dirty="0">
                          <a:solidFill>
                            <a:srgbClr val="000000"/>
                          </a:solidFill>
                          <a:effectLst/>
                          <a:latin typeface="Calibri" panose="020F0502020204030204" pitchFamily="34" charset="0"/>
                        </a:rPr>
                        <a:t>MECCANICA</a:t>
                      </a:r>
                    </a:p>
                  </a:txBody>
                  <a:tcPr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00000"/>
                        </a:lnSpc>
                        <a:spcBef>
                          <a:spcPts val="600"/>
                        </a:spcBef>
                        <a:spcAft>
                          <a:spcPts val="600"/>
                        </a:spcAft>
                      </a:pPr>
                      <a:r>
                        <a:rPr lang="it-IT" sz="12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fabbricazione di prodotti in metallo (esclusi macchinari e attrezzature) - fabbricazione di computer e prodotti di elettronica e ottica; apparecchi elettromedicali, apparecchi di misurazione e di orologi - fabbricazione di apparecchiature elettriche ed apparecchiature per uso domestico non elettriche - fabbricazione di macchinari ed apparecchiature </a:t>
                      </a:r>
                      <a:r>
                        <a:rPr lang="it-IT" sz="1200" b="0" kern="1400" dirty="0" err="1">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nca</a:t>
                      </a:r>
                      <a:r>
                        <a:rPr lang="it-IT" sz="12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-riparazione, manutenzione ed installazione di macchine ed apparecchiature</a:t>
                      </a:r>
                    </a:p>
                  </a:txBody>
                  <a:tcPr marL="59547" marR="59547" marT="0" marB="0" anchor="ctr">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869225385"/>
                  </a:ext>
                </a:extLst>
              </a:tr>
              <a:tr h="383642">
                <a:tc>
                  <a:txBody>
                    <a:bodyPr/>
                    <a:lstStyle/>
                    <a:p>
                      <a:pPr algn="l" fontAlgn="b">
                        <a:buNone/>
                      </a:pPr>
                      <a:r>
                        <a:rPr lang="it-IT" sz="1200" b="1" i="0" u="none" strike="noStrike" dirty="0">
                          <a:solidFill>
                            <a:srgbClr val="000000"/>
                          </a:solidFill>
                          <a:effectLst/>
                          <a:latin typeface="Calibri" panose="020F0502020204030204" pitchFamily="34" charset="0"/>
                        </a:rPr>
                        <a:t>MEZZI DI TRASPORTO</a:t>
                      </a:r>
                    </a:p>
                  </a:txBody>
                  <a:tcPr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00000"/>
                        </a:lnSpc>
                        <a:spcBef>
                          <a:spcPts val="600"/>
                        </a:spcBef>
                        <a:spcAft>
                          <a:spcPts val="600"/>
                        </a:spcAft>
                      </a:pPr>
                      <a:r>
                        <a:rPr lang="it-IT" sz="12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fabbricazione di autoveicoli, rimorchi e semirimorchi - fabbricazione di altri mezzi di trasporto - riparazione, manutenzione ed installazione di macchine ed apparecchiature</a:t>
                      </a:r>
                    </a:p>
                  </a:txBody>
                  <a:tcPr marL="59547" marR="59547" marT="0" marB="0" anchor="ctr">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13347680"/>
                  </a:ext>
                </a:extLst>
              </a:tr>
              <a:tr h="383642">
                <a:tc>
                  <a:txBody>
                    <a:bodyPr/>
                    <a:lstStyle/>
                    <a:p>
                      <a:pPr algn="l" fontAlgn="b">
                        <a:buNone/>
                      </a:pPr>
                      <a:r>
                        <a:rPr lang="it-IT" sz="1200" b="1" i="0" u="none" strike="noStrike" dirty="0">
                          <a:solidFill>
                            <a:srgbClr val="000000"/>
                          </a:solidFill>
                          <a:effectLst/>
                          <a:latin typeface="Calibri" panose="020F0502020204030204" pitchFamily="34" charset="0"/>
                        </a:rPr>
                        <a:t>ALIMENTARI</a:t>
                      </a:r>
                    </a:p>
                  </a:txBody>
                  <a:tcPr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00000"/>
                        </a:lnSpc>
                        <a:spcBef>
                          <a:spcPts val="600"/>
                        </a:spcBef>
                        <a:spcAft>
                          <a:spcPts val="600"/>
                        </a:spcAft>
                      </a:pPr>
                      <a:r>
                        <a:rPr lang="it-IT" sz="12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industrie alimentari - industria delle bevande - industria del tabacco</a:t>
                      </a:r>
                    </a:p>
                  </a:txBody>
                  <a:tcPr marL="59547" marR="59547" marT="0" marB="0" anchor="ctr">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14327252"/>
                  </a:ext>
                </a:extLst>
              </a:tr>
              <a:tr h="383642">
                <a:tc>
                  <a:txBody>
                    <a:bodyPr/>
                    <a:lstStyle/>
                    <a:p>
                      <a:pPr algn="l" fontAlgn="b">
                        <a:buNone/>
                      </a:pPr>
                      <a:r>
                        <a:rPr lang="it-IT" sz="1200" b="1" i="0" u="none" strike="noStrike" dirty="0">
                          <a:solidFill>
                            <a:srgbClr val="000000"/>
                          </a:solidFill>
                          <a:effectLst/>
                          <a:latin typeface="Calibri" panose="020F0502020204030204" pitchFamily="34" charset="0"/>
                        </a:rPr>
                        <a:t>TESSILE</a:t>
                      </a:r>
                    </a:p>
                  </a:txBody>
                  <a:tcPr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00000"/>
                        </a:lnSpc>
                        <a:spcBef>
                          <a:spcPts val="600"/>
                        </a:spcBef>
                        <a:spcAft>
                          <a:spcPts val="600"/>
                        </a:spcAft>
                      </a:pPr>
                      <a:r>
                        <a:rPr lang="it-IT" sz="12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industrie tessili</a:t>
                      </a:r>
                    </a:p>
                  </a:txBody>
                  <a:tcPr marL="59547" marR="59547" marT="0" marB="0" anchor="ctr">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220810586"/>
                  </a:ext>
                </a:extLst>
              </a:tr>
              <a:tr h="383642">
                <a:tc>
                  <a:txBody>
                    <a:bodyPr/>
                    <a:lstStyle/>
                    <a:p>
                      <a:pPr algn="l" fontAlgn="b">
                        <a:buNone/>
                      </a:pPr>
                      <a:r>
                        <a:rPr lang="it-IT" sz="1200" b="1" i="0" u="none" strike="noStrike" dirty="0">
                          <a:solidFill>
                            <a:srgbClr val="000000"/>
                          </a:solidFill>
                          <a:effectLst/>
                          <a:latin typeface="Calibri" panose="020F0502020204030204" pitchFamily="34" charset="0"/>
                        </a:rPr>
                        <a:t>PELLI CALZATURE</a:t>
                      </a:r>
                    </a:p>
                  </a:txBody>
                  <a:tcPr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00000"/>
                        </a:lnSpc>
                        <a:spcBef>
                          <a:spcPts val="600"/>
                        </a:spcBef>
                        <a:spcAft>
                          <a:spcPts val="600"/>
                        </a:spcAft>
                      </a:pPr>
                      <a:r>
                        <a:rPr lang="it-IT" sz="12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fabbricazione di articoli in pelle e simili</a:t>
                      </a:r>
                    </a:p>
                  </a:txBody>
                  <a:tcPr marL="59547" marR="59547" marT="0" marB="0" anchor="ctr">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2292936691"/>
                  </a:ext>
                </a:extLst>
              </a:tr>
              <a:tr h="383642">
                <a:tc>
                  <a:txBody>
                    <a:bodyPr/>
                    <a:lstStyle/>
                    <a:p>
                      <a:pPr algn="l" fontAlgn="b">
                        <a:buNone/>
                      </a:pPr>
                      <a:r>
                        <a:rPr lang="it-IT" sz="1200" b="1" i="0" u="none" strike="noStrike" dirty="0">
                          <a:solidFill>
                            <a:srgbClr val="000000"/>
                          </a:solidFill>
                          <a:effectLst/>
                          <a:latin typeface="Calibri" panose="020F0502020204030204" pitchFamily="34" charset="0"/>
                        </a:rPr>
                        <a:t>ABBIGLIAMENTO</a:t>
                      </a:r>
                    </a:p>
                  </a:txBody>
                  <a:tcPr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lang="it-IT" sz="12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confezione di articoli di abbigliamento; confezione di articoli in pelle e pelliccia</a:t>
                      </a:r>
                    </a:p>
                  </a:txBody>
                  <a:tcPr marL="59547" marR="59547" marT="0" marB="0" anchor="ctr">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795260995"/>
                  </a:ext>
                </a:extLst>
              </a:tr>
              <a:tr h="383642">
                <a:tc>
                  <a:txBody>
                    <a:bodyPr/>
                    <a:lstStyle/>
                    <a:p>
                      <a:pPr algn="l" fontAlgn="b">
                        <a:buNone/>
                      </a:pPr>
                      <a:r>
                        <a:rPr lang="it-IT" sz="1200" b="1" i="0" u="none" strike="noStrike" dirty="0">
                          <a:solidFill>
                            <a:srgbClr val="000000"/>
                          </a:solidFill>
                          <a:effectLst/>
                          <a:latin typeface="Calibri" panose="020F0502020204030204" pitchFamily="34" charset="0"/>
                        </a:rPr>
                        <a:t>LEGNO MOBILIO</a:t>
                      </a:r>
                    </a:p>
                  </a:txBody>
                  <a:tcPr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00000"/>
                        </a:lnSpc>
                        <a:spcBef>
                          <a:spcPts val="600"/>
                        </a:spcBef>
                        <a:spcAft>
                          <a:spcPts val="600"/>
                        </a:spcAft>
                      </a:pPr>
                      <a:r>
                        <a:rPr lang="it-IT" sz="1200" b="0" kern="1400" dirty="0">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industria del legno e dei prodotti in legno e sughero (esclusi i mobili); fabbricazione di articoli in paglia e materiali da intreccio - fabbricazione di mobili</a:t>
                      </a:r>
                    </a:p>
                  </a:txBody>
                  <a:tcPr marL="59547" marR="59547" marT="0" marB="0" anchor="ctr">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1973381379"/>
                  </a:ext>
                </a:extLst>
              </a:tr>
              <a:tr h="383642">
                <a:tc>
                  <a:txBody>
                    <a:bodyPr/>
                    <a:lstStyle/>
                    <a:p>
                      <a:pPr algn="l" fontAlgn="b">
                        <a:buNone/>
                      </a:pPr>
                      <a:r>
                        <a:rPr lang="it-IT" sz="1200" b="1" i="0" u="none" strike="noStrike" dirty="0">
                          <a:solidFill>
                            <a:srgbClr val="000000"/>
                          </a:solidFill>
                          <a:effectLst/>
                          <a:latin typeface="Calibri" panose="020F0502020204030204" pitchFamily="34" charset="0"/>
                        </a:rPr>
                        <a:t>CARTA STAMPA</a:t>
                      </a:r>
                    </a:p>
                  </a:txBody>
                  <a:tcPr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00000"/>
                        </a:lnSpc>
                        <a:spcBef>
                          <a:spcPts val="600"/>
                        </a:spcBef>
                        <a:spcAft>
                          <a:spcPts val="600"/>
                        </a:spcAft>
                      </a:pPr>
                      <a:r>
                        <a:rPr lang="it-IT" sz="1200" b="0" kern="0" dirty="0">
                          <a:solidFill>
                            <a:schemeClr val="tx1"/>
                          </a:solidFill>
                          <a:effectLst/>
                          <a:latin typeface="Calibri" panose="020F0502020204030204" pitchFamily="34" charset="0"/>
                          <a:cs typeface="Calibri" panose="020F0502020204030204" pitchFamily="34" charset="0"/>
                        </a:rPr>
                        <a:t>fabbricazione di carta e di prodotti di carta - stampa e riproduzione di supporti registrati</a:t>
                      </a:r>
                    </a:p>
                  </a:txBody>
                  <a:tcPr marL="59547" marR="59547" marT="0" marB="0" anchor="ctr">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82479100"/>
                  </a:ext>
                </a:extLst>
              </a:tr>
              <a:tr h="383642">
                <a:tc>
                  <a:txBody>
                    <a:bodyPr/>
                    <a:lstStyle/>
                    <a:p>
                      <a:pPr algn="l" fontAlgn="b">
                        <a:buNone/>
                      </a:pPr>
                      <a:r>
                        <a:rPr lang="it-IT" sz="1200" b="1" i="0" u="none" strike="noStrike" dirty="0">
                          <a:solidFill>
                            <a:srgbClr val="000000"/>
                          </a:solidFill>
                          <a:effectLst/>
                          <a:latin typeface="Calibri" panose="020F0502020204030204" pitchFamily="34" charset="0"/>
                        </a:rPr>
                        <a:t>GOMMA PLASTICA</a:t>
                      </a:r>
                    </a:p>
                  </a:txBody>
                  <a:tcPr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tc>
                  <a:txBody>
                    <a:bodyPr/>
                    <a:lstStyle/>
                    <a:p>
                      <a:pPr algn="l" fontAlgn="auto" hangingPunct="1">
                        <a:lnSpc>
                          <a:spcPct val="100000"/>
                        </a:lnSpc>
                        <a:spcBef>
                          <a:spcPts val="600"/>
                        </a:spcBef>
                        <a:spcAft>
                          <a:spcPts val="600"/>
                        </a:spcAft>
                      </a:pPr>
                      <a:r>
                        <a:rPr lang="it-IT" sz="1200" b="0" kern="0" dirty="0">
                          <a:solidFill>
                            <a:schemeClr val="tx1"/>
                          </a:solidFill>
                          <a:effectLst/>
                          <a:latin typeface="Calibri" panose="020F0502020204030204" pitchFamily="34" charset="0"/>
                          <a:cs typeface="Calibri" panose="020F0502020204030204" pitchFamily="34" charset="0"/>
                        </a:rPr>
                        <a:t>fabbricazione di articoli in gomma e materie plastiche</a:t>
                      </a:r>
                    </a:p>
                  </a:txBody>
                  <a:tcPr marL="59547" marR="59547" marT="0" marB="0" anchor="ctr">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noFill/>
                  </a:tcPr>
                </a:tc>
                <a:extLst>
                  <a:ext uri="{0D108BD9-81ED-4DB2-BD59-A6C34878D82A}">
                    <a16:rowId xmlns:a16="http://schemas.microsoft.com/office/drawing/2014/main" val="3128916633"/>
                  </a:ext>
                </a:extLst>
              </a:tr>
              <a:tr h="383642">
                <a:tc>
                  <a:txBody>
                    <a:bodyPr/>
                    <a:lstStyle/>
                    <a:p>
                      <a:pPr algn="l" fontAlgn="b">
                        <a:buNone/>
                      </a:pPr>
                      <a:r>
                        <a:rPr lang="it-IT" sz="1200" b="1" i="0" u="none" strike="noStrike" dirty="0">
                          <a:solidFill>
                            <a:srgbClr val="000000"/>
                          </a:solidFill>
                          <a:effectLst/>
                          <a:latin typeface="Calibri" panose="020F0502020204030204" pitchFamily="34" charset="0"/>
                        </a:rPr>
                        <a:t>MANIFATTURIERE VARIE</a:t>
                      </a:r>
                    </a:p>
                  </a:txBody>
                  <a:tcPr anchor="ctr">
                    <a:lnL w="12700" cap="flat" cmpd="sng" algn="ctr">
                      <a:no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noFill/>
                      <a:prstDash val="dot"/>
                      <a:round/>
                      <a:headEnd type="none" w="med" len="med"/>
                      <a:tailEnd type="none" w="med" len="med"/>
                    </a:lnB>
                    <a:noFill/>
                  </a:tcPr>
                </a:tc>
                <a:tc>
                  <a:txBody>
                    <a:bodyPr/>
                    <a:lstStyle/>
                    <a:p>
                      <a:pPr algn="l" fontAlgn="auto" hangingPunct="1">
                        <a:lnSpc>
                          <a:spcPct val="100000"/>
                        </a:lnSpc>
                        <a:spcBef>
                          <a:spcPts val="0"/>
                        </a:spcBef>
                        <a:spcAft>
                          <a:spcPts val="0"/>
                        </a:spcAft>
                      </a:pPr>
                      <a:r>
                        <a:rPr lang="it-IT" sz="1200" b="0" kern="0" dirty="0">
                          <a:solidFill>
                            <a:schemeClr val="tx1"/>
                          </a:solidFill>
                          <a:effectLst/>
                          <a:latin typeface="Calibri" panose="020F0502020204030204" pitchFamily="34" charset="0"/>
                          <a:cs typeface="Calibri" panose="020F0502020204030204" pitchFamily="34" charset="0"/>
                        </a:rPr>
                        <a:t>fabbricazione di gioielleria, bigiotteria e articoli connessi; lavorazione delle pietre preziose - fabbricazione di strumenti musicali - fabbricazione di articoli sportivi - fabbricazione di giochi e giocattoli - fabbricazione di strumenti e forniture mediche e dentistiche - fabbricazione di scope e spazzole - fabbricazione di ombrelli, bottoni, chiusure lampo, parrucche e affini - fabbricazione di oggetti di cancelleria - fabbricazione di casse funebri</a:t>
                      </a:r>
                    </a:p>
                  </a:txBody>
                  <a:tcPr marL="59547" marR="59547" marT="0" marB="0" anchor="ctr">
                    <a:lnL w="12700" cap="flat" cmpd="sng" algn="ctr">
                      <a:solidFill>
                        <a:schemeClr val="tx1"/>
                      </a:solidFill>
                      <a:prstDash val="dot"/>
                      <a:round/>
                      <a:headEnd type="none" w="med" len="med"/>
                      <a:tailEnd type="none" w="med" len="med"/>
                    </a:lnL>
                    <a:lnR w="12700" cap="flat" cmpd="sng" algn="ctr">
                      <a:no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noFill/>
                      <a:prstDash val="dot"/>
                      <a:round/>
                      <a:headEnd type="none" w="med" len="med"/>
                      <a:tailEnd type="none" w="med" len="med"/>
                    </a:lnB>
                    <a:noFill/>
                  </a:tcPr>
                </a:tc>
                <a:extLst>
                  <a:ext uri="{0D108BD9-81ED-4DB2-BD59-A6C34878D82A}">
                    <a16:rowId xmlns:a16="http://schemas.microsoft.com/office/drawing/2014/main" val="146553411"/>
                  </a:ext>
                </a:extLst>
              </a:tr>
            </a:tbl>
          </a:graphicData>
        </a:graphic>
      </p:graphicFrame>
    </p:spTree>
    <p:extLst>
      <p:ext uri="{BB962C8B-B14F-4D97-AF65-F5344CB8AC3E}">
        <p14:creationId xmlns:p14="http://schemas.microsoft.com/office/powerpoint/2010/main" val="10470879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egnaposto numero diapositiva 8">
            <a:extLst>
              <a:ext uri="{FF2B5EF4-FFF2-40B4-BE49-F238E27FC236}">
                <a16:creationId xmlns:a16="http://schemas.microsoft.com/office/drawing/2014/main" id="{413159A2-00CB-4C01-8F02-783A6B399741}"/>
              </a:ext>
            </a:extLst>
          </p:cNvPr>
          <p:cNvSpPr>
            <a:spLocks noGrp="1"/>
          </p:cNvSpPr>
          <p:nvPr>
            <p:ph type="sldNum" sz="quarter" idx="12"/>
          </p:nvPr>
        </p:nvSpPr>
        <p:spPr/>
        <p:txBody>
          <a:bodyPr/>
          <a:lstStyle/>
          <a:p>
            <a:fld id="{CE135758-368B-4D1E-8648-5A674A935741}" type="slidenum">
              <a:rPr lang="it-IT" smtClean="0"/>
              <a:pPr/>
              <a:t>45</a:t>
            </a:fld>
            <a:endParaRPr lang="it-IT" dirty="0"/>
          </a:p>
        </p:txBody>
      </p:sp>
      <p:pic>
        <p:nvPicPr>
          <p:cNvPr id="4" name="Immagine 3">
            <a:extLst>
              <a:ext uri="{FF2B5EF4-FFF2-40B4-BE49-F238E27FC236}">
                <a16:creationId xmlns:a16="http://schemas.microsoft.com/office/drawing/2014/main" id="{93F2BB37-8164-4DB8-B040-842C7762F5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738" y="960582"/>
            <a:ext cx="7773914" cy="5355783"/>
          </a:xfrm>
          <a:prstGeom prst="rect">
            <a:avLst/>
          </a:prstGeom>
        </p:spPr>
      </p:pic>
      <p:sp>
        <p:nvSpPr>
          <p:cNvPr id="5" name="Rettangolo 4">
            <a:extLst>
              <a:ext uri="{FF2B5EF4-FFF2-40B4-BE49-F238E27FC236}">
                <a16:creationId xmlns:a16="http://schemas.microsoft.com/office/drawing/2014/main" id="{C8DA16EA-89F7-4122-A524-D94399C2CE84}"/>
              </a:ext>
            </a:extLst>
          </p:cNvPr>
          <p:cNvSpPr/>
          <p:nvPr/>
        </p:nvSpPr>
        <p:spPr>
          <a:xfrm>
            <a:off x="7970981" y="1228397"/>
            <a:ext cx="3855834" cy="4093428"/>
          </a:xfrm>
          <a:prstGeom prst="rect">
            <a:avLst/>
          </a:prstGeom>
        </p:spPr>
        <p:txBody>
          <a:bodyPr wrap="square">
            <a:spAutoFit/>
          </a:bodyPr>
          <a:lstStyle/>
          <a:p>
            <a:pPr algn="just"/>
            <a:r>
              <a:rPr lang="it-IT" sz="2000" kern="0" dirty="0">
                <a:latin typeface="Calibri" panose="020F0502020204030204" pitchFamily="34" charset="0"/>
                <a:ea typeface="Times New Roman" panose="02020603050405020304" pitchFamily="18" charset="0"/>
                <a:cs typeface="Calibri" panose="020F0502020204030204" pitchFamily="34" charset="0"/>
              </a:rPr>
              <a:t>Per la stesura del presente rapporto oltre ai dati rilevati per la congiuntura regionale da Unioncamere Lombardia sono stati utilizzati dati di varie fonti citate nello stesso. </a:t>
            </a:r>
          </a:p>
          <a:p>
            <a:pPr algn="just"/>
            <a:endParaRPr lang="it-IT" sz="2000" kern="0" dirty="0">
              <a:latin typeface="Calibri" panose="020F0502020204030204" pitchFamily="34" charset="0"/>
              <a:ea typeface="Times New Roman" panose="02020603050405020304" pitchFamily="18" charset="0"/>
              <a:cs typeface="Calibri" panose="020F0502020204030204" pitchFamily="34" charset="0"/>
            </a:endParaRPr>
          </a:p>
          <a:p>
            <a:pPr algn="just"/>
            <a:r>
              <a:rPr lang="it-IT" sz="2000" kern="0" dirty="0">
                <a:latin typeface="Calibri" panose="020F0502020204030204" pitchFamily="34" charset="0"/>
                <a:ea typeface="Times New Roman" panose="02020603050405020304" pitchFamily="18" charset="0"/>
                <a:cs typeface="Calibri" panose="020F0502020204030204" pitchFamily="34" charset="0"/>
              </a:rPr>
              <a:t>Il rapporto è stato redatto dal dott. Fedele De </a:t>
            </a:r>
            <a:r>
              <a:rPr lang="it-IT" sz="2000" kern="0" dirty="0" err="1">
                <a:latin typeface="Calibri" panose="020F0502020204030204" pitchFamily="34" charset="0"/>
                <a:ea typeface="Times New Roman" panose="02020603050405020304" pitchFamily="18" charset="0"/>
                <a:cs typeface="Calibri" panose="020F0502020204030204" pitchFamily="34" charset="0"/>
              </a:rPr>
              <a:t>Novellis</a:t>
            </a:r>
            <a:r>
              <a:rPr lang="it-IT" sz="2000" kern="0" dirty="0">
                <a:latin typeface="Calibri" panose="020F0502020204030204" pitchFamily="34" charset="0"/>
                <a:ea typeface="Times New Roman" panose="02020603050405020304" pitchFamily="18" charset="0"/>
                <a:cs typeface="Calibri" panose="020F0502020204030204" pitchFamily="34" charset="0"/>
              </a:rPr>
              <a:t> e dalla dott.ssa Mariana Barbini di REF Ricerche in collaborazione con la Funzione Studi e Informazione Economica di Unioncamere Lombardia.</a:t>
            </a:r>
            <a:endParaRPr lang="it-IT" sz="2000" kern="1400" dirty="0">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6" name="Rettangolo 5">
            <a:extLst>
              <a:ext uri="{FF2B5EF4-FFF2-40B4-BE49-F238E27FC236}">
                <a16:creationId xmlns:a16="http://schemas.microsoft.com/office/drawing/2014/main" id="{05F4DBBE-4A34-4B54-B72A-74B0EA73291B}"/>
              </a:ext>
            </a:extLst>
          </p:cNvPr>
          <p:cNvSpPr/>
          <p:nvPr/>
        </p:nvSpPr>
        <p:spPr>
          <a:xfrm>
            <a:off x="7237743" y="281402"/>
            <a:ext cx="1816523" cy="369332"/>
          </a:xfrm>
          <a:prstGeom prst="rect">
            <a:avLst/>
          </a:prstGeom>
        </p:spPr>
        <p:txBody>
          <a:bodyPr wrap="none">
            <a:spAutoFit/>
          </a:bodyPr>
          <a:lstStyle/>
          <a:p>
            <a:pPr algn="just" hangingPunct="0">
              <a:spcBef>
                <a:spcPts val="1200"/>
              </a:spcBef>
              <a:spcAft>
                <a:spcPts val="300"/>
              </a:spcAft>
            </a:pPr>
            <a:r>
              <a:rPr lang="it-IT" b="1" kern="1400" dirty="0">
                <a:solidFill>
                  <a:srgbClr val="407BBE"/>
                </a:solidFill>
                <a:latin typeface="Calibri" panose="020F0502020204030204" pitchFamily="34" charset="0"/>
                <a:ea typeface="Times New Roman" panose="02020603050405020304" pitchFamily="18" charset="0"/>
                <a:cs typeface="Calibri" panose="020F0502020204030204" pitchFamily="34" charset="0"/>
              </a:rPr>
              <a:t>Nota redazionale</a:t>
            </a:r>
          </a:p>
        </p:txBody>
      </p:sp>
    </p:spTree>
    <p:extLst>
      <p:ext uri="{BB962C8B-B14F-4D97-AF65-F5344CB8AC3E}">
        <p14:creationId xmlns:p14="http://schemas.microsoft.com/office/powerpoint/2010/main" val="17458601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o 6">
            <a:extLst>
              <a:ext uri="{FF2B5EF4-FFF2-40B4-BE49-F238E27FC236}">
                <a16:creationId xmlns:a16="http://schemas.microsoft.com/office/drawing/2014/main" id="{44A61282-16FF-4A93-BDD4-8A983AFE5D60}"/>
              </a:ext>
            </a:extLst>
          </p:cNvPr>
          <p:cNvGrpSpPr/>
          <p:nvPr/>
        </p:nvGrpSpPr>
        <p:grpSpPr>
          <a:xfrm>
            <a:off x="7685634" y="5842836"/>
            <a:ext cx="3668166" cy="632515"/>
            <a:chOff x="6268257" y="147192"/>
            <a:chExt cx="3668166" cy="632515"/>
          </a:xfrm>
        </p:grpSpPr>
        <p:sp>
          <p:nvSpPr>
            <p:cNvPr id="8" name="Rectangle 3">
              <a:extLst>
                <a:ext uri="{FF2B5EF4-FFF2-40B4-BE49-F238E27FC236}">
                  <a16:creationId xmlns:a16="http://schemas.microsoft.com/office/drawing/2014/main" id="{6DA5AD81-4903-4A90-83CB-9DBEF412C5CA}"/>
                </a:ext>
              </a:extLst>
            </p:cNvPr>
            <p:cNvSpPr>
              <a:spLocks noChangeArrowheads="1"/>
            </p:cNvSpPr>
            <p:nvPr/>
          </p:nvSpPr>
          <p:spPr bwMode="auto">
            <a:xfrm>
              <a:off x="7631497" y="278783"/>
              <a:ext cx="2304926" cy="369332"/>
            </a:xfrm>
            <a:prstGeom prst="rect">
              <a:avLst/>
            </a:prstGeom>
            <a:noFill/>
            <a:ln w="9525">
              <a:noFill/>
              <a:miter lim="800000"/>
              <a:headEnd/>
              <a:tailEnd/>
            </a:ln>
          </p:spPr>
          <p:txBody>
            <a:bodyPr wrap="none" anchor="ctr">
              <a:spAutoFit/>
            </a:bodyPr>
            <a:lstStyle/>
            <a:p>
              <a:r>
                <a:rPr lang="it-IT" b="1" dirty="0">
                  <a:solidFill>
                    <a:srgbClr val="407BBE"/>
                  </a:solidFill>
                  <a:latin typeface="Calibri" panose="020F0502020204030204" pitchFamily="34" charset="0"/>
                  <a:cs typeface="Calibri" panose="020F0502020204030204" pitchFamily="34" charset="0"/>
                </a:rPr>
                <a:t>Industria e artigianato</a:t>
              </a:r>
            </a:p>
          </p:txBody>
        </p:sp>
        <p:pic>
          <p:nvPicPr>
            <p:cNvPr id="9" name="Immagine 8">
              <a:extLst>
                <a:ext uri="{FF2B5EF4-FFF2-40B4-BE49-F238E27FC236}">
                  <a16:creationId xmlns:a16="http://schemas.microsoft.com/office/drawing/2014/main" id="{CFAFC6D0-A0DF-4D93-85AA-7A6FD1C0FA52}"/>
                </a:ext>
              </a:extLst>
            </p:cNvPr>
            <p:cNvPicPr>
              <a:picLocks noChangeAspect="1"/>
            </p:cNvPicPr>
            <p:nvPr/>
          </p:nvPicPr>
          <p:blipFill>
            <a:blip r:embed="rId2"/>
            <a:stretch>
              <a:fillRect/>
            </a:stretch>
          </p:blipFill>
          <p:spPr>
            <a:xfrm>
              <a:off x="6268257" y="151002"/>
              <a:ext cx="647756" cy="624894"/>
            </a:xfrm>
            <a:prstGeom prst="rect">
              <a:avLst/>
            </a:prstGeom>
          </p:spPr>
        </p:pic>
        <p:pic>
          <p:nvPicPr>
            <p:cNvPr id="10" name="Immagine 9">
              <a:extLst>
                <a:ext uri="{FF2B5EF4-FFF2-40B4-BE49-F238E27FC236}">
                  <a16:creationId xmlns:a16="http://schemas.microsoft.com/office/drawing/2014/main" id="{2181B5B5-BDB1-4347-8BE6-FC025E336B47}"/>
                </a:ext>
              </a:extLst>
            </p:cNvPr>
            <p:cNvPicPr>
              <a:picLocks noChangeAspect="1"/>
            </p:cNvPicPr>
            <p:nvPr/>
          </p:nvPicPr>
          <p:blipFill>
            <a:blip r:embed="rId3"/>
            <a:stretch>
              <a:fillRect/>
            </a:stretch>
          </p:blipFill>
          <p:spPr>
            <a:xfrm>
              <a:off x="7006603" y="147192"/>
              <a:ext cx="624894" cy="632515"/>
            </a:xfrm>
            <a:prstGeom prst="rect">
              <a:avLst/>
            </a:prstGeom>
          </p:spPr>
        </p:pic>
      </p:grpSp>
      <p:sp>
        <p:nvSpPr>
          <p:cNvPr id="6" name="Segnaposto testo 5">
            <a:extLst>
              <a:ext uri="{FF2B5EF4-FFF2-40B4-BE49-F238E27FC236}">
                <a16:creationId xmlns:a16="http://schemas.microsoft.com/office/drawing/2014/main" id="{02D5FEBC-8485-504F-55F4-30A5BB4BBFF0}"/>
              </a:ext>
            </a:extLst>
          </p:cNvPr>
          <p:cNvSpPr>
            <a:spLocks noGrp="1"/>
          </p:cNvSpPr>
          <p:nvPr>
            <p:ph type="body" sz="quarter" idx="10"/>
          </p:nvPr>
        </p:nvSpPr>
        <p:spPr>
          <a:xfrm>
            <a:off x="777815" y="2385143"/>
            <a:ext cx="6839309" cy="338857"/>
          </a:xfrm>
        </p:spPr>
        <p:txBody>
          <a:bodyPr>
            <a:normAutofit/>
          </a:bodyPr>
          <a:lstStyle/>
          <a:p>
            <a:r>
              <a:rPr lang="it-IT" sz="1600" dirty="0">
                <a:latin typeface="+mj-lt"/>
              </a:rPr>
              <a:t>www.unioncamerelombardia.it/dati/andamento-economico</a:t>
            </a:r>
          </a:p>
        </p:txBody>
      </p:sp>
      <p:sp>
        <p:nvSpPr>
          <p:cNvPr id="11" name="Segnaposto testo 5">
            <a:extLst>
              <a:ext uri="{FF2B5EF4-FFF2-40B4-BE49-F238E27FC236}">
                <a16:creationId xmlns:a16="http://schemas.microsoft.com/office/drawing/2014/main" id="{15C4A6DF-01B6-4412-8E82-7A4DC02FBBDF}"/>
              </a:ext>
            </a:extLst>
          </p:cNvPr>
          <p:cNvSpPr txBox="1">
            <a:spLocks/>
          </p:cNvSpPr>
          <p:nvPr/>
        </p:nvSpPr>
        <p:spPr>
          <a:xfrm>
            <a:off x="777815" y="1968652"/>
            <a:ext cx="4432541" cy="338857"/>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t-IT" dirty="0">
                <a:latin typeface="+mj-lt"/>
              </a:rPr>
              <a:t>Funzione Studi e Informazione Economica</a:t>
            </a:r>
          </a:p>
        </p:txBody>
      </p:sp>
      <p:sp>
        <p:nvSpPr>
          <p:cNvPr id="12" name="Segnaposto testo 5">
            <a:extLst>
              <a:ext uri="{FF2B5EF4-FFF2-40B4-BE49-F238E27FC236}">
                <a16:creationId xmlns:a16="http://schemas.microsoft.com/office/drawing/2014/main" id="{D2AAAE8B-B9B1-4FD6-87EB-D7564C6B30CD}"/>
              </a:ext>
            </a:extLst>
          </p:cNvPr>
          <p:cNvSpPr txBox="1">
            <a:spLocks/>
          </p:cNvSpPr>
          <p:nvPr/>
        </p:nvSpPr>
        <p:spPr>
          <a:xfrm>
            <a:off x="567906" y="5710108"/>
            <a:ext cx="4432541" cy="528638"/>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t-IT" dirty="0">
                <a:latin typeface="+mj-lt"/>
              </a:rPr>
              <a:t>www.unioncamerelombadia.it</a:t>
            </a:r>
          </a:p>
        </p:txBody>
      </p:sp>
    </p:spTree>
    <p:extLst>
      <p:ext uri="{BB962C8B-B14F-4D97-AF65-F5344CB8AC3E}">
        <p14:creationId xmlns:p14="http://schemas.microsoft.com/office/powerpoint/2010/main" val="4141816882"/>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Cambria">
      <a:majorFont>
        <a:latin typeface="Calibri" panose="020F0502020204030204"/>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8"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AEEBCC4E-D12A-4580-9FDF-6753DEE9F3A8}">
  <we:reference id="wa200005669" version="2.0.0.0" store="it-IT" storeType="OMEX"/>
  <we:alternateReferences>
    <we:reference id="wa200005669" version="2.0.0.0" store="WA200005669"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75126</TotalTime>
  <Words>6462</Words>
  <Application>Microsoft Office PowerPoint</Application>
  <PresentationFormat>Widescreen</PresentationFormat>
  <Paragraphs>335</Paragraphs>
  <Slides>46</Slides>
  <Notes>5</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46</vt:i4>
      </vt:variant>
    </vt:vector>
  </HeadingPairs>
  <TitlesOfParts>
    <vt:vector size="53" baseType="lpstr">
      <vt:lpstr>Arial</vt:lpstr>
      <vt:lpstr>Calibre Regular</vt:lpstr>
      <vt:lpstr>Calibri</vt:lpstr>
      <vt:lpstr>Cambria</vt:lpstr>
      <vt:lpstr>Poppins</vt:lpstr>
      <vt:lpstr>Wingdings</vt:lpstr>
      <vt:lpstr>Tema di Office</vt:lpstr>
      <vt:lpstr>L’Economia della Lombardia  Andamento del settore manifatturiero</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Elisa Padroni</dc:creator>
  <cp:lastModifiedBy>Loredana Caponio</cp:lastModifiedBy>
  <cp:revision>1558</cp:revision>
  <cp:lastPrinted>2024-11-07T14:31:01Z</cp:lastPrinted>
  <dcterms:created xsi:type="dcterms:W3CDTF">2023-03-20T15:10:45Z</dcterms:created>
  <dcterms:modified xsi:type="dcterms:W3CDTF">2026-08-31T07:20:31Z</dcterms:modified>
</cp:coreProperties>
</file>