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08" r:id="rId2"/>
    <p:sldId id="303" r:id="rId3"/>
    <p:sldId id="292" r:id="rId4"/>
    <p:sldId id="306" r:id="rId5"/>
    <p:sldId id="307" r:id="rId6"/>
    <p:sldId id="300" r:id="rId7"/>
    <p:sldId id="304" r:id="rId8"/>
    <p:sldId id="302" r:id="rId9"/>
    <p:sldId id="305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6"/>
    <a:srgbClr val="008996"/>
    <a:srgbClr val="1F85BB"/>
    <a:srgbClr val="FCFBFB"/>
    <a:srgbClr val="DDA794"/>
    <a:srgbClr val="CE1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43"/>
    <p:restoredTop sz="94667"/>
  </p:normalViewPr>
  <p:slideViewPr>
    <p:cSldViewPr snapToGrid="0" snapToObjects="1">
      <p:cViewPr varScale="1">
        <p:scale>
          <a:sx n="116" d="100"/>
          <a:sy n="116" d="100"/>
        </p:scale>
        <p:origin x="54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ge03213\Desktop\grafico%20cgs%20momoni%20slide%20feli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Foglio_di_lavoro_di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Foglio_di_lavoro_di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Foglio_di_lavoro_di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Foglio_di_lavoro_di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vedgroup.com\home\CGE03213\Rapporto%20PMI%202018\Rapporto%20pmi%202018%20rischio%205\MATERIALE%20PER%20ILARIA\grafici%20cap.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Foglio1!$D$4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008996"/>
            </a:solidFill>
            <a:ln>
              <a:noFill/>
            </a:ln>
            <a:effectLst/>
          </c:spPr>
          <c:invertIfNegative val="0"/>
          <c:cat>
            <c:multiLvlStrRef>
              <c:f>Foglio1!$B$5:$C$14</c:f>
              <c:multiLvlStrCache>
                <c:ptCount val="10"/>
                <c:lvl>
                  <c:pt idx="0">
                    <c:v>S1</c:v>
                  </c:pt>
                  <c:pt idx="1">
                    <c:v>S2</c:v>
                  </c:pt>
                  <c:pt idx="2">
                    <c:v>S3</c:v>
                  </c:pt>
                  <c:pt idx="3">
                    <c:v>S4</c:v>
                  </c:pt>
                  <c:pt idx="4">
                    <c:v>S5</c:v>
                  </c:pt>
                  <c:pt idx="5">
                    <c:v>V1</c:v>
                  </c:pt>
                  <c:pt idx="6">
                    <c:v>V2</c:v>
                  </c:pt>
                  <c:pt idx="7">
                    <c:v>R1</c:v>
                  </c:pt>
                  <c:pt idx="8">
                    <c:v>R2</c:v>
                  </c:pt>
                  <c:pt idx="9">
                    <c:v>R3</c:v>
                  </c:pt>
                </c:lvl>
                <c:lvl>
                  <c:pt idx="0">
                    <c:v>sicurezza</c:v>
                  </c:pt>
                  <c:pt idx="3">
                    <c:v>solvibilità</c:v>
                  </c:pt>
                  <c:pt idx="5">
                    <c:v>vulnerabilità</c:v>
                  </c:pt>
                  <c:pt idx="7">
                    <c:v>rischio</c:v>
                  </c:pt>
                </c:lvl>
              </c:multiLvlStrCache>
            </c:multiLvlStrRef>
          </c:cat>
          <c:val>
            <c:numRef>
              <c:f>Foglio1!$D$5:$D$14</c:f>
              <c:numCache>
                <c:formatCode>0.0%</c:formatCode>
                <c:ptCount val="10"/>
                <c:pt idx="0">
                  <c:v>4.6687039192859917E-3</c:v>
                </c:pt>
                <c:pt idx="1">
                  <c:v>0.10303283857198292</c:v>
                </c:pt>
                <c:pt idx="2">
                  <c:v>0.18451688009313155</c:v>
                </c:pt>
                <c:pt idx="3">
                  <c:v>0.20580495731470702</c:v>
                </c:pt>
                <c:pt idx="4">
                  <c:v>0.16732756111757857</c:v>
                </c:pt>
                <c:pt idx="5">
                  <c:v>0.17155971090415212</c:v>
                </c:pt>
                <c:pt idx="6">
                  <c:v>6.2724340318199456E-2</c:v>
                </c:pt>
                <c:pt idx="7">
                  <c:v>6.4228026775320135E-2</c:v>
                </c:pt>
                <c:pt idx="8">
                  <c:v>2.40953628249903E-2</c:v>
                </c:pt>
                <c:pt idx="9">
                  <c:v>1.2041618160651921E-2</c:v>
                </c:pt>
              </c:numCache>
            </c:numRef>
          </c:val>
        </c:ser>
        <c:ser>
          <c:idx val="1"/>
          <c:order val="1"/>
          <c:tx>
            <c:strRef>
              <c:f>Foglio1!$E$4</c:f>
              <c:strCache>
                <c:ptCount val="1"/>
                <c:pt idx="0">
                  <c:v>Lombardia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multiLvlStrRef>
              <c:f>Foglio1!$B$5:$C$14</c:f>
              <c:multiLvlStrCache>
                <c:ptCount val="10"/>
                <c:lvl>
                  <c:pt idx="0">
                    <c:v>S1</c:v>
                  </c:pt>
                  <c:pt idx="1">
                    <c:v>S2</c:v>
                  </c:pt>
                  <c:pt idx="2">
                    <c:v>S3</c:v>
                  </c:pt>
                  <c:pt idx="3">
                    <c:v>S4</c:v>
                  </c:pt>
                  <c:pt idx="4">
                    <c:v>S5</c:v>
                  </c:pt>
                  <c:pt idx="5">
                    <c:v>V1</c:v>
                  </c:pt>
                  <c:pt idx="6">
                    <c:v>V2</c:v>
                  </c:pt>
                  <c:pt idx="7">
                    <c:v>R1</c:v>
                  </c:pt>
                  <c:pt idx="8">
                    <c:v>R2</c:v>
                  </c:pt>
                  <c:pt idx="9">
                    <c:v>R3</c:v>
                  </c:pt>
                </c:lvl>
                <c:lvl>
                  <c:pt idx="0">
                    <c:v>sicurezza</c:v>
                  </c:pt>
                  <c:pt idx="3">
                    <c:v>solvibilità</c:v>
                  </c:pt>
                  <c:pt idx="5">
                    <c:v>vulnerabilità</c:v>
                  </c:pt>
                  <c:pt idx="7">
                    <c:v>rischio</c:v>
                  </c:pt>
                </c:lvl>
              </c:multiLvlStrCache>
            </c:multiLvlStrRef>
          </c:cat>
          <c:val>
            <c:numRef>
              <c:f>Foglio1!$E$5:$E$14</c:f>
              <c:numCache>
                <c:formatCode>0.0%</c:formatCode>
                <c:ptCount val="10"/>
                <c:pt idx="0">
                  <c:v>7.5265898378698518E-3</c:v>
                </c:pt>
                <c:pt idx="1">
                  <c:v>0.14833551316536289</c:v>
                </c:pt>
                <c:pt idx="2">
                  <c:v>0.23399057325469486</c:v>
                </c:pt>
                <c:pt idx="3">
                  <c:v>0.21535917873800065</c:v>
                </c:pt>
                <c:pt idx="4">
                  <c:v>0.1418453717641833</c:v>
                </c:pt>
                <c:pt idx="5">
                  <c:v>0.13695925770550058</c:v>
                </c:pt>
                <c:pt idx="6">
                  <c:v>4.2000839029686841E-2</c:v>
                </c:pt>
                <c:pt idx="7">
                  <c:v>4.5258248402141994E-2</c:v>
                </c:pt>
                <c:pt idx="8">
                  <c:v>1.8532685141771341E-2</c:v>
                </c:pt>
                <c:pt idx="9">
                  <c:v>1.0191742960787701E-2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061960"/>
        <c:axId val="243757152"/>
      </c:barChart>
      <c:catAx>
        <c:axId val="24606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3757152"/>
        <c:crosses val="autoZero"/>
        <c:auto val="1"/>
        <c:lblAlgn val="ctr"/>
        <c:lblOffset val="100"/>
        <c:noMultiLvlLbl val="0"/>
      </c:catAx>
      <c:valAx>
        <c:axId val="24375715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6061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856"/>
                </a:solidFill>
              </a:rPr>
              <a:t>Voci di bilancio delle PMI lombarde con elevata vocazione internazionale vs totale regione</a:t>
            </a:r>
          </a:p>
          <a:p>
            <a:pPr>
              <a:defRPr/>
            </a:pPr>
            <a:r>
              <a:rPr lang="it-IT" sz="1200" dirty="0">
                <a:solidFill>
                  <a:srgbClr val="002856"/>
                </a:solidFill>
              </a:rPr>
              <a:t>(valori 2017)</a:t>
            </a:r>
          </a:p>
          <a:p>
            <a:pPr>
              <a:defRPr/>
            </a:pPr>
            <a:r>
              <a:rPr lang="it-IT" dirty="0">
                <a:solidFill>
                  <a:srgbClr val="002856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1049999999999999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5405741697623663E-2"/>
          <c:y val="0.28825419556180348"/>
          <c:w val="0.94918851660475267"/>
          <c:h val="0.56007504272134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Foglio1!$B$10</c:f>
              <c:strCache>
                <c:ptCount val="1"/>
                <c:pt idx="0">
                  <c:v>Lombardia export-oriented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856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Foglio1!$C$9:$E$9</c:f>
              <c:strCache>
                <c:ptCount val="3"/>
                <c:pt idx="0">
                  <c:v>Oneri finanziari su debiti finanziari</c:v>
                </c:pt>
                <c:pt idx="1">
                  <c:v>Oneri finanziari su Mol</c:v>
                </c:pt>
                <c:pt idx="2">
                  <c:v>ROE</c:v>
                </c:pt>
              </c:strCache>
            </c:strRef>
          </c:cat>
          <c:val>
            <c:numRef>
              <c:f>Foglio1!$C$10:$E$10</c:f>
              <c:numCache>
                <c:formatCode>0.0%</c:formatCode>
                <c:ptCount val="3"/>
                <c:pt idx="0">
                  <c:v>2.7349039366999998E-2</c:v>
                </c:pt>
                <c:pt idx="1">
                  <c:v>7.0182112120000001E-2</c:v>
                </c:pt>
                <c:pt idx="2">
                  <c:v>0.14466443291</c:v>
                </c:pt>
              </c:numCache>
            </c:numRef>
          </c:val>
        </c:ser>
        <c:ser>
          <c:idx val="1"/>
          <c:order val="1"/>
          <c:tx>
            <c:strRef>
              <c:f>Foglio1!$B$11</c:f>
              <c:strCache>
                <c:ptCount val="1"/>
                <c:pt idx="0">
                  <c:v>totale PMI lombarde</c:v>
                </c:pt>
              </c:strCache>
            </c:strRef>
          </c:tx>
          <c:spPr>
            <a:solidFill>
              <a:srgbClr val="00899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8996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Foglio1!$C$9:$E$9</c:f>
              <c:strCache>
                <c:ptCount val="3"/>
                <c:pt idx="0">
                  <c:v>Oneri finanziari su debiti finanziari</c:v>
                </c:pt>
                <c:pt idx="1">
                  <c:v>Oneri finanziari su Mol</c:v>
                </c:pt>
                <c:pt idx="2">
                  <c:v>ROE</c:v>
                </c:pt>
              </c:strCache>
            </c:strRef>
          </c:cat>
          <c:val>
            <c:numRef>
              <c:f>Foglio1!$C$11:$E$11</c:f>
              <c:numCache>
                <c:formatCode>0.0%</c:formatCode>
                <c:ptCount val="3"/>
                <c:pt idx="0">
                  <c:v>3.2959964559E-2</c:v>
                </c:pt>
                <c:pt idx="1">
                  <c:v>0.10957331272699998</c:v>
                </c:pt>
                <c:pt idx="2">
                  <c:v>0.11880676898800002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061176"/>
        <c:axId val="246062744"/>
      </c:barChart>
      <c:catAx>
        <c:axId val="24606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6062744"/>
        <c:crosses val="autoZero"/>
        <c:auto val="1"/>
        <c:lblAlgn val="ctr"/>
        <c:lblOffset val="100"/>
        <c:noMultiLvlLbl val="0"/>
      </c:catAx>
      <c:valAx>
        <c:axId val="2460627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46061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07506932930463E-2"/>
          <c:y val="0.24150309466814551"/>
          <c:w val="0.53953138863928707"/>
          <c:h val="0.15952714832031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856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1" dirty="0">
                <a:solidFill>
                  <a:srgbClr val="002856"/>
                </a:solidFill>
              </a:rPr>
              <a:t>Andamento del valore aggiunto delle PMI lombarde con elevata vocazione internazionale vs totale regione </a:t>
            </a:r>
          </a:p>
          <a:p>
            <a:pPr>
              <a:defRPr/>
            </a:pPr>
            <a:r>
              <a:rPr lang="it-IT" sz="1200" dirty="0">
                <a:solidFill>
                  <a:srgbClr val="002856"/>
                </a:solidFill>
              </a:rPr>
              <a:t>(valori 2017)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9.021520354648406E-2"/>
          <c:y val="0.25717944372737567"/>
          <c:w val="0.84026276045103299"/>
          <c:h val="0.54378433063933507"/>
        </c:manualLayout>
      </c:layout>
      <c:lineChart>
        <c:grouping val="standard"/>
        <c:varyColors val="0"/>
        <c:ser>
          <c:idx val="0"/>
          <c:order val="0"/>
          <c:tx>
            <c:strRef>
              <c:f>Foglio1!$D$32</c:f>
              <c:strCache>
                <c:ptCount val="1"/>
                <c:pt idx="0">
                  <c:v>Lombardia export-oriented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2856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Foglio1!$E$31:$M$31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Foglio1!$E$32:$M$32</c:f>
              <c:numCache>
                <c:formatCode>0.0</c:formatCode>
                <c:ptCount val="9"/>
                <c:pt idx="0">
                  <c:v>100</c:v>
                </c:pt>
                <c:pt idx="1">
                  <c:v>106.64525991039999</c:v>
                </c:pt>
                <c:pt idx="2">
                  <c:v>111.0618050525979</c:v>
                </c:pt>
                <c:pt idx="3">
                  <c:v>108.26006497717476</c:v>
                </c:pt>
                <c:pt idx="4">
                  <c:v>111.73614574202259</c:v>
                </c:pt>
                <c:pt idx="5">
                  <c:v>115.96303054692368</c:v>
                </c:pt>
                <c:pt idx="6">
                  <c:v>118.77976875729243</c:v>
                </c:pt>
                <c:pt idx="7">
                  <c:v>122.89637379916562</c:v>
                </c:pt>
                <c:pt idx="8">
                  <c:v>128.19356384511886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Foglio1!$D$33</c:f>
              <c:strCache>
                <c:ptCount val="1"/>
                <c:pt idx="0">
                  <c:v>totale PMI lombarde</c:v>
                </c:pt>
              </c:strCache>
            </c:strRef>
          </c:tx>
          <c:spPr>
            <a:ln w="28575" cap="rnd">
              <a:solidFill>
                <a:srgbClr val="00899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4419615145872137E-2"/>
                  <c:y val="3.883638643223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8996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Foglio1!$E$31:$M$31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Foglio1!$E$33:$M$33</c:f>
              <c:numCache>
                <c:formatCode>0.0</c:formatCode>
                <c:ptCount val="9"/>
                <c:pt idx="0">
                  <c:v>100</c:v>
                </c:pt>
                <c:pt idx="1">
                  <c:v>104.19952974569999</c:v>
                </c:pt>
                <c:pt idx="2">
                  <c:v>100.26665233557652</c:v>
                </c:pt>
                <c:pt idx="3">
                  <c:v>99.710227588844845</c:v>
                </c:pt>
                <c:pt idx="4">
                  <c:v>100.72479741638982</c:v>
                </c:pt>
                <c:pt idx="5">
                  <c:v>103.30229497110389</c:v>
                </c:pt>
                <c:pt idx="6">
                  <c:v>104.90693222416208</c:v>
                </c:pt>
                <c:pt idx="7">
                  <c:v>110.98644032715056</c:v>
                </c:pt>
                <c:pt idx="8">
                  <c:v>112.62407866022166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6063528"/>
        <c:axId val="246065880"/>
      </c:lineChart>
      <c:catAx>
        <c:axId val="24606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6065880"/>
        <c:crosses val="autoZero"/>
        <c:auto val="1"/>
        <c:lblAlgn val="ctr"/>
        <c:lblOffset val="100"/>
        <c:noMultiLvlLbl val="0"/>
      </c:catAx>
      <c:valAx>
        <c:axId val="246065880"/>
        <c:scaling>
          <c:orientation val="minMax"/>
          <c:min val="80"/>
        </c:scaling>
        <c:delete val="1"/>
        <c:axPos val="l"/>
        <c:numFmt formatCode="0.0" sourceLinked="1"/>
        <c:majorTickMark val="none"/>
        <c:minorTickMark val="none"/>
        <c:tickLblPos val="nextTo"/>
        <c:crossAx val="246063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968489274036266E-2"/>
          <c:y val="0.27606962518045292"/>
          <c:w val="0.66412137030357243"/>
          <c:h val="0.12259148784897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856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896604938271607E-2"/>
          <c:y val="0.17365594482654939"/>
          <c:w val="0.89220679012345683"/>
          <c:h val="0.75011130612312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Foglio1!$C$61</c:f>
              <c:strCache>
                <c:ptCount val="1"/>
                <c:pt idx="0">
                  <c:v>Lombardia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2856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Foglio1!$D$60:$E$60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Foglio1!$D$61:$E$61</c:f>
              <c:numCache>
                <c:formatCode>0.0%</c:formatCode>
                <c:ptCount val="2"/>
                <c:pt idx="0">
                  <c:v>0.20990351249</c:v>
                </c:pt>
                <c:pt idx="1">
                  <c:v>0.10957331272699998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497320"/>
        <c:axId val="321500064"/>
      </c:barChart>
      <c:catAx>
        <c:axId val="32149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1500064"/>
        <c:crosses val="autoZero"/>
        <c:auto val="1"/>
        <c:lblAlgn val="ctr"/>
        <c:lblOffset val="100"/>
        <c:noMultiLvlLbl val="0"/>
      </c:catAx>
      <c:valAx>
        <c:axId val="32150006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21497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896604938271607E-2"/>
          <c:y val="0.34814647658125958"/>
          <c:w val="0.89220679012345683"/>
          <c:h val="0.56992150316005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Foglio1!$C$74</c:f>
              <c:strCache>
                <c:ptCount val="1"/>
                <c:pt idx="0">
                  <c:v>Lombardia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2856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Foglio1!$D$73:$E$73</c:f>
              <c:numCache>
                <c:formatCode>General</c:formatCode>
                <c:ptCount val="2"/>
                <c:pt idx="0">
                  <c:v>2012</c:v>
                </c:pt>
                <c:pt idx="1">
                  <c:v>2016</c:v>
                </c:pt>
              </c:numCache>
            </c:numRef>
          </c:cat>
          <c:val>
            <c:numRef>
              <c:f>Foglio1!$D$74:$E$74</c:f>
              <c:numCache>
                <c:formatCode>0.0%</c:formatCode>
                <c:ptCount val="2"/>
                <c:pt idx="0">
                  <c:v>0.17299999999999999</c:v>
                </c:pt>
                <c:pt idx="1">
                  <c:v>0.10648839013907957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494968"/>
        <c:axId val="321498104"/>
      </c:barChart>
      <c:catAx>
        <c:axId val="32149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1498104"/>
        <c:crosses val="autoZero"/>
        <c:auto val="1"/>
        <c:lblAlgn val="ctr"/>
        <c:lblOffset val="100"/>
        <c:noMultiLvlLbl val="0"/>
      </c:catAx>
      <c:valAx>
        <c:axId val="32149810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21494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21505376344085E-2"/>
          <c:y val="0.14224828952739799"/>
          <c:w val="0.96995698924731177"/>
          <c:h val="0.717711836200328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E1B5B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002856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2856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2856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8992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8992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8992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2856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dati!$A$220:$B$224</c:f>
              <c:multiLvlStrCache>
                <c:ptCount val="5"/>
                <c:lvl>
                  <c:pt idx="0">
                    <c:v>2012</c:v>
                  </c:pt>
                  <c:pt idx="1">
                    <c:v>2016</c:v>
                  </c:pt>
                  <c:pt idx="2">
                    <c:v> + 100 BP</c:v>
                  </c:pt>
                  <c:pt idx="3">
                    <c:v> + 200 BP</c:v>
                  </c:pt>
                  <c:pt idx="4">
                    <c:v> + 300 BP</c:v>
                  </c:pt>
                </c:lvl>
                <c:lvl>
                  <c:pt idx="0">
                    <c:v> </c:v>
                  </c:pt>
                  <c:pt idx="2">
                    <c:v>solo aumento dei tassi </c:v>
                  </c:pt>
                </c:lvl>
              </c:multiLvlStrCache>
            </c:multiLvlStrRef>
          </c:cat>
          <c:val>
            <c:numRef>
              <c:f>dati!$C$220:$C$224</c:f>
              <c:numCache>
                <c:formatCode>0.0</c:formatCode>
                <c:ptCount val="5"/>
                <c:pt idx="0">
                  <c:v>35.914442631292665</c:v>
                </c:pt>
                <c:pt idx="1">
                  <c:v>22.165616382222321</c:v>
                </c:pt>
                <c:pt idx="2">
                  <c:v>26.246611716545885</c:v>
                </c:pt>
                <c:pt idx="3">
                  <c:v>30.304036112586296</c:v>
                </c:pt>
                <c:pt idx="4">
                  <c:v>34.27155248716587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495752"/>
        <c:axId val="321496928"/>
      </c:barChart>
      <c:catAx>
        <c:axId val="321495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it-IT"/>
          </a:p>
        </c:txPr>
        <c:crossAx val="321496928"/>
        <c:crosses val="autoZero"/>
        <c:auto val="0"/>
        <c:lblAlgn val="ctr"/>
        <c:lblOffset val="100"/>
        <c:noMultiLvlLbl val="0"/>
      </c:catAx>
      <c:valAx>
        <c:axId val="3214969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321495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3306A-7AC1-1E4F-8BCD-02466F513B27}" type="datetimeFigureOut">
              <a:rPr lang="it-IT" smtClean="0"/>
              <a:t>04/03/2019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57EB0-1F21-524F-877A-971830053C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7EB0-1F21-524F-877A-971830053C3E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69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-1343"/>
            <a:ext cx="7536543" cy="686295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5156425" y="2380969"/>
            <a:ext cx="6589259" cy="499608"/>
          </a:xfrm>
        </p:spPr>
        <p:txBody>
          <a:bodyPr anchor="t">
            <a:noAutofit/>
          </a:bodyPr>
          <a:lstStyle>
            <a:lvl1pPr algn="l">
              <a:defRPr sz="4000" baseline="0">
                <a:solidFill>
                  <a:srgbClr val="1F85BB"/>
                </a:solidFill>
              </a:defRPr>
            </a:lvl1pPr>
          </a:lstStyle>
          <a:p>
            <a:r>
              <a:rPr lang="it-IT" dirty="0" smtClean="0"/>
              <a:t>Titolo presentazione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5156426" y="3032183"/>
            <a:ext cx="6589259" cy="463096"/>
          </a:xfrm>
        </p:spPr>
        <p:txBody>
          <a:bodyPr/>
          <a:lstStyle>
            <a:lvl1pPr marL="0" indent="0" algn="l">
              <a:buNone/>
              <a:defRPr sz="2400" b="0" i="0" baseline="0">
                <a:solidFill>
                  <a:srgbClr val="0070C0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Nome relatore </a:t>
            </a:r>
            <a:r>
              <a:rPr lang="it-IT" smtClean="0"/>
              <a:t>o sottotitolo</a:t>
            </a:r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0" y="314326"/>
            <a:ext cx="1778000" cy="508000"/>
          </a:xfrm>
          <a:prstGeom prst="rect">
            <a:avLst/>
          </a:prstGeom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9131300" y="6426200"/>
            <a:ext cx="2743200" cy="365125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89047"/>
            <a:ext cx="1476000" cy="95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94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 immagine s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olo 5"/>
          <p:cNvSpPr/>
          <p:nvPr userDrawn="1"/>
        </p:nvSpPr>
        <p:spPr>
          <a:xfrm>
            <a:off x="442912" y="6486525"/>
            <a:ext cx="790575" cy="371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59592" y="6600824"/>
            <a:ext cx="557215" cy="2286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5513AA19-9063-634D-AA1B-65FDA7F61649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721" y="6535870"/>
            <a:ext cx="776941" cy="221983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2912" y="500062"/>
            <a:ext cx="11419750" cy="457201"/>
          </a:xfrm>
        </p:spPr>
        <p:txBody>
          <a:bodyPr anchor="t">
            <a:noAutofit/>
          </a:bodyPr>
          <a:lstStyle>
            <a:lvl1pPr>
              <a:defRPr sz="2800" b="0" i="0">
                <a:solidFill>
                  <a:srgbClr val="1F85BB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0" name="Triangolo 9"/>
          <p:cNvSpPr/>
          <p:nvPr userDrawn="1"/>
        </p:nvSpPr>
        <p:spPr>
          <a:xfrm rot="10800000">
            <a:off x="442912" y="0"/>
            <a:ext cx="790575" cy="371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07" y="1267619"/>
            <a:ext cx="2419350" cy="4908550"/>
          </a:xfrm>
          <a:prstGeom prst="rect">
            <a:avLst/>
          </a:prstGeom>
        </p:spPr>
      </p:pic>
      <p:sp>
        <p:nvSpPr>
          <p:cNvPr id="13" name="Segnaposto immagine 12"/>
          <p:cNvSpPr>
            <a:spLocks noGrp="1"/>
          </p:cNvSpPr>
          <p:nvPr>
            <p:ph type="pic" sz="quarter" idx="13"/>
          </p:nvPr>
        </p:nvSpPr>
        <p:spPr>
          <a:xfrm>
            <a:off x="1258888" y="1816100"/>
            <a:ext cx="2081212" cy="37084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11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i o testo con enf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1562100"/>
            <a:ext cx="121920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testo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2" y="3492222"/>
            <a:ext cx="11139488" cy="87788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adipiscing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do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r>
              <a:rPr lang="it-IT" dirty="0" smtClean="0"/>
              <a:t>. Ut </a:t>
            </a:r>
            <a:r>
              <a:rPr lang="it-IT" dirty="0" err="1" smtClean="0"/>
              <a:t>enim</a:t>
            </a:r>
            <a:r>
              <a:rPr lang="it-IT" dirty="0" smtClean="0"/>
              <a:t> ad </a:t>
            </a:r>
            <a:r>
              <a:rPr lang="it-IT" dirty="0" err="1" smtClean="0"/>
              <a:t>minim</a:t>
            </a:r>
            <a:r>
              <a:rPr lang="it-IT" dirty="0" smtClean="0"/>
              <a:t> </a:t>
            </a:r>
            <a:r>
              <a:rPr lang="it-IT" dirty="0" err="1" smtClean="0"/>
              <a:t>veniam</a:t>
            </a:r>
            <a:r>
              <a:rPr lang="it-IT" dirty="0" smtClean="0"/>
              <a:t>, </a:t>
            </a:r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 smtClean="0"/>
              <a:t>nostrud</a:t>
            </a:r>
            <a:r>
              <a:rPr lang="it-IT" dirty="0" smtClean="0"/>
              <a:t> </a:t>
            </a:r>
            <a:r>
              <a:rPr lang="it-IT" dirty="0" err="1" smtClean="0"/>
              <a:t>exercitation</a:t>
            </a:r>
            <a:r>
              <a:rPr lang="it-IT" dirty="0" smtClean="0"/>
              <a:t> </a:t>
            </a:r>
            <a:r>
              <a:rPr lang="it-IT" dirty="0" err="1" smtClean="0"/>
              <a:t>ullamco</a:t>
            </a:r>
            <a:r>
              <a:rPr lang="it-IT" dirty="0" smtClean="0"/>
              <a:t> </a:t>
            </a:r>
            <a:r>
              <a:rPr lang="it-IT" dirty="0" err="1" smtClean="0"/>
              <a:t>laboris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ut </a:t>
            </a:r>
            <a:r>
              <a:rPr lang="it-IT" dirty="0" err="1" smtClean="0"/>
              <a:t>aliquip</a:t>
            </a:r>
            <a:r>
              <a:rPr lang="it-IT" dirty="0" smtClean="0"/>
              <a:t> ex ea </a:t>
            </a:r>
            <a:r>
              <a:rPr lang="it-IT" dirty="0" err="1" smtClean="0"/>
              <a:t>commodo</a:t>
            </a:r>
            <a:r>
              <a:rPr lang="it-IT" dirty="0" smtClean="0"/>
              <a:t> </a:t>
            </a:r>
            <a:r>
              <a:rPr lang="it-IT" dirty="0" err="1" smtClean="0"/>
              <a:t>consequat</a:t>
            </a:r>
            <a:r>
              <a:rPr lang="it-IT" dirty="0" smtClean="0"/>
              <a:t>. </a:t>
            </a:r>
            <a:r>
              <a:rPr lang="it-IT" dirty="0" err="1" smtClean="0"/>
              <a:t>Duis</a:t>
            </a:r>
            <a:r>
              <a:rPr lang="it-IT" dirty="0" smtClean="0"/>
              <a:t> </a:t>
            </a:r>
            <a:r>
              <a:rPr lang="it-IT" dirty="0" err="1" smtClean="0"/>
              <a:t>aute</a:t>
            </a:r>
            <a:r>
              <a:rPr lang="it-IT" dirty="0" smtClean="0"/>
              <a:t> </a:t>
            </a:r>
            <a:r>
              <a:rPr lang="it-IT" dirty="0" err="1" smtClean="0"/>
              <a:t>irure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in </a:t>
            </a:r>
            <a:r>
              <a:rPr lang="it-IT" dirty="0" err="1" smtClean="0"/>
              <a:t>reprehenderit</a:t>
            </a:r>
            <a:r>
              <a:rPr lang="it-IT" dirty="0" smtClean="0"/>
              <a:t> in </a:t>
            </a:r>
            <a:r>
              <a:rPr lang="it-IT" dirty="0" err="1" smtClean="0"/>
              <a:t>voluptate</a:t>
            </a:r>
            <a:r>
              <a:rPr lang="it-IT" dirty="0" smtClean="0"/>
              <a:t> </a:t>
            </a:r>
            <a:r>
              <a:rPr lang="it-IT" dirty="0" err="1" smtClean="0"/>
              <a:t>velit</a:t>
            </a:r>
            <a:r>
              <a:rPr lang="it-IT" dirty="0" smtClean="0"/>
              <a:t> esse </a:t>
            </a:r>
            <a:r>
              <a:rPr lang="it-IT" dirty="0" err="1" smtClean="0"/>
              <a:t>cillum</a:t>
            </a:r>
            <a:r>
              <a:rPr lang="it-IT" dirty="0" smtClean="0"/>
              <a:t> dolore </a:t>
            </a:r>
            <a:r>
              <a:rPr lang="it-IT" dirty="0" err="1" smtClean="0"/>
              <a:t>eu</a:t>
            </a:r>
            <a:r>
              <a:rPr lang="it-IT" dirty="0" smtClean="0"/>
              <a:t> </a:t>
            </a:r>
            <a:r>
              <a:rPr lang="it-IT" dirty="0" err="1" smtClean="0"/>
              <a:t>fugiat</a:t>
            </a:r>
            <a:r>
              <a:rPr lang="it-IT" dirty="0" smtClean="0"/>
              <a:t> nulla </a:t>
            </a:r>
            <a:r>
              <a:rPr lang="it-IT" dirty="0" err="1" smtClean="0"/>
              <a:t>pariatur</a:t>
            </a:r>
            <a:r>
              <a:rPr lang="it-IT" dirty="0" smtClean="0"/>
              <a:t>. </a:t>
            </a:r>
            <a:r>
              <a:rPr lang="it-IT" dirty="0" err="1" smtClean="0"/>
              <a:t>Excepteur</a:t>
            </a:r>
            <a:r>
              <a:rPr lang="it-IT" dirty="0" smtClean="0"/>
              <a:t> </a:t>
            </a:r>
            <a:r>
              <a:rPr lang="it-IT" dirty="0" err="1" smtClean="0"/>
              <a:t>sint</a:t>
            </a:r>
            <a:r>
              <a:rPr lang="it-IT" dirty="0" smtClean="0"/>
              <a:t> </a:t>
            </a:r>
            <a:r>
              <a:rPr lang="it-IT" dirty="0" err="1" smtClean="0"/>
              <a:t>occaecat</a:t>
            </a:r>
            <a:r>
              <a:rPr lang="it-IT" dirty="0" smtClean="0"/>
              <a:t> </a:t>
            </a:r>
            <a:r>
              <a:rPr lang="it-IT" dirty="0" err="1" smtClean="0"/>
              <a:t>cupidatat</a:t>
            </a:r>
            <a:r>
              <a:rPr lang="it-IT" dirty="0" smtClean="0"/>
              <a:t> non </a:t>
            </a:r>
            <a:r>
              <a:rPr lang="it-IT" dirty="0" err="1" smtClean="0"/>
              <a:t>proident</a:t>
            </a:r>
            <a:r>
              <a:rPr lang="it-IT" dirty="0" smtClean="0"/>
              <a:t>, </a:t>
            </a:r>
            <a:r>
              <a:rPr lang="it-IT" dirty="0" err="1" smtClean="0"/>
              <a:t>sunt</a:t>
            </a:r>
            <a:r>
              <a:rPr lang="it-IT" dirty="0" smtClean="0"/>
              <a:t> in culpa qui officia </a:t>
            </a:r>
            <a:r>
              <a:rPr lang="it-IT" dirty="0" err="1" smtClean="0"/>
              <a:t>deserunt</a:t>
            </a:r>
            <a:r>
              <a:rPr lang="it-IT" dirty="0" smtClean="0"/>
              <a:t> </a:t>
            </a:r>
            <a:r>
              <a:rPr lang="it-IT" dirty="0" err="1" smtClean="0"/>
              <a:t>mollit</a:t>
            </a:r>
            <a:r>
              <a:rPr lang="it-IT" dirty="0" smtClean="0"/>
              <a:t> </a:t>
            </a:r>
            <a:r>
              <a:rPr lang="it-IT" dirty="0" err="1" smtClean="0"/>
              <a:t>anim</a:t>
            </a:r>
            <a:r>
              <a:rPr lang="it-IT" dirty="0" smtClean="0"/>
              <a:t> id est </a:t>
            </a:r>
            <a:r>
              <a:rPr lang="it-IT" dirty="0" err="1" smtClean="0"/>
              <a:t>laborum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2" name="Triangolo 1"/>
          <p:cNvSpPr/>
          <p:nvPr userDrawn="1"/>
        </p:nvSpPr>
        <p:spPr>
          <a:xfrm rot="20417185">
            <a:off x="7428580" y="1946971"/>
            <a:ext cx="1092564" cy="86538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1"/>
          <p:cNvSpPr>
            <a:spLocks noGrp="1"/>
          </p:cNvSpPr>
          <p:nvPr>
            <p:ph type="title" hasCustomPrompt="1"/>
          </p:nvPr>
        </p:nvSpPr>
        <p:spPr>
          <a:xfrm>
            <a:off x="2312194" y="1922462"/>
            <a:ext cx="5992813" cy="1048805"/>
          </a:xfrm>
        </p:spPr>
        <p:txBody>
          <a:bodyPr anchor="t">
            <a:noAutofit/>
          </a:bodyPr>
          <a:lstStyle>
            <a:lvl1pPr algn="r">
              <a:defRPr sz="3200" b="1" i="0" baseline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it-IT" dirty="0" smtClean="0"/>
              <a:t>LOREM IPSUM DOLOR SIT AMET, CONSECTETUR</a:t>
            </a:r>
            <a:endParaRPr lang="it-IT" dirty="0"/>
          </a:p>
        </p:txBody>
      </p:sp>
      <p:sp>
        <p:nvSpPr>
          <p:cNvPr id="6" name="Triangolo 5"/>
          <p:cNvSpPr/>
          <p:nvPr userDrawn="1"/>
        </p:nvSpPr>
        <p:spPr>
          <a:xfrm rot="20417185">
            <a:off x="3816078" y="5108275"/>
            <a:ext cx="1562087" cy="1289652"/>
          </a:xfrm>
          <a:prstGeom prst="triangle">
            <a:avLst>
              <a:gd name="adj" fmla="val 1171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iangolo 6"/>
          <p:cNvSpPr/>
          <p:nvPr userDrawn="1"/>
        </p:nvSpPr>
        <p:spPr>
          <a:xfrm rot="7439229">
            <a:off x="7843534" y="550367"/>
            <a:ext cx="1256659" cy="1176906"/>
          </a:xfrm>
          <a:prstGeom prst="triangle">
            <a:avLst>
              <a:gd name="adj" fmla="val 117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721" y="6535870"/>
            <a:ext cx="776941" cy="22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2912" y="500062"/>
            <a:ext cx="11419750" cy="457201"/>
          </a:xfrm>
        </p:spPr>
        <p:txBody>
          <a:bodyPr anchor="t">
            <a:noAutofit/>
          </a:bodyPr>
          <a:lstStyle>
            <a:lvl1pPr>
              <a:defRPr sz="2800" b="0" i="0">
                <a:solidFill>
                  <a:srgbClr val="1F85BB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9" name="Triangolo 8"/>
          <p:cNvSpPr/>
          <p:nvPr userDrawn="1"/>
        </p:nvSpPr>
        <p:spPr>
          <a:xfrm rot="10800000">
            <a:off x="442912" y="0"/>
            <a:ext cx="790575" cy="371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9"/>
          <p:cNvSpPr/>
          <p:nvPr userDrawn="1"/>
        </p:nvSpPr>
        <p:spPr>
          <a:xfrm>
            <a:off x="442912" y="6486525"/>
            <a:ext cx="790575" cy="371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59592" y="6600824"/>
            <a:ext cx="557215" cy="2286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5513AA19-9063-634D-AA1B-65FDA7F61649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721" y="6535870"/>
            <a:ext cx="776941" cy="22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22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magine e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18000" cy="6858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Rettangolo 8"/>
          <p:cNvSpPr/>
          <p:nvPr userDrawn="1"/>
        </p:nvSpPr>
        <p:spPr>
          <a:xfrm>
            <a:off x="10007600" y="0"/>
            <a:ext cx="218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608512" y="500062"/>
            <a:ext cx="5029201" cy="457201"/>
          </a:xfrm>
        </p:spPr>
        <p:txBody>
          <a:bodyPr anchor="t">
            <a:noAutofit/>
          </a:bodyPr>
          <a:lstStyle>
            <a:lvl1pPr>
              <a:defRPr sz="2800" b="0" i="0">
                <a:solidFill>
                  <a:srgbClr val="1F85BB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608512" y="1797050"/>
            <a:ext cx="5181600" cy="346075"/>
          </a:xfrm>
        </p:spPr>
        <p:txBody>
          <a:bodyPr>
            <a:normAutofit/>
          </a:bodyPr>
          <a:lstStyle>
            <a:lvl1pPr marL="0" indent="0">
              <a:buNone/>
              <a:defRPr sz="1800" b="1" i="0" baseline="0">
                <a:solidFill>
                  <a:schemeClr val="tx1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572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dirty="0" smtClean="0"/>
              <a:t>SOTTOTITOLO</a:t>
            </a:r>
          </a:p>
          <a:p>
            <a:pPr lvl="0"/>
            <a:endParaRPr lang="it-IT" dirty="0" smtClean="0"/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08512" y="2386013"/>
            <a:ext cx="5181600" cy="877887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adipiscing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do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r>
              <a:rPr lang="it-IT" dirty="0" smtClean="0"/>
              <a:t>. Ut </a:t>
            </a:r>
            <a:r>
              <a:rPr lang="it-IT" dirty="0" err="1" smtClean="0"/>
              <a:t>enim</a:t>
            </a:r>
            <a:r>
              <a:rPr lang="it-IT" dirty="0" smtClean="0"/>
              <a:t> ad </a:t>
            </a:r>
            <a:r>
              <a:rPr lang="it-IT" dirty="0" err="1" smtClean="0"/>
              <a:t>minim</a:t>
            </a:r>
            <a:r>
              <a:rPr lang="it-IT" dirty="0" smtClean="0"/>
              <a:t> </a:t>
            </a:r>
            <a:r>
              <a:rPr lang="it-IT" dirty="0" err="1" smtClean="0"/>
              <a:t>veniam</a:t>
            </a:r>
            <a:r>
              <a:rPr lang="it-IT" dirty="0" smtClean="0"/>
              <a:t>, </a:t>
            </a:r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 smtClean="0"/>
              <a:t>nostrud</a:t>
            </a:r>
            <a:r>
              <a:rPr lang="it-IT" dirty="0" smtClean="0"/>
              <a:t> </a:t>
            </a:r>
            <a:r>
              <a:rPr lang="it-IT" dirty="0" err="1" smtClean="0"/>
              <a:t>exercitation</a:t>
            </a:r>
            <a:r>
              <a:rPr lang="it-IT" dirty="0" smtClean="0"/>
              <a:t> </a:t>
            </a:r>
            <a:r>
              <a:rPr lang="it-IT" dirty="0" err="1" smtClean="0"/>
              <a:t>ullamco</a:t>
            </a:r>
            <a:r>
              <a:rPr lang="it-IT" dirty="0" smtClean="0"/>
              <a:t> </a:t>
            </a:r>
            <a:r>
              <a:rPr lang="it-IT" dirty="0" err="1" smtClean="0"/>
              <a:t>laboris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ut </a:t>
            </a:r>
            <a:r>
              <a:rPr lang="it-IT" dirty="0" err="1" smtClean="0"/>
              <a:t>aliquip</a:t>
            </a:r>
            <a:r>
              <a:rPr lang="it-IT" dirty="0" smtClean="0"/>
              <a:t> ex ea </a:t>
            </a:r>
            <a:r>
              <a:rPr lang="it-IT" dirty="0" err="1" smtClean="0"/>
              <a:t>commodo</a:t>
            </a:r>
            <a:r>
              <a:rPr lang="it-IT" dirty="0" smtClean="0"/>
              <a:t> </a:t>
            </a:r>
            <a:r>
              <a:rPr lang="it-IT" dirty="0" err="1" smtClean="0"/>
              <a:t>consequat</a:t>
            </a:r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13" name="Segnaposto contenuto 2"/>
          <p:cNvSpPr>
            <a:spLocks noGrp="1"/>
          </p:cNvSpPr>
          <p:nvPr>
            <p:ph sz="half" idx="15" hasCustomPrompt="1"/>
          </p:nvPr>
        </p:nvSpPr>
        <p:spPr>
          <a:xfrm>
            <a:off x="4608512" y="3795712"/>
            <a:ext cx="5181600" cy="346075"/>
          </a:xfrm>
        </p:spPr>
        <p:txBody>
          <a:bodyPr>
            <a:normAutofit/>
          </a:bodyPr>
          <a:lstStyle>
            <a:lvl1pPr marL="0" indent="0">
              <a:buNone/>
              <a:defRPr sz="1800" b="1" i="0" baseline="0">
                <a:solidFill>
                  <a:schemeClr val="tx1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572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dirty="0" smtClean="0"/>
              <a:t>PUNTO ELENCO</a:t>
            </a:r>
          </a:p>
          <a:p>
            <a:pPr lvl="0"/>
            <a:endParaRPr lang="it-IT" dirty="0" smtClean="0"/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08512" y="4384675"/>
            <a:ext cx="5029201" cy="218122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400" b="0" i="0">
                <a:solidFill>
                  <a:schemeClr val="tx1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</a:p>
          <a:p>
            <a:pPr lvl="0"/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adipiscing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do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endParaRPr lang="it-IT" dirty="0" smtClean="0"/>
          </a:p>
          <a:p>
            <a:pPr lvl="0"/>
            <a:r>
              <a:rPr lang="it-IT" dirty="0" smtClean="0"/>
              <a:t>ut </a:t>
            </a:r>
            <a:r>
              <a:rPr lang="it-IT" dirty="0" err="1" smtClean="0"/>
              <a:t>enim</a:t>
            </a:r>
            <a:r>
              <a:rPr lang="it-IT" dirty="0" smtClean="0"/>
              <a:t> ad </a:t>
            </a:r>
            <a:r>
              <a:rPr lang="it-IT" dirty="0" err="1" smtClean="0"/>
              <a:t>minim</a:t>
            </a:r>
            <a:r>
              <a:rPr lang="it-IT" dirty="0" smtClean="0"/>
              <a:t> </a:t>
            </a:r>
            <a:r>
              <a:rPr lang="it-IT" dirty="0" err="1" smtClean="0"/>
              <a:t>veniam</a:t>
            </a:r>
            <a:r>
              <a:rPr lang="it-IT" dirty="0" smtClean="0"/>
              <a:t>, </a:t>
            </a:r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 smtClean="0"/>
              <a:t>nostrud</a:t>
            </a:r>
            <a:r>
              <a:rPr lang="it-IT" dirty="0" smtClean="0"/>
              <a:t> </a:t>
            </a:r>
            <a:r>
              <a:rPr lang="it-IT" dirty="0" err="1" smtClean="0"/>
              <a:t>exercitation</a:t>
            </a:r>
            <a:r>
              <a:rPr lang="it-IT" dirty="0" smtClean="0"/>
              <a:t> </a:t>
            </a:r>
            <a:r>
              <a:rPr lang="it-IT" dirty="0" err="1" smtClean="0"/>
              <a:t>ullamco</a:t>
            </a:r>
            <a:r>
              <a:rPr lang="it-IT" dirty="0" smtClean="0"/>
              <a:t> </a:t>
            </a:r>
            <a:r>
              <a:rPr lang="it-IT" dirty="0" err="1" smtClean="0"/>
              <a:t>laboris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ut </a:t>
            </a:r>
            <a:r>
              <a:rPr lang="it-IT" dirty="0" err="1" smtClean="0"/>
              <a:t>aliquip</a:t>
            </a:r>
            <a:r>
              <a:rPr lang="it-IT" dirty="0" smtClean="0"/>
              <a:t> ex ea </a:t>
            </a:r>
            <a:r>
              <a:rPr lang="it-IT" dirty="0" err="1" smtClean="0"/>
              <a:t>commodo</a:t>
            </a:r>
            <a:r>
              <a:rPr lang="it-IT" dirty="0" smtClean="0"/>
              <a:t> </a:t>
            </a:r>
            <a:r>
              <a:rPr lang="it-IT" dirty="0" err="1" smtClean="0"/>
              <a:t>consequat</a:t>
            </a:r>
            <a:endParaRPr lang="it-IT" dirty="0" smtClean="0"/>
          </a:p>
          <a:p>
            <a:pPr lvl="0"/>
            <a:r>
              <a:rPr lang="it-IT" dirty="0" err="1" smtClean="0"/>
              <a:t>duis</a:t>
            </a:r>
            <a:r>
              <a:rPr lang="it-IT" dirty="0" smtClean="0"/>
              <a:t> </a:t>
            </a:r>
            <a:r>
              <a:rPr lang="it-IT" dirty="0" err="1" smtClean="0"/>
              <a:t>aute</a:t>
            </a:r>
            <a:r>
              <a:rPr lang="it-IT" dirty="0" smtClean="0"/>
              <a:t> </a:t>
            </a:r>
            <a:r>
              <a:rPr lang="it-IT" dirty="0" err="1" smtClean="0"/>
              <a:t>irure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in </a:t>
            </a:r>
            <a:r>
              <a:rPr lang="it-IT" dirty="0" err="1" smtClean="0"/>
              <a:t>reprehenderit</a:t>
            </a:r>
            <a:r>
              <a:rPr lang="it-IT" dirty="0" smtClean="0"/>
              <a:t> in </a:t>
            </a:r>
            <a:r>
              <a:rPr lang="it-IT" dirty="0" err="1" smtClean="0"/>
              <a:t>voluptate</a:t>
            </a:r>
            <a:r>
              <a:rPr lang="it-IT" dirty="0" smtClean="0"/>
              <a:t> </a:t>
            </a:r>
            <a:r>
              <a:rPr lang="it-IT" dirty="0" err="1" smtClean="0"/>
              <a:t>velit</a:t>
            </a:r>
            <a:r>
              <a:rPr lang="it-IT" dirty="0" smtClean="0"/>
              <a:t> esse </a:t>
            </a:r>
            <a:r>
              <a:rPr lang="it-IT" dirty="0" err="1" smtClean="0"/>
              <a:t>cillum</a:t>
            </a:r>
            <a:r>
              <a:rPr lang="it-IT" dirty="0" smtClean="0"/>
              <a:t> dolore </a:t>
            </a:r>
            <a:r>
              <a:rPr lang="it-IT" dirty="0" err="1" smtClean="0"/>
              <a:t>eu</a:t>
            </a:r>
            <a:r>
              <a:rPr lang="it-IT" dirty="0" smtClean="0"/>
              <a:t> </a:t>
            </a:r>
            <a:r>
              <a:rPr lang="it-IT" dirty="0" err="1" smtClean="0"/>
              <a:t>fugiat</a:t>
            </a:r>
            <a:r>
              <a:rPr lang="it-IT" dirty="0" smtClean="0"/>
              <a:t> nulla </a:t>
            </a:r>
            <a:r>
              <a:rPr lang="it-IT" dirty="0" err="1" smtClean="0"/>
              <a:t>pariatur</a:t>
            </a:r>
            <a:endParaRPr lang="it-IT" dirty="0" smtClean="0"/>
          </a:p>
        </p:txBody>
      </p:sp>
      <p:sp>
        <p:nvSpPr>
          <p:cNvPr id="15" name="Triangolo 14"/>
          <p:cNvSpPr/>
          <p:nvPr userDrawn="1"/>
        </p:nvSpPr>
        <p:spPr>
          <a:xfrm rot="10800000">
            <a:off x="4608512" y="0"/>
            <a:ext cx="790575" cy="371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109" y="6535870"/>
            <a:ext cx="774165" cy="22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56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uota - titolazione centr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86125" y="500062"/>
            <a:ext cx="11419750" cy="457201"/>
          </a:xfrm>
        </p:spPr>
        <p:txBody>
          <a:bodyPr anchor="t">
            <a:noAutofit/>
          </a:bodyPr>
          <a:lstStyle>
            <a:lvl1pPr algn="ctr">
              <a:defRPr sz="2800" b="0" i="0">
                <a:solidFill>
                  <a:srgbClr val="1F85BB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9" name="Triangolo 8"/>
          <p:cNvSpPr/>
          <p:nvPr userDrawn="1"/>
        </p:nvSpPr>
        <p:spPr>
          <a:xfrm rot="10800000">
            <a:off x="5700713" y="0"/>
            <a:ext cx="790575" cy="371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9"/>
          <p:cNvSpPr/>
          <p:nvPr userDrawn="1"/>
        </p:nvSpPr>
        <p:spPr>
          <a:xfrm>
            <a:off x="442912" y="6486525"/>
            <a:ext cx="790575" cy="371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59592" y="6600824"/>
            <a:ext cx="557215" cy="2286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5513AA19-9063-634D-AA1B-65FDA7F61649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721" y="6535870"/>
            <a:ext cx="776941" cy="22198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uota - titolo lib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9"/>
          <p:cNvSpPr/>
          <p:nvPr userDrawn="1"/>
        </p:nvSpPr>
        <p:spPr>
          <a:xfrm>
            <a:off x="442912" y="6486525"/>
            <a:ext cx="790575" cy="371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59592" y="6600824"/>
            <a:ext cx="557215" cy="2286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5513AA19-9063-634D-AA1B-65FDA7F61649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721" y="6535870"/>
            <a:ext cx="776941" cy="221983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386125" y="500062"/>
            <a:ext cx="11419750" cy="457201"/>
          </a:xfrm>
        </p:spPr>
        <p:txBody>
          <a:bodyPr anchor="t">
            <a:noAutofit/>
          </a:bodyPr>
          <a:lstStyle>
            <a:lvl1pPr algn="ctr">
              <a:defRPr sz="2800" b="0" i="0">
                <a:solidFill>
                  <a:srgbClr val="1F85BB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 immagine s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olo 5"/>
          <p:cNvSpPr/>
          <p:nvPr userDrawn="1"/>
        </p:nvSpPr>
        <p:spPr>
          <a:xfrm rot="10800000" flipH="1">
            <a:off x="0" y="0"/>
            <a:ext cx="12192000" cy="6858000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489700" y="3548062"/>
            <a:ext cx="5435600" cy="457201"/>
          </a:xfrm>
        </p:spPr>
        <p:txBody>
          <a:bodyPr anchor="t">
            <a:noAutofit/>
          </a:bodyPr>
          <a:lstStyle>
            <a:lvl1pPr>
              <a:defRPr sz="2800" b="0" i="0">
                <a:solidFill>
                  <a:srgbClr val="1F85BB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9" name="Segnaposto immagine 8"/>
          <p:cNvSpPr>
            <a:spLocks noGrp="1"/>
          </p:cNvSpPr>
          <p:nvPr>
            <p:ph type="pic" sz="quarter" idx="10"/>
          </p:nvPr>
        </p:nvSpPr>
        <p:spPr>
          <a:xfrm>
            <a:off x="1320800" y="215900"/>
            <a:ext cx="4813300" cy="6400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10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6489700" y="4525169"/>
            <a:ext cx="5181600" cy="346075"/>
          </a:xfrm>
        </p:spPr>
        <p:txBody>
          <a:bodyPr>
            <a:normAutofit/>
          </a:bodyPr>
          <a:lstStyle>
            <a:lvl1pPr marL="0" indent="0">
              <a:buNone/>
              <a:defRPr sz="1800" b="1" i="0" baseline="0">
                <a:solidFill>
                  <a:schemeClr val="tx1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572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smtClean="0"/>
              <a:t>SOTTOTITOLO</a:t>
            </a:r>
            <a:endParaRPr lang="it-IT" dirty="0" smtClean="0"/>
          </a:p>
          <a:p>
            <a:pPr lvl="0"/>
            <a:endParaRPr lang="it-IT" dirty="0" smtClean="0"/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89700" y="5114132"/>
            <a:ext cx="5181600" cy="877887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adipiscing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do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r>
              <a:rPr lang="it-IT" dirty="0" smtClean="0"/>
              <a:t>. Ut </a:t>
            </a:r>
            <a:r>
              <a:rPr lang="it-IT" dirty="0" err="1" smtClean="0"/>
              <a:t>enim</a:t>
            </a:r>
            <a:r>
              <a:rPr lang="it-IT" dirty="0" smtClean="0"/>
              <a:t> ad </a:t>
            </a:r>
            <a:r>
              <a:rPr lang="it-IT" dirty="0" err="1" smtClean="0"/>
              <a:t>minim</a:t>
            </a:r>
            <a:r>
              <a:rPr lang="it-IT" dirty="0" smtClean="0"/>
              <a:t> </a:t>
            </a:r>
            <a:r>
              <a:rPr lang="it-IT" dirty="0" err="1" smtClean="0"/>
              <a:t>veniam</a:t>
            </a:r>
            <a:r>
              <a:rPr lang="it-IT" dirty="0" smtClean="0"/>
              <a:t>, </a:t>
            </a:r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 smtClean="0"/>
              <a:t>nostrud</a:t>
            </a:r>
            <a:r>
              <a:rPr lang="it-IT" dirty="0" smtClean="0"/>
              <a:t> </a:t>
            </a:r>
            <a:r>
              <a:rPr lang="it-IT" dirty="0" err="1" smtClean="0"/>
              <a:t>exercitation</a:t>
            </a:r>
            <a:r>
              <a:rPr lang="it-IT" dirty="0" smtClean="0"/>
              <a:t> </a:t>
            </a:r>
            <a:r>
              <a:rPr lang="it-IT" dirty="0" err="1" smtClean="0"/>
              <a:t>ullamco</a:t>
            </a:r>
            <a:r>
              <a:rPr lang="it-IT" dirty="0" smtClean="0"/>
              <a:t> </a:t>
            </a:r>
            <a:r>
              <a:rPr lang="it-IT" dirty="0" err="1" smtClean="0"/>
              <a:t>laboris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ut </a:t>
            </a:r>
            <a:r>
              <a:rPr lang="it-IT" dirty="0" err="1" smtClean="0"/>
              <a:t>aliquip</a:t>
            </a:r>
            <a:r>
              <a:rPr lang="it-IT" dirty="0" smtClean="0"/>
              <a:t> ex ea </a:t>
            </a:r>
            <a:r>
              <a:rPr lang="it-IT" dirty="0" err="1" smtClean="0"/>
              <a:t>commodo</a:t>
            </a:r>
            <a:r>
              <a:rPr lang="it-IT" dirty="0" smtClean="0"/>
              <a:t> </a:t>
            </a:r>
            <a:r>
              <a:rPr lang="it-IT" dirty="0" err="1" smtClean="0"/>
              <a:t>consequat</a:t>
            </a:r>
            <a:r>
              <a:rPr lang="it-IT" dirty="0" smtClean="0"/>
              <a:t>. 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721" y="6535870"/>
            <a:ext cx="776941" cy="22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31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 immagine sx oriz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>
          <a:xfrm>
            <a:off x="1574800" y="0"/>
            <a:ext cx="10617200" cy="6858000"/>
          </a:xfrm>
          <a:prstGeom prst="rect">
            <a:avLst/>
          </a:prstGeom>
          <a:solidFill>
            <a:srgbClr val="008996"/>
          </a:solidFill>
        </p:spPr>
        <p:txBody>
          <a:bodyPr rtlCol="0" anchor="ctr">
            <a:spAutoFit/>
          </a:bodyPr>
          <a:lstStyle/>
          <a:p>
            <a:pPr algn="ctr"/>
            <a:endParaRPr lang="it-IT" sz="1400" smtClean="0">
              <a:solidFill>
                <a:schemeClr val="bg1">
                  <a:lumMod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22764" y="2328862"/>
            <a:ext cx="5102536" cy="457201"/>
          </a:xfrm>
        </p:spPr>
        <p:txBody>
          <a:bodyPr anchor="t">
            <a:noAutofit/>
          </a:bodyPr>
          <a:lstStyle>
            <a:lvl1pPr>
              <a:defRPr sz="2800" b="0" i="0">
                <a:solidFill>
                  <a:srgbClr val="FCFBFB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9" name="Segnaposto immagine 8"/>
          <p:cNvSpPr>
            <a:spLocks noGrp="1"/>
          </p:cNvSpPr>
          <p:nvPr>
            <p:ph type="pic" sz="quarter" idx="10"/>
          </p:nvPr>
        </p:nvSpPr>
        <p:spPr>
          <a:xfrm>
            <a:off x="342900" y="1346200"/>
            <a:ext cx="6197600" cy="4165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0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6807200" y="3305969"/>
            <a:ext cx="4864100" cy="346075"/>
          </a:xfrm>
        </p:spPr>
        <p:txBody>
          <a:bodyPr>
            <a:normAutofit/>
          </a:bodyPr>
          <a:lstStyle>
            <a:lvl1pPr marL="0" indent="0">
              <a:buNone/>
              <a:defRPr sz="1800" b="1" i="0" baseline="0">
                <a:solidFill>
                  <a:srgbClr val="FCFBFB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572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dirty="0" smtClean="0"/>
              <a:t>SOTTOTITOLO</a:t>
            </a:r>
          </a:p>
          <a:p>
            <a:pPr lvl="0"/>
            <a:endParaRPr lang="it-IT" dirty="0" smtClean="0"/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07200" y="3894932"/>
            <a:ext cx="4864100" cy="1096168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FCFBFB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adipiscing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do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r>
              <a:rPr lang="it-IT" dirty="0" smtClean="0"/>
              <a:t>. Ut </a:t>
            </a:r>
            <a:r>
              <a:rPr lang="it-IT" dirty="0" err="1" smtClean="0"/>
              <a:t>enim</a:t>
            </a:r>
            <a:r>
              <a:rPr lang="it-IT" dirty="0" smtClean="0"/>
              <a:t> ad </a:t>
            </a:r>
            <a:r>
              <a:rPr lang="it-IT" dirty="0" err="1" smtClean="0"/>
              <a:t>minim</a:t>
            </a:r>
            <a:r>
              <a:rPr lang="it-IT" dirty="0" smtClean="0"/>
              <a:t> </a:t>
            </a:r>
            <a:r>
              <a:rPr lang="it-IT" dirty="0" err="1" smtClean="0"/>
              <a:t>veniam</a:t>
            </a:r>
            <a:r>
              <a:rPr lang="it-IT" dirty="0" smtClean="0"/>
              <a:t>, </a:t>
            </a:r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 smtClean="0"/>
              <a:t>nostrud</a:t>
            </a:r>
            <a:r>
              <a:rPr lang="it-IT" dirty="0" smtClean="0"/>
              <a:t> </a:t>
            </a:r>
            <a:r>
              <a:rPr lang="it-IT" dirty="0" err="1" smtClean="0"/>
              <a:t>exercitation</a:t>
            </a:r>
            <a:r>
              <a:rPr lang="it-IT" dirty="0" smtClean="0"/>
              <a:t> </a:t>
            </a:r>
            <a:r>
              <a:rPr lang="it-IT" dirty="0" err="1" smtClean="0"/>
              <a:t>ullamco</a:t>
            </a:r>
            <a:r>
              <a:rPr lang="it-IT" dirty="0" smtClean="0"/>
              <a:t> </a:t>
            </a:r>
            <a:r>
              <a:rPr lang="it-IT" dirty="0" err="1" smtClean="0"/>
              <a:t>laboris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ut </a:t>
            </a:r>
            <a:r>
              <a:rPr lang="it-IT" dirty="0" err="1" smtClean="0"/>
              <a:t>aliquip</a:t>
            </a:r>
            <a:r>
              <a:rPr lang="it-IT" dirty="0" smtClean="0"/>
              <a:t> ex ea </a:t>
            </a:r>
            <a:r>
              <a:rPr lang="it-IT" dirty="0" err="1" smtClean="0"/>
              <a:t>commodo</a:t>
            </a:r>
            <a:r>
              <a:rPr lang="it-IT" dirty="0" smtClean="0"/>
              <a:t> </a:t>
            </a:r>
            <a:r>
              <a:rPr lang="it-IT" dirty="0" err="1" smtClean="0"/>
              <a:t>consequat</a:t>
            </a:r>
            <a:r>
              <a:rPr lang="it-IT" dirty="0" smtClean="0"/>
              <a:t>. 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109" y="6535870"/>
            <a:ext cx="774165" cy="221983"/>
          </a:xfrm>
          <a:prstGeom prst="rect">
            <a:avLst/>
          </a:prstGeom>
        </p:spPr>
      </p:pic>
      <p:sp>
        <p:nvSpPr>
          <p:cNvPr id="13" name="Triangolo 12"/>
          <p:cNvSpPr/>
          <p:nvPr userDrawn="1"/>
        </p:nvSpPr>
        <p:spPr>
          <a:xfrm>
            <a:off x="442912" y="6486525"/>
            <a:ext cx="790575" cy="371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59592" y="6600824"/>
            <a:ext cx="557215" cy="2286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5513AA19-9063-634D-AA1B-65FDA7F6164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olo 5"/>
          <p:cNvSpPr/>
          <p:nvPr userDrawn="1"/>
        </p:nvSpPr>
        <p:spPr>
          <a:xfrm rot="10800000">
            <a:off x="5700713" y="0"/>
            <a:ext cx="790575" cy="371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iangolo 6"/>
          <p:cNvSpPr/>
          <p:nvPr userDrawn="1"/>
        </p:nvSpPr>
        <p:spPr>
          <a:xfrm>
            <a:off x="442912" y="6486525"/>
            <a:ext cx="790575" cy="371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59592" y="6600824"/>
            <a:ext cx="557215" cy="2286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5513AA19-9063-634D-AA1B-65FDA7F61649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721" y="6535870"/>
            <a:ext cx="776941" cy="221983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386125" y="500062"/>
            <a:ext cx="11419750" cy="457201"/>
          </a:xfrm>
        </p:spPr>
        <p:txBody>
          <a:bodyPr anchor="t">
            <a:noAutofit/>
          </a:bodyPr>
          <a:lstStyle>
            <a:lvl1pPr algn="ctr">
              <a:defRPr sz="2800" b="0" i="0">
                <a:solidFill>
                  <a:srgbClr val="1F85BB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cxnSp>
        <p:nvCxnSpPr>
          <p:cNvPr id="12" name="Connettore 1 11"/>
          <p:cNvCxnSpPr/>
          <p:nvPr userDrawn="1"/>
        </p:nvCxnSpPr>
        <p:spPr>
          <a:xfrm>
            <a:off x="0" y="29083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 userDrawn="1"/>
        </p:nvSpPr>
        <p:spPr>
          <a:xfrm>
            <a:off x="1233487" y="1790700"/>
            <a:ext cx="2235200" cy="2235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 userDrawn="1"/>
        </p:nvSpPr>
        <p:spPr>
          <a:xfrm>
            <a:off x="4978400" y="1790700"/>
            <a:ext cx="2235200" cy="2235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 userDrawn="1"/>
        </p:nvSpPr>
        <p:spPr>
          <a:xfrm>
            <a:off x="8723313" y="1790700"/>
            <a:ext cx="2235200" cy="2235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egnaposto immagine 17"/>
          <p:cNvSpPr>
            <a:spLocks noGrp="1"/>
          </p:cNvSpPr>
          <p:nvPr>
            <p:ph type="pic" sz="quarter" idx="13"/>
          </p:nvPr>
        </p:nvSpPr>
        <p:spPr>
          <a:xfrm>
            <a:off x="1354137" y="1911350"/>
            <a:ext cx="1993900" cy="19939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9" name="Segnaposto immagine 17"/>
          <p:cNvSpPr>
            <a:spLocks noGrp="1"/>
          </p:cNvSpPr>
          <p:nvPr>
            <p:ph type="pic" sz="quarter" idx="14"/>
          </p:nvPr>
        </p:nvSpPr>
        <p:spPr>
          <a:xfrm>
            <a:off x="5099050" y="1911350"/>
            <a:ext cx="1993900" cy="19939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0" name="Segnaposto immagine 17"/>
          <p:cNvSpPr>
            <a:spLocks noGrp="1"/>
          </p:cNvSpPr>
          <p:nvPr>
            <p:ph type="pic" sz="quarter" idx="15"/>
          </p:nvPr>
        </p:nvSpPr>
        <p:spPr>
          <a:xfrm>
            <a:off x="8843963" y="1911350"/>
            <a:ext cx="1993900" cy="19939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206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 userDrawn="1"/>
        </p:nvSpPr>
        <p:spPr>
          <a:xfrm>
            <a:off x="4978546" y="2235200"/>
            <a:ext cx="2234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008996"/>
                </a:solidFill>
                <a:latin typeface="Open Sans" charset="0"/>
                <a:ea typeface="Open Sans" charset="0"/>
                <a:cs typeface="Open Sans" charset="0"/>
              </a:rPr>
              <a:t>GRAZIE!</a:t>
            </a:r>
          </a:p>
        </p:txBody>
      </p:sp>
      <p:sp>
        <p:nvSpPr>
          <p:cNvPr id="10" name="Triangolo 9"/>
          <p:cNvSpPr/>
          <p:nvPr userDrawn="1"/>
        </p:nvSpPr>
        <p:spPr>
          <a:xfrm rot="10800000">
            <a:off x="5897897" y="3232874"/>
            <a:ext cx="396207" cy="208826"/>
          </a:xfrm>
          <a:prstGeom prst="triangle">
            <a:avLst/>
          </a:prstGeom>
          <a:solidFill>
            <a:srgbClr val="008996"/>
          </a:solidFill>
          <a:ln>
            <a:noFill/>
          </a:ln>
        </p:spPr>
        <p:txBody>
          <a:bodyPr rtlCol="0" anchor="ctr">
            <a:spAutoFit/>
          </a:bodyPr>
          <a:lstStyle/>
          <a:p>
            <a:pPr algn="ctr"/>
            <a:endParaRPr lang="it-IT" sz="1400" smtClean="0">
              <a:solidFill>
                <a:schemeClr val="bg1">
                  <a:lumMod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99" y="4030794"/>
            <a:ext cx="1209601" cy="3456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83" y="4614519"/>
            <a:ext cx="1080000" cy="70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9" b="34903"/>
          <a:stretch/>
        </p:blipFill>
        <p:spPr>
          <a:xfrm>
            <a:off x="709704" y="1376154"/>
            <a:ext cx="6686177" cy="4815898"/>
          </a:xfrm>
          <a:prstGeom prst="rect">
            <a:avLst/>
          </a:prstGeom>
        </p:spPr>
      </p:pic>
      <p:sp>
        <p:nvSpPr>
          <p:cNvPr id="5" name="Titolo 6"/>
          <p:cNvSpPr txBox="1">
            <a:spLocks/>
          </p:cNvSpPr>
          <p:nvPr userDrawn="1"/>
        </p:nvSpPr>
        <p:spPr>
          <a:xfrm>
            <a:off x="3119931" y="3277634"/>
            <a:ext cx="2812784" cy="50646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it-IT" sz="3400" smtClean="0"/>
              <a:t>CONTENUTI</a:t>
            </a:r>
            <a:endParaRPr lang="it-IT" sz="34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7815263" y="1534432"/>
            <a:ext cx="4083050" cy="26171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1F85BB"/>
                </a:solidFill>
              </a:defRPr>
            </a:lvl1pPr>
            <a:lvl2pPr marL="457200" indent="0">
              <a:buNone/>
              <a:defRPr sz="1800">
                <a:solidFill>
                  <a:srgbClr val="1F85BB"/>
                </a:solidFill>
              </a:defRPr>
            </a:lvl2pPr>
            <a:lvl3pPr marL="914400" indent="0">
              <a:buNone/>
              <a:defRPr sz="1800">
                <a:solidFill>
                  <a:srgbClr val="1F85BB"/>
                </a:solidFill>
              </a:defRPr>
            </a:lvl3pPr>
            <a:lvl4pPr marL="1371600" indent="0">
              <a:buNone/>
              <a:defRPr sz="1800">
                <a:solidFill>
                  <a:srgbClr val="1F85BB"/>
                </a:solidFill>
              </a:defRPr>
            </a:lvl4pPr>
            <a:lvl5pPr marL="1828800" indent="0">
              <a:buNone/>
              <a:defRPr sz="1800">
                <a:solidFill>
                  <a:srgbClr val="1F85BB"/>
                </a:solidFill>
              </a:defRPr>
            </a:lvl5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815263" y="1839231"/>
            <a:ext cx="4083050" cy="55562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adipiscing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do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2" name="Segnaposto testo 5"/>
          <p:cNvSpPr>
            <a:spLocks noGrp="1"/>
          </p:cNvSpPr>
          <p:nvPr>
            <p:ph type="body" sz="quarter" idx="12" hasCustomPrompt="1"/>
          </p:nvPr>
        </p:nvSpPr>
        <p:spPr>
          <a:xfrm>
            <a:off x="7815263" y="2688318"/>
            <a:ext cx="4083050" cy="26171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1F85BB"/>
                </a:solidFill>
              </a:defRPr>
            </a:lvl1pPr>
            <a:lvl2pPr marL="457200" indent="0">
              <a:buNone/>
              <a:defRPr sz="1800">
                <a:solidFill>
                  <a:srgbClr val="1F85BB"/>
                </a:solidFill>
              </a:defRPr>
            </a:lvl2pPr>
            <a:lvl3pPr marL="914400" indent="0">
              <a:buNone/>
              <a:defRPr sz="1800">
                <a:solidFill>
                  <a:srgbClr val="1F85BB"/>
                </a:solidFill>
              </a:defRPr>
            </a:lvl3pPr>
            <a:lvl4pPr marL="1371600" indent="0">
              <a:buNone/>
              <a:defRPr sz="1800">
                <a:solidFill>
                  <a:srgbClr val="1F85BB"/>
                </a:solidFill>
              </a:defRPr>
            </a:lvl4pPr>
            <a:lvl5pPr marL="1828800" indent="0">
              <a:buNone/>
              <a:defRPr sz="1800">
                <a:solidFill>
                  <a:srgbClr val="1F85BB"/>
                </a:solidFill>
              </a:defRPr>
            </a:lvl5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endParaRPr lang="it-IT" dirty="0"/>
          </a:p>
        </p:txBody>
      </p:sp>
      <p:sp>
        <p:nvSpPr>
          <p:cNvPr id="13" name="Segnaposto tes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15263" y="2993117"/>
            <a:ext cx="4083050" cy="55562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adipiscing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do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4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7815263" y="3809547"/>
            <a:ext cx="4083050" cy="26171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1F85BB"/>
                </a:solidFill>
              </a:defRPr>
            </a:lvl1pPr>
            <a:lvl2pPr marL="457200" indent="0">
              <a:buNone/>
              <a:defRPr sz="1800">
                <a:solidFill>
                  <a:srgbClr val="1F85BB"/>
                </a:solidFill>
              </a:defRPr>
            </a:lvl2pPr>
            <a:lvl3pPr marL="914400" indent="0">
              <a:buNone/>
              <a:defRPr sz="1800">
                <a:solidFill>
                  <a:srgbClr val="1F85BB"/>
                </a:solidFill>
              </a:defRPr>
            </a:lvl3pPr>
            <a:lvl4pPr marL="1371600" indent="0">
              <a:buNone/>
              <a:defRPr sz="1800">
                <a:solidFill>
                  <a:srgbClr val="1F85BB"/>
                </a:solidFill>
              </a:defRPr>
            </a:lvl4pPr>
            <a:lvl5pPr marL="1828800" indent="0">
              <a:buNone/>
              <a:defRPr sz="1800">
                <a:solidFill>
                  <a:srgbClr val="1F85BB"/>
                </a:solidFill>
              </a:defRPr>
            </a:lvl5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endParaRPr lang="it-IT" dirty="0"/>
          </a:p>
        </p:txBody>
      </p:sp>
      <p:sp>
        <p:nvSpPr>
          <p:cNvPr id="15" name="Segnaposto tes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7815263" y="4114346"/>
            <a:ext cx="4083050" cy="55562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adipiscing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do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6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7815263" y="4963433"/>
            <a:ext cx="4083050" cy="26171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1F85BB"/>
                </a:solidFill>
              </a:defRPr>
            </a:lvl1pPr>
            <a:lvl2pPr marL="457200" indent="0">
              <a:buNone/>
              <a:defRPr sz="1800">
                <a:solidFill>
                  <a:srgbClr val="1F85BB"/>
                </a:solidFill>
              </a:defRPr>
            </a:lvl2pPr>
            <a:lvl3pPr marL="914400" indent="0">
              <a:buNone/>
              <a:defRPr sz="1800">
                <a:solidFill>
                  <a:srgbClr val="1F85BB"/>
                </a:solidFill>
              </a:defRPr>
            </a:lvl3pPr>
            <a:lvl4pPr marL="1371600" indent="0">
              <a:buNone/>
              <a:defRPr sz="1800">
                <a:solidFill>
                  <a:srgbClr val="1F85BB"/>
                </a:solidFill>
              </a:defRPr>
            </a:lvl4pPr>
            <a:lvl5pPr marL="1828800" indent="0">
              <a:buNone/>
              <a:defRPr sz="1800">
                <a:solidFill>
                  <a:srgbClr val="1F85BB"/>
                </a:solidFill>
              </a:defRPr>
            </a:lvl5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endParaRPr lang="it-IT" dirty="0"/>
          </a:p>
        </p:txBody>
      </p:sp>
      <p:sp>
        <p:nvSpPr>
          <p:cNvPr id="17" name="Segnaposto testo 10"/>
          <p:cNvSpPr>
            <a:spLocks noGrp="1"/>
          </p:cNvSpPr>
          <p:nvPr>
            <p:ph type="body" sz="quarter" idx="17" hasCustomPrompt="1"/>
          </p:nvPr>
        </p:nvSpPr>
        <p:spPr>
          <a:xfrm>
            <a:off x="7815263" y="5268232"/>
            <a:ext cx="4083050" cy="55562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adipiscing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do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721" y="6535870"/>
            <a:ext cx="776941" cy="22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1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magine 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42912" y="500062"/>
            <a:ext cx="5551488" cy="457201"/>
          </a:xfrm>
        </p:spPr>
        <p:txBody>
          <a:bodyPr anchor="t">
            <a:noAutofit/>
          </a:bodyPr>
          <a:lstStyle>
            <a:lvl1pPr>
              <a:defRPr sz="2800" b="0" i="0">
                <a:solidFill>
                  <a:srgbClr val="1F85BB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7" name="Triangolo 6"/>
          <p:cNvSpPr/>
          <p:nvPr userDrawn="1"/>
        </p:nvSpPr>
        <p:spPr>
          <a:xfrm rot="10800000">
            <a:off x="442912" y="-5557"/>
            <a:ext cx="790575" cy="371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 userDrawn="1"/>
        </p:nvSpPr>
        <p:spPr>
          <a:xfrm>
            <a:off x="8788400" y="0"/>
            <a:ext cx="3403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9" r="7132"/>
          <a:stretch/>
        </p:blipFill>
        <p:spPr>
          <a:xfrm>
            <a:off x="6400800" y="0"/>
            <a:ext cx="3962400" cy="685800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59028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008996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 8"/>
          <p:cNvSpPr/>
          <p:nvPr userDrawn="1"/>
        </p:nvSpPr>
        <p:spPr>
          <a:xfrm>
            <a:off x="1295400" y="1621971"/>
            <a:ext cx="4158343" cy="3755572"/>
          </a:xfrm>
          <a:custGeom>
            <a:avLst/>
            <a:gdLst>
              <a:gd name="connsiteX0" fmla="*/ 0 w 4158343"/>
              <a:gd name="connsiteY0" fmla="*/ 0 h 3755572"/>
              <a:gd name="connsiteX1" fmla="*/ 1698171 w 4158343"/>
              <a:gd name="connsiteY1" fmla="*/ 3755572 h 3755572"/>
              <a:gd name="connsiteX2" fmla="*/ 4158343 w 4158343"/>
              <a:gd name="connsiteY2" fmla="*/ 653143 h 3755572"/>
              <a:gd name="connsiteX3" fmla="*/ 0 w 4158343"/>
              <a:gd name="connsiteY3" fmla="*/ 0 h 375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8343" h="3755572">
                <a:moveTo>
                  <a:pt x="0" y="0"/>
                </a:moveTo>
                <a:lnTo>
                  <a:pt x="1698171" y="3755572"/>
                </a:lnTo>
                <a:lnTo>
                  <a:pt x="4158343" y="65314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864078" y="3159240"/>
            <a:ext cx="8769350" cy="473867"/>
          </a:xfrm>
        </p:spPr>
        <p:txBody>
          <a:bodyPr anchor="t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DIVIDER - SEPARATORE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147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magine  e te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912" y="500062"/>
            <a:ext cx="5029201" cy="457201"/>
          </a:xfrm>
        </p:spPr>
        <p:txBody>
          <a:bodyPr anchor="t">
            <a:noAutofit/>
          </a:bodyPr>
          <a:lstStyle>
            <a:lvl1pPr>
              <a:defRPr sz="2800" b="0" i="0">
                <a:solidFill>
                  <a:srgbClr val="1F85BB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42912" y="1797050"/>
            <a:ext cx="5181600" cy="346075"/>
          </a:xfrm>
        </p:spPr>
        <p:txBody>
          <a:bodyPr>
            <a:normAutofit/>
          </a:bodyPr>
          <a:lstStyle>
            <a:lvl1pPr marL="0" indent="0">
              <a:buNone/>
              <a:defRPr sz="1800" b="1" i="0" baseline="0">
                <a:solidFill>
                  <a:schemeClr val="tx1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572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smtClean="0"/>
              <a:t>SOTTOTITOLO</a:t>
            </a:r>
            <a:endParaRPr lang="it-IT" dirty="0" smtClean="0"/>
          </a:p>
          <a:p>
            <a:pPr lvl="0"/>
            <a:endParaRPr lang="it-IT" dirty="0" smtClean="0"/>
          </a:p>
        </p:txBody>
      </p:sp>
      <p:sp>
        <p:nvSpPr>
          <p:cNvPr id="8" name="Triangolo 7"/>
          <p:cNvSpPr/>
          <p:nvPr userDrawn="1"/>
        </p:nvSpPr>
        <p:spPr>
          <a:xfrm rot="10800000">
            <a:off x="442912" y="0"/>
            <a:ext cx="790575" cy="371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riangolo 8"/>
          <p:cNvSpPr/>
          <p:nvPr userDrawn="1"/>
        </p:nvSpPr>
        <p:spPr>
          <a:xfrm>
            <a:off x="442912" y="6486525"/>
            <a:ext cx="790575" cy="371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59592" y="6600824"/>
            <a:ext cx="557215" cy="2286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5513AA19-9063-634D-AA1B-65FDA7F6164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immagine 10"/>
          <p:cNvSpPr>
            <a:spLocks noGrp="1"/>
          </p:cNvSpPr>
          <p:nvPr>
            <p:ph type="pic" sz="quarter" idx="13"/>
          </p:nvPr>
        </p:nvSpPr>
        <p:spPr>
          <a:xfrm>
            <a:off x="5886450" y="-1"/>
            <a:ext cx="6305550" cy="68580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2" y="2386013"/>
            <a:ext cx="5181601" cy="32004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adipiscing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do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r>
              <a:rPr lang="it-IT" dirty="0" smtClean="0"/>
              <a:t>. Ut </a:t>
            </a:r>
            <a:r>
              <a:rPr lang="it-IT" dirty="0" err="1" smtClean="0"/>
              <a:t>enim</a:t>
            </a:r>
            <a:r>
              <a:rPr lang="it-IT" dirty="0" smtClean="0"/>
              <a:t> ad </a:t>
            </a:r>
            <a:r>
              <a:rPr lang="it-IT" dirty="0" err="1" smtClean="0"/>
              <a:t>minim</a:t>
            </a:r>
            <a:r>
              <a:rPr lang="it-IT" dirty="0" smtClean="0"/>
              <a:t> </a:t>
            </a:r>
            <a:r>
              <a:rPr lang="it-IT" dirty="0" err="1" smtClean="0"/>
              <a:t>veniam</a:t>
            </a:r>
            <a:r>
              <a:rPr lang="it-IT" dirty="0" smtClean="0"/>
              <a:t>, </a:t>
            </a:r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 smtClean="0"/>
              <a:t>nostrud</a:t>
            </a:r>
            <a:r>
              <a:rPr lang="it-IT" dirty="0" smtClean="0"/>
              <a:t> </a:t>
            </a:r>
            <a:r>
              <a:rPr lang="it-IT" dirty="0" err="1" smtClean="0"/>
              <a:t>exercitation</a:t>
            </a:r>
            <a:r>
              <a:rPr lang="it-IT" dirty="0" smtClean="0"/>
              <a:t> </a:t>
            </a:r>
            <a:r>
              <a:rPr lang="it-IT" dirty="0" err="1" smtClean="0"/>
              <a:t>ullamco</a:t>
            </a:r>
            <a:r>
              <a:rPr lang="it-IT" dirty="0" smtClean="0"/>
              <a:t> </a:t>
            </a:r>
            <a:r>
              <a:rPr lang="it-IT" dirty="0" err="1" smtClean="0"/>
              <a:t>laboris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ut </a:t>
            </a:r>
            <a:r>
              <a:rPr lang="it-IT" dirty="0" err="1" smtClean="0"/>
              <a:t>aliquip</a:t>
            </a:r>
            <a:r>
              <a:rPr lang="it-IT" dirty="0" smtClean="0"/>
              <a:t> ex ea </a:t>
            </a:r>
            <a:r>
              <a:rPr lang="it-IT" dirty="0" err="1" smtClean="0"/>
              <a:t>commodo</a:t>
            </a:r>
            <a:r>
              <a:rPr lang="it-IT" dirty="0" smtClean="0"/>
              <a:t> </a:t>
            </a:r>
            <a:r>
              <a:rPr lang="it-IT" dirty="0" err="1" smtClean="0"/>
              <a:t>consequat</a:t>
            </a:r>
            <a:r>
              <a:rPr lang="it-IT" dirty="0" smtClean="0"/>
              <a:t>. </a:t>
            </a:r>
            <a:r>
              <a:rPr lang="it-IT" dirty="0" err="1" smtClean="0"/>
              <a:t>Duis</a:t>
            </a:r>
            <a:r>
              <a:rPr lang="it-IT" dirty="0" smtClean="0"/>
              <a:t> </a:t>
            </a:r>
            <a:r>
              <a:rPr lang="it-IT" dirty="0" err="1" smtClean="0"/>
              <a:t>aute</a:t>
            </a:r>
            <a:r>
              <a:rPr lang="it-IT" dirty="0" smtClean="0"/>
              <a:t> </a:t>
            </a:r>
            <a:r>
              <a:rPr lang="it-IT" dirty="0" err="1" smtClean="0"/>
              <a:t>irure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in </a:t>
            </a:r>
            <a:r>
              <a:rPr lang="it-IT" dirty="0" err="1" smtClean="0"/>
              <a:t>reprehenderit</a:t>
            </a:r>
            <a:r>
              <a:rPr lang="it-IT" dirty="0" smtClean="0"/>
              <a:t> in </a:t>
            </a:r>
            <a:r>
              <a:rPr lang="it-IT" dirty="0" err="1" smtClean="0"/>
              <a:t>voluptate</a:t>
            </a:r>
            <a:r>
              <a:rPr lang="it-IT" dirty="0" smtClean="0"/>
              <a:t> </a:t>
            </a:r>
            <a:r>
              <a:rPr lang="it-IT" dirty="0" err="1" smtClean="0"/>
              <a:t>velit</a:t>
            </a:r>
            <a:r>
              <a:rPr lang="it-IT" dirty="0" smtClean="0"/>
              <a:t> esse </a:t>
            </a:r>
            <a:r>
              <a:rPr lang="it-IT" dirty="0" err="1" smtClean="0"/>
              <a:t>cillum</a:t>
            </a:r>
            <a:r>
              <a:rPr lang="it-IT" dirty="0" smtClean="0"/>
              <a:t> dolore </a:t>
            </a:r>
            <a:r>
              <a:rPr lang="it-IT" dirty="0" err="1" smtClean="0"/>
              <a:t>eu</a:t>
            </a:r>
            <a:r>
              <a:rPr lang="it-IT" dirty="0" smtClean="0"/>
              <a:t> </a:t>
            </a:r>
            <a:r>
              <a:rPr lang="it-IT" dirty="0" err="1" smtClean="0"/>
              <a:t>fugiat</a:t>
            </a:r>
            <a:r>
              <a:rPr lang="it-IT" dirty="0" smtClean="0"/>
              <a:t> nulla </a:t>
            </a:r>
            <a:r>
              <a:rPr lang="it-IT" dirty="0" err="1" smtClean="0"/>
              <a:t>pariatur</a:t>
            </a:r>
            <a:r>
              <a:rPr lang="it-IT" dirty="0" smtClean="0"/>
              <a:t>. </a:t>
            </a:r>
            <a:r>
              <a:rPr lang="it-IT" dirty="0" err="1" smtClean="0"/>
              <a:t>Excepteur</a:t>
            </a:r>
            <a:r>
              <a:rPr lang="it-IT" dirty="0" smtClean="0"/>
              <a:t> </a:t>
            </a:r>
            <a:r>
              <a:rPr lang="it-IT" dirty="0" err="1" smtClean="0"/>
              <a:t>sint</a:t>
            </a:r>
            <a:r>
              <a:rPr lang="it-IT" dirty="0" smtClean="0"/>
              <a:t> </a:t>
            </a:r>
            <a:r>
              <a:rPr lang="it-IT" dirty="0" err="1" smtClean="0"/>
              <a:t>occaecat</a:t>
            </a:r>
            <a:r>
              <a:rPr lang="it-IT" dirty="0" smtClean="0"/>
              <a:t> </a:t>
            </a:r>
            <a:r>
              <a:rPr lang="it-IT" dirty="0" err="1" smtClean="0"/>
              <a:t>cupidatat</a:t>
            </a:r>
            <a:r>
              <a:rPr lang="it-IT" dirty="0" smtClean="0"/>
              <a:t> non </a:t>
            </a:r>
            <a:r>
              <a:rPr lang="it-IT" dirty="0" err="1" smtClean="0"/>
              <a:t>proident</a:t>
            </a:r>
            <a:r>
              <a:rPr lang="it-IT" dirty="0" smtClean="0"/>
              <a:t>, </a:t>
            </a:r>
            <a:r>
              <a:rPr lang="it-IT" dirty="0" err="1" smtClean="0"/>
              <a:t>sunt</a:t>
            </a:r>
            <a:r>
              <a:rPr lang="it-IT" dirty="0" smtClean="0"/>
              <a:t> in culpa qui officia </a:t>
            </a:r>
            <a:r>
              <a:rPr lang="it-IT" dirty="0" err="1" smtClean="0"/>
              <a:t>deserunt</a:t>
            </a:r>
            <a:r>
              <a:rPr lang="it-IT" dirty="0" smtClean="0"/>
              <a:t> </a:t>
            </a:r>
            <a:r>
              <a:rPr lang="it-IT" dirty="0" err="1" smtClean="0"/>
              <a:t>mollit</a:t>
            </a:r>
            <a:r>
              <a:rPr lang="it-IT" dirty="0" smtClean="0"/>
              <a:t> </a:t>
            </a:r>
            <a:r>
              <a:rPr lang="it-IT" dirty="0" err="1" smtClean="0"/>
              <a:t>anim</a:t>
            </a:r>
            <a:r>
              <a:rPr lang="it-IT" dirty="0" smtClean="0"/>
              <a:t> id est </a:t>
            </a:r>
            <a:r>
              <a:rPr lang="it-IT" dirty="0" err="1" smtClean="0"/>
              <a:t>laborum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216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angolo 13"/>
          <p:cNvSpPr/>
          <p:nvPr userDrawn="1"/>
        </p:nvSpPr>
        <p:spPr>
          <a:xfrm>
            <a:off x="0" y="-12700"/>
            <a:ext cx="12192000" cy="6858000"/>
          </a:xfrm>
          <a:prstGeom prst="triangle">
            <a:avLst/>
          </a:prstGeom>
          <a:solidFill>
            <a:srgbClr val="FC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42912" y="500062"/>
            <a:ext cx="11419750" cy="457201"/>
          </a:xfrm>
        </p:spPr>
        <p:txBody>
          <a:bodyPr anchor="t">
            <a:noAutofit/>
          </a:bodyPr>
          <a:lstStyle>
            <a:lvl1pPr>
              <a:defRPr sz="2800" b="0" i="0">
                <a:solidFill>
                  <a:srgbClr val="1F85BB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1" name="Triangolo 10"/>
          <p:cNvSpPr/>
          <p:nvPr userDrawn="1"/>
        </p:nvSpPr>
        <p:spPr>
          <a:xfrm rot="10800000">
            <a:off x="442912" y="-5557"/>
            <a:ext cx="790575" cy="371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riangolo 11"/>
          <p:cNvSpPr/>
          <p:nvPr userDrawn="1"/>
        </p:nvSpPr>
        <p:spPr>
          <a:xfrm>
            <a:off x="442912" y="6486525"/>
            <a:ext cx="790575" cy="371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59592" y="6600824"/>
            <a:ext cx="557215" cy="2286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5513AA19-9063-634D-AA1B-65FDA7F6164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42912" y="1797050"/>
            <a:ext cx="5181600" cy="346075"/>
          </a:xfrm>
        </p:spPr>
        <p:txBody>
          <a:bodyPr>
            <a:normAutofit/>
          </a:bodyPr>
          <a:lstStyle>
            <a:lvl1pPr marL="0" indent="0">
              <a:buNone/>
              <a:defRPr sz="1800" b="1" i="0" baseline="0">
                <a:solidFill>
                  <a:schemeClr val="tx1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572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dirty="0" smtClean="0"/>
              <a:t>SOTTOTITOLO</a:t>
            </a:r>
          </a:p>
          <a:p>
            <a:pPr lvl="0"/>
            <a:endParaRPr lang="it-IT" dirty="0" smtClean="0"/>
          </a:p>
        </p:txBody>
      </p:sp>
      <p:sp>
        <p:nvSpPr>
          <p:cNvPr id="16" name="Segnaposto testo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2" y="2386013"/>
            <a:ext cx="11419750" cy="877887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adipiscing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do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r>
              <a:rPr lang="it-IT" dirty="0" smtClean="0"/>
              <a:t>. Ut </a:t>
            </a:r>
            <a:r>
              <a:rPr lang="it-IT" dirty="0" err="1" smtClean="0"/>
              <a:t>enim</a:t>
            </a:r>
            <a:r>
              <a:rPr lang="it-IT" dirty="0" smtClean="0"/>
              <a:t> ad </a:t>
            </a:r>
            <a:r>
              <a:rPr lang="it-IT" dirty="0" err="1" smtClean="0"/>
              <a:t>minim</a:t>
            </a:r>
            <a:r>
              <a:rPr lang="it-IT" dirty="0" smtClean="0"/>
              <a:t> </a:t>
            </a:r>
            <a:r>
              <a:rPr lang="it-IT" dirty="0" err="1" smtClean="0"/>
              <a:t>veniam</a:t>
            </a:r>
            <a:r>
              <a:rPr lang="it-IT" dirty="0" smtClean="0"/>
              <a:t>, </a:t>
            </a:r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 smtClean="0"/>
              <a:t>nostrud</a:t>
            </a:r>
            <a:r>
              <a:rPr lang="it-IT" dirty="0" smtClean="0"/>
              <a:t> </a:t>
            </a:r>
            <a:r>
              <a:rPr lang="it-IT" dirty="0" err="1" smtClean="0"/>
              <a:t>exercitation</a:t>
            </a:r>
            <a:r>
              <a:rPr lang="it-IT" dirty="0" smtClean="0"/>
              <a:t> </a:t>
            </a:r>
            <a:r>
              <a:rPr lang="it-IT" dirty="0" err="1" smtClean="0"/>
              <a:t>ullamco</a:t>
            </a:r>
            <a:r>
              <a:rPr lang="it-IT" dirty="0" smtClean="0"/>
              <a:t> </a:t>
            </a:r>
            <a:r>
              <a:rPr lang="it-IT" dirty="0" err="1" smtClean="0"/>
              <a:t>laboris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ut </a:t>
            </a:r>
            <a:r>
              <a:rPr lang="it-IT" dirty="0" err="1" smtClean="0"/>
              <a:t>aliquip</a:t>
            </a:r>
            <a:r>
              <a:rPr lang="it-IT" dirty="0" smtClean="0"/>
              <a:t> ex ea </a:t>
            </a:r>
            <a:r>
              <a:rPr lang="it-IT" dirty="0" err="1" smtClean="0"/>
              <a:t>commodo</a:t>
            </a:r>
            <a:r>
              <a:rPr lang="it-IT" dirty="0" smtClean="0"/>
              <a:t> </a:t>
            </a:r>
            <a:r>
              <a:rPr lang="it-IT" dirty="0" err="1" smtClean="0"/>
              <a:t>consequat</a:t>
            </a:r>
            <a:r>
              <a:rPr lang="it-IT" dirty="0" smtClean="0"/>
              <a:t>. </a:t>
            </a:r>
            <a:r>
              <a:rPr lang="it-IT" dirty="0" err="1" smtClean="0"/>
              <a:t>Duis</a:t>
            </a:r>
            <a:r>
              <a:rPr lang="it-IT" dirty="0" smtClean="0"/>
              <a:t> </a:t>
            </a:r>
            <a:r>
              <a:rPr lang="it-IT" dirty="0" err="1" smtClean="0"/>
              <a:t>aute</a:t>
            </a:r>
            <a:r>
              <a:rPr lang="it-IT" dirty="0" smtClean="0"/>
              <a:t> </a:t>
            </a:r>
            <a:r>
              <a:rPr lang="it-IT" dirty="0" err="1" smtClean="0"/>
              <a:t>irure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in </a:t>
            </a:r>
            <a:r>
              <a:rPr lang="it-IT" dirty="0" err="1" smtClean="0"/>
              <a:t>reprehenderit</a:t>
            </a:r>
            <a:r>
              <a:rPr lang="it-IT" dirty="0" smtClean="0"/>
              <a:t> in </a:t>
            </a:r>
            <a:r>
              <a:rPr lang="it-IT" dirty="0" err="1" smtClean="0"/>
              <a:t>voluptate</a:t>
            </a:r>
            <a:r>
              <a:rPr lang="it-IT" dirty="0" smtClean="0"/>
              <a:t> </a:t>
            </a:r>
            <a:r>
              <a:rPr lang="it-IT" dirty="0" err="1" smtClean="0"/>
              <a:t>velit</a:t>
            </a:r>
            <a:r>
              <a:rPr lang="it-IT" dirty="0" smtClean="0"/>
              <a:t> esse </a:t>
            </a:r>
            <a:r>
              <a:rPr lang="it-IT" dirty="0" err="1" smtClean="0"/>
              <a:t>cillum</a:t>
            </a:r>
            <a:r>
              <a:rPr lang="it-IT" dirty="0" smtClean="0"/>
              <a:t> dolore </a:t>
            </a:r>
            <a:r>
              <a:rPr lang="it-IT" dirty="0" err="1" smtClean="0"/>
              <a:t>eu</a:t>
            </a:r>
            <a:r>
              <a:rPr lang="it-IT" dirty="0" smtClean="0"/>
              <a:t> </a:t>
            </a:r>
            <a:r>
              <a:rPr lang="it-IT" dirty="0" err="1" smtClean="0"/>
              <a:t>fugiat</a:t>
            </a:r>
            <a:r>
              <a:rPr lang="it-IT" dirty="0" smtClean="0"/>
              <a:t> nulla </a:t>
            </a:r>
            <a:r>
              <a:rPr lang="it-IT" dirty="0" err="1" smtClean="0"/>
              <a:t>pariatur</a:t>
            </a:r>
            <a:r>
              <a:rPr lang="it-IT" dirty="0" smtClean="0"/>
              <a:t>. </a:t>
            </a:r>
            <a:r>
              <a:rPr lang="it-IT" dirty="0" err="1" smtClean="0"/>
              <a:t>Excepteur</a:t>
            </a:r>
            <a:r>
              <a:rPr lang="it-IT" dirty="0" smtClean="0"/>
              <a:t> </a:t>
            </a:r>
            <a:r>
              <a:rPr lang="it-IT" dirty="0" err="1" smtClean="0"/>
              <a:t>sint</a:t>
            </a:r>
            <a:r>
              <a:rPr lang="it-IT" dirty="0" smtClean="0"/>
              <a:t> </a:t>
            </a:r>
            <a:r>
              <a:rPr lang="it-IT" dirty="0" err="1" smtClean="0"/>
              <a:t>occaecat</a:t>
            </a:r>
            <a:r>
              <a:rPr lang="it-IT" dirty="0" smtClean="0"/>
              <a:t> </a:t>
            </a:r>
            <a:r>
              <a:rPr lang="it-IT" dirty="0" err="1" smtClean="0"/>
              <a:t>cupidatat</a:t>
            </a:r>
            <a:r>
              <a:rPr lang="it-IT" dirty="0" smtClean="0"/>
              <a:t> non </a:t>
            </a:r>
            <a:r>
              <a:rPr lang="it-IT" dirty="0" err="1" smtClean="0"/>
              <a:t>proident</a:t>
            </a:r>
            <a:r>
              <a:rPr lang="it-IT" dirty="0" smtClean="0"/>
              <a:t>, </a:t>
            </a:r>
            <a:r>
              <a:rPr lang="it-IT" dirty="0" err="1" smtClean="0"/>
              <a:t>sunt</a:t>
            </a:r>
            <a:r>
              <a:rPr lang="it-IT" dirty="0" smtClean="0"/>
              <a:t> in culpa qui officia </a:t>
            </a:r>
            <a:r>
              <a:rPr lang="it-IT" dirty="0" err="1" smtClean="0"/>
              <a:t>deserunt</a:t>
            </a:r>
            <a:r>
              <a:rPr lang="it-IT" dirty="0" smtClean="0"/>
              <a:t> </a:t>
            </a:r>
            <a:r>
              <a:rPr lang="it-IT" dirty="0" err="1" smtClean="0"/>
              <a:t>mollit</a:t>
            </a:r>
            <a:r>
              <a:rPr lang="it-IT" dirty="0" smtClean="0"/>
              <a:t> </a:t>
            </a:r>
            <a:r>
              <a:rPr lang="it-IT" dirty="0" err="1" smtClean="0"/>
              <a:t>anim</a:t>
            </a:r>
            <a:r>
              <a:rPr lang="it-IT" dirty="0" smtClean="0"/>
              <a:t> id est </a:t>
            </a:r>
            <a:r>
              <a:rPr lang="it-IT" dirty="0" err="1" smtClean="0"/>
              <a:t>laborum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9" name="Segnaposto contenuto 2"/>
          <p:cNvSpPr>
            <a:spLocks noGrp="1"/>
          </p:cNvSpPr>
          <p:nvPr>
            <p:ph sz="half" idx="15" hasCustomPrompt="1"/>
          </p:nvPr>
        </p:nvSpPr>
        <p:spPr>
          <a:xfrm>
            <a:off x="442912" y="3795712"/>
            <a:ext cx="5181600" cy="346075"/>
          </a:xfrm>
        </p:spPr>
        <p:txBody>
          <a:bodyPr>
            <a:normAutofit/>
          </a:bodyPr>
          <a:lstStyle>
            <a:lvl1pPr marL="0" indent="0">
              <a:buNone/>
              <a:defRPr sz="1800" b="1" i="0" baseline="0">
                <a:solidFill>
                  <a:schemeClr val="tx1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572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dirty="0" smtClean="0"/>
              <a:t>PUNTO ELENCO</a:t>
            </a:r>
          </a:p>
          <a:p>
            <a:pPr lvl="0"/>
            <a:endParaRPr lang="it-IT" dirty="0" smtClean="0"/>
          </a:p>
        </p:txBody>
      </p:sp>
      <p:sp>
        <p:nvSpPr>
          <p:cNvPr id="20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442912" y="4384675"/>
            <a:ext cx="11419750" cy="169862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400" b="0" i="0">
                <a:solidFill>
                  <a:schemeClr val="tx1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</a:p>
          <a:p>
            <a:pPr lvl="0"/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adipiscing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do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endParaRPr lang="it-IT" dirty="0" smtClean="0"/>
          </a:p>
          <a:p>
            <a:pPr lvl="0"/>
            <a:r>
              <a:rPr lang="it-IT" dirty="0" smtClean="0"/>
              <a:t>ut </a:t>
            </a:r>
            <a:r>
              <a:rPr lang="it-IT" dirty="0" err="1" smtClean="0"/>
              <a:t>enim</a:t>
            </a:r>
            <a:r>
              <a:rPr lang="it-IT" dirty="0" smtClean="0"/>
              <a:t> ad </a:t>
            </a:r>
            <a:r>
              <a:rPr lang="it-IT" dirty="0" err="1" smtClean="0"/>
              <a:t>minim</a:t>
            </a:r>
            <a:r>
              <a:rPr lang="it-IT" dirty="0" smtClean="0"/>
              <a:t> </a:t>
            </a:r>
            <a:r>
              <a:rPr lang="it-IT" dirty="0" err="1" smtClean="0"/>
              <a:t>veniam</a:t>
            </a:r>
            <a:r>
              <a:rPr lang="it-IT" dirty="0" smtClean="0"/>
              <a:t>, </a:t>
            </a:r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 smtClean="0"/>
              <a:t>nostrud</a:t>
            </a:r>
            <a:r>
              <a:rPr lang="it-IT" dirty="0" smtClean="0"/>
              <a:t> </a:t>
            </a:r>
            <a:r>
              <a:rPr lang="it-IT" dirty="0" err="1" smtClean="0"/>
              <a:t>exercitation</a:t>
            </a:r>
            <a:r>
              <a:rPr lang="it-IT" dirty="0" smtClean="0"/>
              <a:t> </a:t>
            </a:r>
            <a:r>
              <a:rPr lang="it-IT" dirty="0" err="1" smtClean="0"/>
              <a:t>ullamco</a:t>
            </a:r>
            <a:r>
              <a:rPr lang="it-IT" dirty="0" smtClean="0"/>
              <a:t> </a:t>
            </a:r>
            <a:r>
              <a:rPr lang="it-IT" dirty="0" err="1" smtClean="0"/>
              <a:t>laboris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ut </a:t>
            </a:r>
            <a:r>
              <a:rPr lang="it-IT" dirty="0" err="1" smtClean="0"/>
              <a:t>aliquip</a:t>
            </a:r>
            <a:r>
              <a:rPr lang="it-IT" dirty="0" smtClean="0"/>
              <a:t> ex ea </a:t>
            </a:r>
            <a:r>
              <a:rPr lang="it-IT" dirty="0" err="1" smtClean="0"/>
              <a:t>commodo</a:t>
            </a:r>
            <a:r>
              <a:rPr lang="it-IT" dirty="0" smtClean="0"/>
              <a:t> </a:t>
            </a:r>
            <a:r>
              <a:rPr lang="it-IT" dirty="0" err="1" smtClean="0"/>
              <a:t>consequat</a:t>
            </a:r>
            <a:endParaRPr lang="it-IT" dirty="0" smtClean="0"/>
          </a:p>
          <a:p>
            <a:pPr lvl="0"/>
            <a:r>
              <a:rPr lang="it-IT" dirty="0" err="1" smtClean="0"/>
              <a:t>duis</a:t>
            </a:r>
            <a:r>
              <a:rPr lang="it-IT" dirty="0" smtClean="0"/>
              <a:t> </a:t>
            </a:r>
            <a:r>
              <a:rPr lang="it-IT" dirty="0" err="1" smtClean="0"/>
              <a:t>aute</a:t>
            </a:r>
            <a:r>
              <a:rPr lang="it-IT" dirty="0" smtClean="0"/>
              <a:t> </a:t>
            </a:r>
            <a:r>
              <a:rPr lang="it-IT" dirty="0" err="1" smtClean="0"/>
              <a:t>irure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in </a:t>
            </a:r>
            <a:r>
              <a:rPr lang="it-IT" dirty="0" err="1" smtClean="0"/>
              <a:t>reprehenderit</a:t>
            </a:r>
            <a:r>
              <a:rPr lang="it-IT" dirty="0" smtClean="0"/>
              <a:t> in </a:t>
            </a:r>
            <a:r>
              <a:rPr lang="it-IT" dirty="0" err="1" smtClean="0"/>
              <a:t>voluptate</a:t>
            </a:r>
            <a:r>
              <a:rPr lang="it-IT" dirty="0" smtClean="0"/>
              <a:t> </a:t>
            </a:r>
            <a:r>
              <a:rPr lang="it-IT" dirty="0" err="1" smtClean="0"/>
              <a:t>velit</a:t>
            </a:r>
            <a:r>
              <a:rPr lang="it-IT" dirty="0" smtClean="0"/>
              <a:t> esse </a:t>
            </a:r>
            <a:r>
              <a:rPr lang="it-IT" dirty="0" err="1" smtClean="0"/>
              <a:t>cillum</a:t>
            </a:r>
            <a:r>
              <a:rPr lang="it-IT" dirty="0" smtClean="0"/>
              <a:t> dolore </a:t>
            </a:r>
            <a:r>
              <a:rPr lang="it-IT" dirty="0" err="1" smtClean="0"/>
              <a:t>eu</a:t>
            </a:r>
            <a:r>
              <a:rPr lang="it-IT" dirty="0" smtClean="0"/>
              <a:t> </a:t>
            </a:r>
            <a:r>
              <a:rPr lang="it-IT" dirty="0" err="1" smtClean="0"/>
              <a:t>fugiat</a:t>
            </a:r>
            <a:r>
              <a:rPr lang="it-IT" dirty="0" smtClean="0"/>
              <a:t> nulla </a:t>
            </a:r>
            <a:r>
              <a:rPr lang="it-IT" dirty="0" err="1" smtClean="0"/>
              <a:t>pariatur</a:t>
            </a:r>
            <a:endParaRPr lang="it-IT" dirty="0" smtClean="0"/>
          </a:p>
          <a:p>
            <a:pPr lvl="0"/>
            <a:r>
              <a:rPr lang="it-IT" dirty="0" err="1" smtClean="0"/>
              <a:t>excepteur</a:t>
            </a:r>
            <a:r>
              <a:rPr lang="it-IT" dirty="0" smtClean="0"/>
              <a:t> </a:t>
            </a:r>
            <a:r>
              <a:rPr lang="it-IT" dirty="0" err="1" smtClean="0"/>
              <a:t>sint</a:t>
            </a:r>
            <a:r>
              <a:rPr lang="it-IT" dirty="0" smtClean="0"/>
              <a:t> </a:t>
            </a:r>
            <a:r>
              <a:rPr lang="it-IT" dirty="0" err="1" smtClean="0"/>
              <a:t>occaecat</a:t>
            </a:r>
            <a:r>
              <a:rPr lang="it-IT" dirty="0" smtClean="0"/>
              <a:t> </a:t>
            </a:r>
            <a:r>
              <a:rPr lang="it-IT" dirty="0" err="1" smtClean="0"/>
              <a:t>cupidatat</a:t>
            </a:r>
            <a:r>
              <a:rPr lang="it-IT" dirty="0" smtClean="0"/>
              <a:t> non </a:t>
            </a:r>
            <a:r>
              <a:rPr lang="it-IT" dirty="0" err="1" smtClean="0"/>
              <a:t>proident</a:t>
            </a:r>
            <a:r>
              <a:rPr lang="it-IT" dirty="0" smtClean="0"/>
              <a:t>, </a:t>
            </a:r>
            <a:r>
              <a:rPr lang="it-IT" dirty="0" err="1" smtClean="0"/>
              <a:t>sunt</a:t>
            </a:r>
            <a:r>
              <a:rPr lang="it-IT" dirty="0" smtClean="0"/>
              <a:t> in culpa qui officia </a:t>
            </a:r>
            <a:r>
              <a:rPr lang="it-IT" dirty="0" err="1" smtClean="0"/>
              <a:t>deserunt</a:t>
            </a:r>
            <a:r>
              <a:rPr lang="it-IT" dirty="0" smtClean="0"/>
              <a:t> </a:t>
            </a:r>
            <a:r>
              <a:rPr lang="it-IT" dirty="0" err="1" smtClean="0"/>
              <a:t>mollit</a:t>
            </a:r>
            <a:r>
              <a:rPr lang="it-IT" dirty="0" smtClean="0"/>
              <a:t> </a:t>
            </a:r>
            <a:r>
              <a:rPr lang="it-IT" dirty="0" err="1" smtClean="0"/>
              <a:t>anim</a:t>
            </a:r>
            <a:r>
              <a:rPr lang="it-IT" dirty="0" smtClean="0"/>
              <a:t> id est </a:t>
            </a:r>
            <a:r>
              <a:rPr lang="it-IT" dirty="0" err="1" smtClean="0"/>
              <a:t>laborum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721" y="6535870"/>
            <a:ext cx="776941" cy="22198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42" y="6413789"/>
            <a:ext cx="576000" cy="37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4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angolo 13"/>
          <p:cNvSpPr/>
          <p:nvPr userDrawn="1"/>
        </p:nvSpPr>
        <p:spPr>
          <a:xfrm>
            <a:off x="5987" y="1453"/>
            <a:ext cx="12192000" cy="6858000"/>
          </a:xfrm>
          <a:prstGeom prst="triangle">
            <a:avLst>
              <a:gd name="adj" fmla="val 0"/>
            </a:avLst>
          </a:prstGeom>
          <a:solidFill>
            <a:srgbClr val="FC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42912" y="500062"/>
            <a:ext cx="11419750" cy="457201"/>
          </a:xfrm>
        </p:spPr>
        <p:txBody>
          <a:bodyPr anchor="t">
            <a:noAutofit/>
          </a:bodyPr>
          <a:lstStyle>
            <a:lvl1pPr>
              <a:defRPr sz="2800" b="0" i="0">
                <a:solidFill>
                  <a:srgbClr val="1F85BB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1" name="Triangolo 10"/>
          <p:cNvSpPr/>
          <p:nvPr userDrawn="1"/>
        </p:nvSpPr>
        <p:spPr>
          <a:xfrm rot="10800000">
            <a:off x="442912" y="-5557"/>
            <a:ext cx="790575" cy="371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42912" y="1797050"/>
            <a:ext cx="5181600" cy="346075"/>
          </a:xfrm>
        </p:spPr>
        <p:txBody>
          <a:bodyPr>
            <a:normAutofit/>
          </a:bodyPr>
          <a:lstStyle>
            <a:lvl1pPr marL="0" indent="0">
              <a:buNone/>
              <a:defRPr sz="1800" b="1" i="0" baseline="0">
                <a:solidFill>
                  <a:schemeClr val="tx1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572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smtClean="0"/>
              <a:t>SOTTOTITOLO</a:t>
            </a:r>
            <a:endParaRPr lang="it-IT" dirty="0" smtClean="0"/>
          </a:p>
          <a:p>
            <a:pPr lvl="0"/>
            <a:endParaRPr lang="it-IT" dirty="0" smtClean="0"/>
          </a:p>
        </p:txBody>
      </p:sp>
      <p:sp>
        <p:nvSpPr>
          <p:cNvPr id="16" name="Segnaposto testo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2" y="2386013"/>
            <a:ext cx="11419750" cy="877887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adipiscing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do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r>
              <a:rPr lang="it-IT" dirty="0" smtClean="0"/>
              <a:t>. Ut </a:t>
            </a:r>
            <a:r>
              <a:rPr lang="it-IT" dirty="0" err="1" smtClean="0"/>
              <a:t>enim</a:t>
            </a:r>
            <a:r>
              <a:rPr lang="it-IT" dirty="0" smtClean="0"/>
              <a:t> ad </a:t>
            </a:r>
            <a:r>
              <a:rPr lang="it-IT" dirty="0" err="1" smtClean="0"/>
              <a:t>minim</a:t>
            </a:r>
            <a:r>
              <a:rPr lang="it-IT" dirty="0" smtClean="0"/>
              <a:t> </a:t>
            </a:r>
            <a:r>
              <a:rPr lang="it-IT" dirty="0" err="1" smtClean="0"/>
              <a:t>veniam</a:t>
            </a:r>
            <a:r>
              <a:rPr lang="it-IT" dirty="0" smtClean="0"/>
              <a:t>, </a:t>
            </a:r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 smtClean="0"/>
              <a:t>nostrud</a:t>
            </a:r>
            <a:r>
              <a:rPr lang="it-IT" dirty="0" smtClean="0"/>
              <a:t> </a:t>
            </a:r>
            <a:r>
              <a:rPr lang="it-IT" dirty="0" err="1" smtClean="0"/>
              <a:t>exercitation</a:t>
            </a:r>
            <a:r>
              <a:rPr lang="it-IT" dirty="0" smtClean="0"/>
              <a:t> </a:t>
            </a:r>
            <a:r>
              <a:rPr lang="it-IT" dirty="0" err="1" smtClean="0"/>
              <a:t>ullamco</a:t>
            </a:r>
            <a:r>
              <a:rPr lang="it-IT" dirty="0" smtClean="0"/>
              <a:t> </a:t>
            </a:r>
            <a:r>
              <a:rPr lang="it-IT" dirty="0" err="1" smtClean="0"/>
              <a:t>laboris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ut </a:t>
            </a:r>
            <a:r>
              <a:rPr lang="it-IT" dirty="0" err="1" smtClean="0"/>
              <a:t>aliquip</a:t>
            </a:r>
            <a:r>
              <a:rPr lang="it-IT" dirty="0" smtClean="0"/>
              <a:t> ex ea </a:t>
            </a:r>
            <a:r>
              <a:rPr lang="it-IT" dirty="0" err="1" smtClean="0"/>
              <a:t>commodo</a:t>
            </a:r>
            <a:r>
              <a:rPr lang="it-IT" dirty="0" smtClean="0"/>
              <a:t> </a:t>
            </a:r>
            <a:r>
              <a:rPr lang="it-IT" dirty="0" err="1" smtClean="0"/>
              <a:t>consequat</a:t>
            </a:r>
            <a:r>
              <a:rPr lang="it-IT" dirty="0" smtClean="0"/>
              <a:t>. </a:t>
            </a:r>
            <a:r>
              <a:rPr lang="it-IT" dirty="0" err="1" smtClean="0"/>
              <a:t>Duis</a:t>
            </a:r>
            <a:r>
              <a:rPr lang="it-IT" dirty="0" smtClean="0"/>
              <a:t> </a:t>
            </a:r>
            <a:r>
              <a:rPr lang="it-IT" dirty="0" err="1" smtClean="0"/>
              <a:t>aute</a:t>
            </a:r>
            <a:r>
              <a:rPr lang="it-IT" dirty="0" smtClean="0"/>
              <a:t> </a:t>
            </a:r>
            <a:r>
              <a:rPr lang="it-IT" dirty="0" err="1" smtClean="0"/>
              <a:t>irure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in </a:t>
            </a:r>
            <a:r>
              <a:rPr lang="it-IT" dirty="0" err="1" smtClean="0"/>
              <a:t>reprehenderit</a:t>
            </a:r>
            <a:r>
              <a:rPr lang="it-IT" dirty="0" smtClean="0"/>
              <a:t> in </a:t>
            </a:r>
            <a:r>
              <a:rPr lang="it-IT" dirty="0" err="1" smtClean="0"/>
              <a:t>voluptate</a:t>
            </a:r>
            <a:r>
              <a:rPr lang="it-IT" dirty="0" smtClean="0"/>
              <a:t> </a:t>
            </a:r>
            <a:r>
              <a:rPr lang="it-IT" dirty="0" err="1" smtClean="0"/>
              <a:t>velit</a:t>
            </a:r>
            <a:r>
              <a:rPr lang="it-IT" dirty="0" smtClean="0"/>
              <a:t> esse </a:t>
            </a:r>
            <a:r>
              <a:rPr lang="it-IT" dirty="0" err="1" smtClean="0"/>
              <a:t>cillum</a:t>
            </a:r>
            <a:r>
              <a:rPr lang="it-IT" dirty="0" smtClean="0"/>
              <a:t> dolore </a:t>
            </a:r>
            <a:r>
              <a:rPr lang="it-IT" dirty="0" err="1" smtClean="0"/>
              <a:t>eu</a:t>
            </a:r>
            <a:r>
              <a:rPr lang="it-IT" dirty="0" smtClean="0"/>
              <a:t> </a:t>
            </a:r>
            <a:r>
              <a:rPr lang="it-IT" dirty="0" err="1" smtClean="0"/>
              <a:t>fugiat</a:t>
            </a:r>
            <a:r>
              <a:rPr lang="it-IT" dirty="0" smtClean="0"/>
              <a:t> nulla </a:t>
            </a:r>
            <a:r>
              <a:rPr lang="it-IT" dirty="0" err="1" smtClean="0"/>
              <a:t>pariatur</a:t>
            </a:r>
            <a:r>
              <a:rPr lang="it-IT" dirty="0" smtClean="0"/>
              <a:t>. </a:t>
            </a:r>
            <a:r>
              <a:rPr lang="it-IT" dirty="0" err="1" smtClean="0"/>
              <a:t>Excepteur</a:t>
            </a:r>
            <a:r>
              <a:rPr lang="it-IT" dirty="0" smtClean="0"/>
              <a:t> </a:t>
            </a:r>
            <a:r>
              <a:rPr lang="it-IT" dirty="0" err="1" smtClean="0"/>
              <a:t>sint</a:t>
            </a:r>
            <a:r>
              <a:rPr lang="it-IT" dirty="0" smtClean="0"/>
              <a:t> </a:t>
            </a:r>
            <a:r>
              <a:rPr lang="it-IT" dirty="0" err="1" smtClean="0"/>
              <a:t>occaecat</a:t>
            </a:r>
            <a:r>
              <a:rPr lang="it-IT" dirty="0" smtClean="0"/>
              <a:t> </a:t>
            </a:r>
            <a:r>
              <a:rPr lang="it-IT" dirty="0" err="1" smtClean="0"/>
              <a:t>cupidatat</a:t>
            </a:r>
            <a:r>
              <a:rPr lang="it-IT" dirty="0" smtClean="0"/>
              <a:t> non </a:t>
            </a:r>
            <a:r>
              <a:rPr lang="it-IT" dirty="0" err="1" smtClean="0"/>
              <a:t>proident</a:t>
            </a:r>
            <a:r>
              <a:rPr lang="it-IT" dirty="0" smtClean="0"/>
              <a:t>, </a:t>
            </a:r>
            <a:r>
              <a:rPr lang="it-IT" dirty="0" err="1" smtClean="0"/>
              <a:t>sunt</a:t>
            </a:r>
            <a:r>
              <a:rPr lang="it-IT" dirty="0" smtClean="0"/>
              <a:t> in culpa qui officia </a:t>
            </a:r>
            <a:r>
              <a:rPr lang="it-IT" dirty="0" err="1" smtClean="0"/>
              <a:t>deserunt</a:t>
            </a:r>
            <a:r>
              <a:rPr lang="it-IT" dirty="0" smtClean="0"/>
              <a:t> </a:t>
            </a:r>
            <a:r>
              <a:rPr lang="it-IT" dirty="0" err="1" smtClean="0"/>
              <a:t>mollit</a:t>
            </a:r>
            <a:r>
              <a:rPr lang="it-IT" dirty="0" smtClean="0"/>
              <a:t> </a:t>
            </a:r>
            <a:r>
              <a:rPr lang="it-IT" dirty="0" err="1" smtClean="0"/>
              <a:t>anim</a:t>
            </a:r>
            <a:r>
              <a:rPr lang="it-IT" dirty="0" smtClean="0"/>
              <a:t> id est </a:t>
            </a:r>
            <a:r>
              <a:rPr lang="it-IT" dirty="0" err="1" smtClean="0"/>
              <a:t>laborum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9" name="Segnaposto contenuto 2"/>
          <p:cNvSpPr>
            <a:spLocks noGrp="1"/>
          </p:cNvSpPr>
          <p:nvPr>
            <p:ph sz="half" idx="15" hasCustomPrompt="1"/>
          </p:nvPr>
        </p:nvSpPr>
        <p:spPr>
          <a:xfrm>
            <a:off x="442912" y="3795712"/>
            <a:ext cx="5181600" cy="346075"/>
          </a:xfrm>
        </p:spPr>
        <p:txBody>
          <a:bodyPr>
            <a:normAutofit/>
          </a:bodyPr>
          <a:lstStyle>
            <a:lvl1pPr marL="0" indent="0">
              <a:buNone/>
              <a:defRPr sz="1800" b="1" i="0" baseline="0">
                <a:solidFill>
                  <a:schemeClr val="tx1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572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dirty="0" smtClean="0"/>
              <a:t>PUNTO ELENCO</a:t>
            </a:r>
          </a:p>
          <a:p>
            <a:pPr lvl="0"/>
            <a:endParaRPr lang="it-IT" dirty="0" smtClean="0"/>
          </a:p>
        </p:txBody>
      </p:sp>
      <p:sp>
        <p:nvSpPr>
          <p:cNvPr id="20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442912" y="4384675"/>
            <a:ext cx="11419750" cy="169862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400" b="0" i="0">
                <a:solidFill>
                  <a:schemeClr val="tx1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</a:p>
          <a:p>
            <a:pPr lvl="0"/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adipiscing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do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endParaRPr lang="it-IT" dirty="0" smtClean="0"/>
          </a:p>
          <a:p>
            <a:pPr lvl="0"/>
            <a:r>
              <a:rPr lang="it-IT" dirty="0" smtClean="0"/>
              <a:t>ut </a:t>
            </a:r>
            <a:r>
              <a:rPr lang="it-IT" dirty="0" err="1" smtClean="0"/>
              <a:t>enim</a:t>
            </a:r>
            <a:r>
              <a:rPr lang="it-IT" dirty="0" smtClean="0"/>
              <a:t> ad </a:t>
            </a:r>
            <a:r>
              <a:rPr lang="it-IT" dirty="0" err="1" smtClean="0"/>
              <a:t>minim</a:t>
            </a:r>
            <a:r>
              <a:rPr lang="it-IT" dirty="0" smtClean="0"/>
              <a:t> </a:t>
            </a:r>
            <a:r>
              <a:rPr lang="it-IT" dirty="0" err="1" smtClean="0"/>
              <a:t>veniam</a:t>
            </a:r>
            <a:r>
              <a:rPr lang="it-IT" dirty="0" smtClean="0"/>
              <a:t>, </a:t>
            </a:r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 smtClean="0"/>
              <a:t>nostrud</a:t>
            </a:r>
            <a:r>
              <a:rPr lang="it-IT" dirty="0" smtClean="0"/>
              <a:t> </a:t>
            </a:r>
            <a:r>
              <a:rPr lang="it-IT" dirty="0" err="1" smtClean="0"/>
              <a:t>exercitation</a:t>
            </a:r>
            <a:r>
              <a:rPr lang="it-IT" dirty="0" smtClean="0"/>
              <a:t> </a:t>
            </a:r>
            <a:r>
              <a:rPr lang="it-IT" dirty="0" err="1" smtClean="0"/>
              <a:t>ullamco</a:t>
            </a:r>
            <a:r>
              <a:rPr lang="it-IT" dirty="0" smtClean="0"/>
              <a:t> </a:t>
            </a:r>
            <a:r>
              <a:rPr lang="it-IT" dirty="0" err="1" smtClean="0"/>
              <a:t>laboris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ut </a:t>
            </a:r>
            <a:r>
              <a:rPr lang="it-IT" dirty="0" err="1" smtClean="0"/>
              <a:t>aliquip</a:t>
            </a:r>
            <a:r>
              <a:rPr lang="it-IT" dirty="0" smtClean="0"/>
              <a:t> ex ea </a:t>
            </a:r>
            <a:r>
              <a:rPr lang="it-IT" dirty="0" err="1" smtClean="0"/>
              <a:t>commodo</a:t>
            </a:r>
            <a:r>
              <a:rPr lang="it-IT" dirty="0" smtClean="0"/>
              <a:t> </a:t>
            </a:r>
            <a:r>
              <a:rPr lang="it-IT" dirty="0" err="1" smtClean="0"/>
              <a:t>consequat</a:t>
            </a:r>
            <a:endParaRPr lang="it-IT" dirty="0" smtClean="0"/>
          </a:p>
          <a:p>
            <a:pPr lvl="0"/>
            <a:r>
              <a:rPr lang="it-IT" dirty="0" err="1" smtClean="0"/>
              <a:t>duis</a:t>
            </a:r>
            <a:r>
              <a:rPr lang="it-IT" dirty="0" smtClean="0"/>
              <a:t> </a:t>
            </a:r>
            <a:r>
              <a:rPr lang="it-IT" dirty="0" err="1" smtClean="0"/>
              <a:t>aute</a:t>
            </a:r>
            <a:r>
              <a:rPr lang="it-IT" dirty="0" smtClean="0"/>
              <a:t> </a:t>
            </a:r>
            <a:r>
              <a:rPr lang="it-IT" dirty="0" err="1" smtClean="0"/>
              <a:t>irure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in </a:t>
            </a:r>
            <a:r>
              <a:rPr lang="it-IT" dirty="0" err="1" smtClean="0"/>
              <a:t>reprehenderit</a:t>
            </a:r>
            <a:r>
              <a:rPr lang="it-IT" dirty="0" smtClean="0"/>
              <a:t> in </a:t>
            </a:r>
            <a:r>
              <a:rPr lang="it-IT" dirty="0" err="1" smtClean="0"/>
              <a:t>voluptate</a:t>
            </a:r>
            <a:r>
              <a:rPr lang="it-IT" dirty="0" smtClean="0"/>
              <a:t> </a:t>
            </a:r>
            <a:r>
              <a:rPr lang="it-IT" dirty="0" err="1" smtClean="0"/>
              <a:t>velit</a:t>
            </a:r>
            <a:r>
              <a:rPr lang="it-IT" dirty="0" smtClean="0"/>
              <a:t> esse </a:t>
            </a:r>
            <a:r>
              <a:rPr lang="it-IT" dirty="0" err="1" smtClean="0"/>
              <a:t>cillum</a:t>
            </a:r>
            <a:r>
              <a:rPr lang="it-IT" dirty="0" smtClean="0"/>
              <a:t> dolore </a:t>
            </a:r>
            <a:r>
              <a:rPr lang="it-IT" dirty="0" err="1" smtClean="0"/>
              <a:t>eu</a:t>
            </a:r>
            <a:r>
              <a:rPr lang="it-IT" dirty="0" smtClean="0"/>
              <a:t> </a:t>
            </a:r>
            <a:r>
              <a:rPr lang="it-IT" dirty="0" err="1" smtClean="0"/>
              <a:t>fugiat</a:t>
            </a:r>
            <a:r>
              <a:rPr lang="it-IT" dirty="0" smtClean="0"/>
              <a:t> nulla </a:t>
            </a:r>
            <a:r>
              <a:rPr lang="it-IT" dirty="0" err="1" smtClean="0"/>
              <a:t>pariatur</a:t>
            </a:r>
            <a:endParaRPr lang="it-IT" dirty="0" smtClean="0"/>
          </a:p>
          <a:p>
            <a:pPr lvl="0"/>
            <a:r>
              <a:rPr lang="it-IT" dirty="0" err="1" smtClean="0"/>
              <a:t>excepteur</a:t>
            </a:r>
            <a:r>
              <a:rPr lang="it-IT" dirty="0" smtClean="0"/>
              <a:t> </a:t>
            </a:r>
            <a:r>
              <a:rPr lang="it-IT" dirty="0" err="1" smtClean="0"/>
              <a:t>sint</a:t>
            </a:r>
            <a:r>
              <a:rPr lang="it-IT" dirty="0" smtClean="0"/>
              <a:t> </a:t>
            </a:r>
            <a:r>
              <a:rPr lang="it-IT" dirty="0" err="1" smtClean="0"/>
              <a:t>occaecat</a:t>
            </a:r>
            <a:r>
              <a:rPr lang="it-IT" dirty="0" smtClean="0"/>
              <a:t> </a:t>
            </a:r>
            <a:r>
              <a:rPr lang="it-IT" dirty="0" err="1" smtClean="0"/>
              <a:t>cupidatat</a:t>
            </a:r>
            <a:r>
              <a:rPr lang="it-IT" dirty="0" smtClean="0"/>
              <a:t> non </a:t>
            </a:r>
            <a:r>
              <a:rPr lang="it-IT" dirty="0" err="1" smtClean="0"/>
              <a:t>proident</a:t>
            </a:r>
            <a:r>
              <a:rPr lang="it-IT" dirty="0" smtClean="0"/>
              <a:t>, </a:t>
            </a:r>
            <a:r>
              <a:rPr lang="it-IT" dirty="0" err="1" smtClean="0"/>
              <a:t>sunt</a:t>
            </a:r>
            <a:r>
              <a:rPr lang="it-IT" dirty="0" smtClean="0"/>
              <a:t> in culpa qui officia </a:t>
            </a:r>
            <a:r>
              <a:rPr lang="it-IT" dirty="0" err="1" smtClean="0"/>
              <a:t>deserunt</a:t>
            </a:r>
            <a:r>
              <a:rPr lang="it-IT" dirty="0" smtClean="0"/>
              <a:t> </a:t>
            </a:r>
            <a:r>
              <a:rPr lang="it-IT" dirty="0" err="1" smtClean="0"/>
              <a:t>mollit</a:t>
            </a:r>
            <a:r>
              <a:rPr lang="it-IT" dirty="0" smtClean="0"/>
              <a:t> </a:t>
            </a:r>
            <a:r>
              <a:rPr lang="it-IT" dirty="0" err="1" smtClean="0"/>
              <a:t>anim</a:t>
            </a:r>
            <a:r>
              <a:rPr lang="it-IT" dirty="0" smtClean="0"/>
              <a:t> id est </a:t>
            </a:r>
            <a:r>
              <a:rPr lang="it-IT" dirty="0" err="1" smtClean="0"/>
              <a:t>laborum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721" y="6535870"/>
            <a:ext cx="776941" cy="221983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9" y="6459826"/>
            <a:ext cx="576000" cy="37407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 sfondo colorato">
    <p:bg>
      <p:bgPr>
        <a:solidFill>
          <a:srgbClr val="00899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 9"/>
          <p:cNvSpPr/>
          <p:nvPr userDrawn="1"/>
        </p:nvSpPr>
        <p:spPr>
          <a:xfrm>
            <a:off x="0" y="0"/>
            <a:ext cx="12204700" cy="6858000"/>
          </a:xfrm>
          <a:custGeom>
            <a:avLst/>
            <a:gdLst>
              <a:gd name="connsiteX0" fmla="*/ 0 w 12204700"/>
              <a:gd name="connsiteY0" fmla="*/ 6858000 h 6858000"/>
              <a:gd name="connsiteX1" fmla="*/ 12204700 w 12204700"/>
              <a:gd name="connsiteY1" fmla="*/ 6858000 h 6858000"/>
              <a:gd name="connsiteX2" fmla="*/ 12204700 w 12204700"/>
              <a:gd name="connsiteY2" fmla="*/ 0 h 6858000"/>
              <a:gd name="connsiteX3" fmla="*/ 4000500 w 12204700"/>
              <a:gd name="connsiteY3" fmla="*/ 0 h 6858000"/>
              <a:gd name="connsiteX4" fmla="*/ 0 w 122047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58000">
                <a:moveTo>
                  <a:pt x="0" y="6858000"/>
                </a:moveTo>
                <a:lnTo>
                  <a:pt x="12204700" y="6858000"/>
                </a:lnTo>
                <a:lnTo>
                  <a:pt x="12204700" y="0"/>
                </a:lnTo>
                <a:lnTo>
                  <a:pt x="400050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8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442912" y="500062"/>
            <a:ext cx="5029201" cy="457201"/>
          </a:xfrm>
        </p:spPr>
        <p:txBody>
          <a:bodyPr anchor="t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2" name="Triangolo 11"/>
          <p:cNvSpPr/>
          <p:nvPr userDrawn="1"/>
        </p:nvSpPr>
        <p:spPr>
          <a:xfrm rot="10800000">
            <a:off x="442912" y="0"/>
            <a:ext cx="790575" cy="3714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42912" y="1797050"/>
            <a:ext cx="5181600" cy="34607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smtClean="0"/>
              <a:t>SOTTOTITOLO</a:t>
            </a:r>
            <a:endParaRPr lang="it-IT" dirty="0" smtClean="0"/>
          </a:p>
          <a:p>
            <a:pPr lvl="0"/>
            <a:endParaRPr lang="it-IT" dirty="0" smtClean="0"/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2" y="2386013"/>
            <a:ext cx="11139488" cy="877887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adipiscing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do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r>
              <a:rPr lang="it-IT" dirty="0" smtClean="0"/>
              <a:t>. Ut </a:t>
            </a:r>
            <a:r>
              <a:rPr lang="it-IT" dirty="0" err="1" smtClean="0"/>
              <a:t>enim</a:t>
            </a:r>
            <a:r>
              <a:rPr lang="it-IT" dirty="0" smtClean="0"/>
              <a:t> ad </a:t>
            </a:r>
            <a:r>
              <a:rPr lang="it-IT" dirty="0" err="1" smtClean="0"/>
              <a:t>minim</a:t>
            </a:r>
            <a:r>
              <a:rPr lang="it-IT" dirty="0" smtClean="0"/>
              <a:t> </a:t>
            </a:r>
            <a:r>
              <a:rPr lang="it-IT" dirty="0" err="1" smtClean="0"/>
              <a:t>veniam</a:t>
            </a:r>
            <a:r>
              <a:rPr lang="it-IT" dirty="0" smtClean="0"/>
              <a:t>, </a:t>
            </a:r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 smtClean="0"/>
              <a:t>nostrud</a:t>
            </a:r>
            <a:r>
              <a:rPr lang="it-IT" dirty="0" smtClean="0"/>
              <a:t> </a:t>
            </a:r>
            <a:r>
              <a:rPr lang="it-IT" dirty="0" err="1" smtClean="0"/>
              <a:t>exercitation</a:t>
            </a:r>
            <a:r>
              <a:rPr lang="it-IT" dirty="0" smtClean="0"/>
              <a:t> </a:t>
            </a:r>
            <a:r>
              <a:rPr lang="it-IT" dirty="0" err="1" smtClean="0"/>
              <a:t>ullamco</a:t>
            </a:r>
            <a:r>
              <a:rPr lang="it-IT" dirty="0" smtClean="0"/>
              <a:t> </a:t>
            </a:r>
            <a:r>
              <a:rPr lang="it-IT" dirty="0" err="1" smtClean="0"/>
              <a:t>laboris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ut </a:t>
            </a:r>
            <a:r>
              <a:rPr lang="it-IT" dirty="0" err="1" smtClean="0"/>
              <a:t>aliquip</a:t>
            </a:r>
            <a:r>
              <a:rPr lang="it-IT" dirty="0" smtClean="0"/>
              <a:t> ex ea </a:t>
            </a:r>
            <a:r>
              <a:rPr lang="it-IT" dirty="0" err="1" smtClean="0"/>
              <a:t>commodo</a:t>
            </a:r>
            <a:r>
              <a:rPr lang="it-IT" dirty="0" smtClean="0"/>
              <a:t> </a:t>
            </a:r>
            <a:r>
              <a:rPr lang="it-IT" dirty="0" err="1" smtClean="0"/>
              <a:t>consequat</a:t>
            </a:r>
            <a:r>
              <a:rPr lang="it-IT" dirty="0" smtClean="0"/>
              <a:t>. </a:t>
            </a:r>
            <a:r>
              <a:rPr lang="it-IT" dirty="0" err="1" smtClean="0"/>
              <a:t>Duis</a:t>
            </a:r>
            <a:r>
              <a:rPr lang="it-IT" dirty="0" smtClean="0"/>
              <a:t> </a:t>
            </a:r>
            <a:r>
              <a:rPr lang="it-IT" dirty="0" err="1" smtClean="0"/>
              <a:t>aute</a:t>
            </a:r>
            <a:r>
              <a:rPr lang="it-IT" dirty="0" smtClean="0"/>
              <a:t> </a:t>
            </a:r>
            <a:r>
              <a:rPr lang="it-IT" dirty="0" err="1" smtClean="0"/>
              <a:t>irure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in </a:t>
            </a:r>
            <a:r>
              <a:rPr lang="it-IT" dirty="0" err="1" smtClean="0"/>
              <a:t>reprehenderit</a:t>
            </a:r>
            <a:r>
              <a:rPr lang="it-IT" dirty="0" smtClean="0"/>
              <a:t> in </a:t>
            </a:r>
            <a:r>
              <a:rPr lang="it-IT" dirty="0" err="1" smtClean="0"/>
              <a:t>voluptate</a:t>
            </a:r>
            <a:r>
              <a:rPr lang="it-IT" dirty="0" smtClean="0"/>
              <a:t> </a:t>
            </a:r>
            <a:r>
              <a:rPr lang="it-IT" dirty="0" err="1" smtClean="0"/>
              <a:t>velit</a:t>
            </a:r>
            <a:r>
              <a:rPr lang="it-IT" dirty="0" smtClean="0"/>
              <a:t> esse </a:t>
            </a:r>
            <a:r>
              <a:rPr lang="it-IT" dirty="0" err="1" smtClean="0"/>
              <a:t>cillum</a:t>
            </a:r>
            <a:r>
              <a:rPr lang="it-IT" dirty="0" smtClean="0"/>
              <a:t> dolore </a:t>
            </a:r>
            <a:r>
              <a:rPr lang="it-IT" dirty="0" err="1" smtClean="0"/>
              <a:t>eu</a:t>
            </a:r>
            <a:r>
              <a:rPr lang="it-IT" dirty="0" smtClean="0"/>
              <a:t> </a:t>
            </a:r>
            <a:r>
              <a:rPr lang="it-IT" dirty="0" err="1" smtClean="0"/>
              <a:t>fugiat</a:t>
            </a:r>
            <a:r>
              <a:rPr lang="it-IT" dirty="0" smtClean="0"/>
              <a:t> nulla </a:t>
            </a:r>
            <a:r>
              <a:rPr lang="it-IT" dirty="0" err="1" smtClean="0"/>
              <a:t>pariatur</a:t>
            </a:r>
            <a:r>
              <a:rPr lang="it-IT" dirty="0" smtClean="0"/>
              <a:t>. </a:t>
            </a:r>
            <a:r>
              <a:rPr lang="it-IT" dirty="0" err="1" smtClean="0"/>
              <a:t>Excepteur</a:t>
            </a:r>
            <a:r>
              <a:rPr lang="it-IT" dirty="0" smtClean="0"/>
              <a:t> </a:t>
            </a:r>
            <a:r>
              <a:rPr lang="it-IT" dirty="0" err="1" smtClean="0"/>
              <a:t>sint</a:t>
            </a:r>
            <a:r>
              <a:rPr lang="it-IT" dirty="0" smtClean="0"/>
              <a:t> </a:t>
            </a:r>
            <a:r>
              <a:rPr lang="it-IT" dirty="0" err="1" smtClean="0"/>
              <a:t>occaecat</a:t>
            </a:r>
            <a:r>
              <a:rPr lang="it-IT" dirty="0" smtClean="0"/>
              <a:t> </a:t>
            </a:r>
            <a:r>
              <a:rPr lang="it-IT" dirty="0" err="1" smtClean="0"/>
              <a:t>cupidatat</a:t>
            </a:r>
            <a:r>
              <a:rPr lang="it-IT" dirty="0" smtClean="0"/>
              <a:t> non </a:t>
            </a:r>
            <a:r>
              <a:rPr lang="it-IT" dirty="0" err="1" smtClean="0"/>
              <a:t>proident</a:t>
            </a:r>
            <a:r>
              <a:rPr lang="it-IT" dirty="0" smtClean="0"/>
              <a:t>, </a:t>
            </a:r>
            <a:r>
              <a:rPr lang="it-IT" dirty="0" err="1" smtClean="0"/>
              <a:t>sunt</a:t>
            </a:r>
            <a:r>
              <a:rPr lang="it-IT" dirty="0" smtClean="0"/>
              <a:t> in culpa qui officia </a:t>
            </a:r>
            <a:r>
              <a:rPr lang="it-IT" dirty="0" err="1" smtClean="0"/>
              <a:t>deserunt</a:t>
            </a:r>
            <a:r>
              <a:rPr lang="it-IT" dirty="0" smtClean="0"/>
              <a:t> </a:t>
            </a:r>
            <a:r>
              <a:rPr lang="it-IT" dirty="0" err="1" smtClean="0"/>
              <a:t>mollit</a:t>
            </a:r>
            <a:r>
              <a:rPr lang="it-IT" dirty="0" smtClean="0"/>
              <a:t> </a:t>
            </a:r>
            <a:r>
              <a:rPr lang="it-IT" dirty="0" err="1" smtClean="0"/>
              <a:t>anim</a:t>
            </a:r>
            <a:r>
              <a:rPr lang="it-IT" dirty="0" smtClean="0"/>
              <a:t> id est </a:t>
            </a:r>
            <a:r>
              <a:rPr lang="it-IT" dirty="0" err="1" smtClean="0"/>
              <a:t>laborum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sz="half" idx="15" hasCustomPrompt="1"/>
          </p:nvPr>
        </p:nvSpPr>
        <p:spPr>
          <a:xfrm>
            <a:off x="442912" y="3795712"/>
            <a:ext cx="5181600" cy="34607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dirty="0" smtClean="0"/>
              <a:t>PUNTO ELENCO</a:t>
            </a:r>
          </a:p>
          <a:p>
            <a:pPr lvl="0"/>
            <a:endParaRPr lang="it-IT" dirty="0" smtClean="0"/>
          </a:p>
        </p:txBody>
      </p:sp>
      <p:sp>
        <p:nvSpPr>
          <p:cNvPr id="16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442912" y="4384675"/>
            <a:ext cx="11139488" cy="169862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4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</a:p>
          <a:p>
            <a:pPr lvl="0"/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adipiscing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do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endParaRPr lang="it-IT" dirty="0" smtClean="0"/>
          </a:p>
          <a:p>
            <a:pPr lvl="0"/>
            <a:r>
              <a:rPr lang="it-IT" dirty="0" smtClean="0"/>
              <a:t>ut </a:t>
            </a:r>
            <a:r>
              <a:rPr lang="it-IT" dirty="0" err="1" smtClean="0"/>
              <a:t>enim</a:t>
            </a:r>
            <a:r>
              <a:rPr lang="it-IT" dirty="0" smtClean="0"/>
              <a:t> ad </a:t>
            </a:r>
            <a:r>
              <a:rPr lang="it-IT" dirty="0" err="1" smtClean="0"/>
              <a:t>minim</a:t>
            </a:r>
            <a:r>
              <a:rPr lang="it-IT" dirty="0" smtClean="0"/>
              <a:t> </a:t>
            </a:r>
            <a:r>
              <a:rPr lang="it-IT" dirty="0" err="1" smtClean="0"/>
              <a:t>veniam</a:t>
            </a:r>
            <a:r>
              <a:rPr lang="it-IT" dirty="0" smtClean="0"/>
              <a:t>, </a:t>
            </a:r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 smtClean="0"/>
              <a:t>nostrud</a:t>
            </a:r>
            <a:r>
              <a:rPr lang="it-IT" dirty="0" smtClean="0"/>
              <a:t> </a:t>
            </a:r>
            <a:r>
              <a:rPr lang="it-IT" dirty="0" err="1" smtClean="0"/>
              <a:t>exercitation</a:t>
            </a:r>
            <a:r>
              <a:rPr lang="it-IT" dirty="0" smtClean="0"/>
              <a:t> </a:t>
            </a:r>
            <a:r>
              <a:rPr lang="it-IT" dirty="0" err="1" smtClean="0"/>
              <a:t>ullamco</a:t>
            </a:r>
            <a:r>
              <a:rPr lang="it-IT" dirty="0" smtClean="0"/>
              <a:t> </a:t>
            </a:r>
            <a:r>
              <a:rPr lang="it-IT" dirty="0" err="1" smtClean="0"/>
              <a:t>laboris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ut </a:t>
            </a:r>
            <a:r>
              <a:rPr lang="it-IT" dirty="0" err="1" smtClean="0"/>
              <a:t>aliquip</a:t>
            </a:r>
            <a:r>
              <a:rPr lang="it-IT" dirty="0" smtClean="0"/>
              <a:t> ex ea </a:t>
            </a:r>
            <a:r>
              <a:rPr lang="it-IT" dirty="0" err="1" smtClean="0"/>
              <a:t>commodo</a:t>
            </a:r>
            <a:r>
              <a:rPr lang="it-IT" dirty="0" smtClean="0"/>
              <a:t> </a:t>
            </a:r>
            <a:r>
              <a:rPr lang="it-IT" dirty="0" err="1" smtClean="0"/>
              <a:t>consequat</a:t>
            </a:r>
            <a:endParaRPr lang="it-IT" dirty="0" smtClean="0"/>
          </a:p>
          <a:p>
            <a:pPr lvl="0"/>
            <a:r>
              <a:rPr lang="it-IT" dirty="0" err="1" smtClean="0"/>
              <a:t>duis</a:t>
            </a:r>
            <a:r>
              <a:rPr lang="it-IT" dirty="0" smtClean="0"/>
              <a:t> </a:t>
            </a:r>
            <a:r>
              <a:rPr lang="it-IT" dirty="0" err="1" smtClean="0"/>
              <a:t>aute</a:t>
            </a:r>
            <a:r>
              <a:rPr lang="it-IT" dirty="0" smtClean="0"/>
              <a:t> </a:t>
            </a:r>
            <a:r>
              <a:rPr lang="it-IT" dirty="0" err="1" smtClean="0"/>
              <a:t>irure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in </a:t>
            </a:r>
            <a:r>
              <a:rPr lang="it-IT" dirty="0" err="1" smtClean="0"/>
              <a:t>reprehenderit</a:t>
            </a:r>
            <a:r>
              <a:rPr lang="it-IT" dirty="0" smtClean="0"/>
              <a:t> in </a:t>
            </a:r>
            <a:r>
              <a:rPr lang="it-IT" dirty="0" err="1" smtClean="0"/>
              <a:t>voluptate</a:t>
            </a:r>
            <a:r>
              <a:rPr lang="it-IT" dirty="0" smtClean="0"/>
              <a:t> </a:t>
            </a:r>
            <a:r>
              <a:rPr lang="it-IT" dirty="0" err="1" smtClean="0"/>
              <a:t>velit</a:t>
            </a:r>
            <a:r>
              <a:rPr lang="it-IT" dirty="0" smtClean="0"/>
              <a:t> esse </a:t>
            </a:r>
            <a:r>
              <a:rPr lang="it-IT" dirty="0" err="1" smtClean="0"/>
              <a:t>cillum</a:t>
            </a:r>
            <a:r>
              <a:rPr lang="it-IT" dirty="0" smtClean="0"/>
              <a:t> dolore </a:t>
            </a:r>
            <a:r>
              <a:rPr lang="it-IT" dirty="0" err="1" smtClean="0"/>
              <a:t>eu</a:t>
            </a:r>
            <a:r>
              <a:rPr lang="it-IT" dirty="0" smtClean="0"/>
              <a:t> </a:t>
            </a:r>
            <a:r>
              <a:rPr lang="it-IT" dirty="0" err="1" smtClean="0"/>
              <a:t>fugiat</a:t>
            </a:r>
            <a:r>
              <a:rPr lang="it-IT" dirty="0" smtClean="0"/>
              <a:t> nulla </a:t>
            </a:r>
            <a:r>
              <a:rPr lang="it-IT" dirty="0" err="1" smtClean="0"/>
              <a:t>pariatur</a:t>
            </a:r>
            <a:endParaRPr lang="it-IT" dirty="0" smtClean="0"/>
          </a:p>
          <a:p>
            <a:pPr lvl="0"/>
            <a:r>
              <a:rPr lang="it-IT" dirty="0" err="1" smtClean="0"/>
              <a:t>excepteur</a:t>
            </a:r>
            <a:r>
              <a:rPr lang="it-IT" dirty="0" smtClean="0"/>
              <a:t> </a:t>
            </a:r>
            <a:r>
              <a:rPr lang="it-IT" dirty="0" err="1" smtClean="0"/>
              <a:t>sint</a:t>
            </a:r>
            <a:r>
              <a:rPr lang="it-IT" dirty="0" smtClean="0"/>
              <a:t> </a:t>
            </a:r>
            <a:r>
              <a:rPr lang="it-IT" dirty="0" err="1" smtClean="0"/>
              <a:t>occaecat</a:t>
            </a:r>
            <a:r>
              <a:rPr lang="it-IT" dirty="0" smtClean="0"/>
              <a:t> </a:t>
            </a:r>
            <a:r>
              <a:rPr lang="it-IT" dirty="0" err="1" smtClean="0"/>
              <a:t>cupidatat</a:t>
            </a:r>
            <a:r>
              <a:rPr lang="it-IT" dirty="0" smtClean="0"/>
              <a:t> non </a:t>
            </a:r>
            <a:r>
              <a:rPr lang="it-IT" dirty="0" err="1" smtClean="0"/>
              <a:t>proident</a:t>
            </a:r>
            <a:r>
              <a:rPr lang="it-IT" dirty="0" smtClean="0"/>
              <a:t>, </a:t>
            </a:r>
            <a:r>
              <a:rPr lang="it-IT" dirty="0" err="1" smtClean="0"/>
              <a:t>sunt</a:t>
            </a:r>
            <a:r>
              <a:rPr lang="it-IT" dirty="0" smtClean="0"/>
              <a:t> in culpa qui officia </a:t>
            </a:r>
            <a:r>
              <a:rPr lang="it-IT" dirty="0" err="1" smtClean="0"/>
              <a:t>deserunt</a:t>
            </a:r>
            <a:r>
              <a:rPr lang="it-IT" dirty="0" smtClean="0"/>
              <a:t> </a:t>
            </a:r>
            <a:r>
              <a:rPr lang="it-IT" dirty="0" err="1" smtClean="0"/>
              <a:t>mollit</a:t>
            </a:r>
            <a:r>
              <a:rPr lang="it-IT" dirty="0" smtClean="0"/>
              <a:t> </a:t>
            </a:r>
            <a:r>
              <a:rPr lang="it-IT" dirty="0" err="1" smtClean="0"/>
              <a:t>anim</a:t>
            </a:r>
            <a:r>
              <a:rPr lang="it-IT" dirty="0" smtClean="0"/>
              <a:t> id est </a:t>
            </a:r>
            <a:r>
              <a:rPr lang="it-IT" dirty="0" err="1" smtClean="0"/>
              <a:t>laborum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7" name="Triangolo 16"/>
          <p:cNvSpPr/>
          <p:nvPr userDrawn="1"/>
        </p:nvSpPr>
        <p:spPr>
          <a:xfrm>
            <a:off x="442912" y="6486525"/>
            <a:ext cx="790575" cy="3714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59592" y="6600824"/>
            <a:ext cx="557215" cy="2286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5513AA19-9063-634D-AA1B-65FDA7F61649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109" y="6535870"/>
            <a:ext cx="774165" cy="22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8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 immagine cent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olo 4"/>
          <p:cNvSpPr/>
          <p:nvPr userDrawn="1"/>
        </p:nvSpPr>
        <p:spPr>
          <a:xfrm>
            <a:off x="442912" y="6486525"/>
            <a:ext cx="790575" cy="371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59592" y="6600824"/>
            <a:ext cx="557215" cy="2286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5513AA19-9063-634D-AA1B-65FDA7F61649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721" y="6535870"/>
            <a:ext cx="776941" cy="22198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35147" y="1689100"/>
            <a:ext cx="6721707" cy="3556000"/>
          </a:xfrm>
          <a:prstGeom prst="rect">
            <a:avLst/>
          </a:prstGeom>
        </p:spPr>
      </p:pic>
      <p:sp>
        <p:nvSpPr>
          <p:cNvPr id="12" name="Segnaposto immagine 11"/>
          <p:cNvSpPr>
            <a:spLocks noGrp="1"/>
          </p:cNvSpPr>
          <p:nvPr>
            <p:ph type="pic" sz="quarter" idx="13"/>
          </p:nvPr>
        </p:nvSpPr>
        <p:spPr>
          <a:xfrm>
            <a:off x="3771900" y="1854200"/>
            <a:ext cx="4622800" cy="2857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it-IT"/>
          </a:p>
        </p:txBody>
      </p:sp>
      <p:sp>
        <p:nvSpPr>
          <p:cNvPr id="1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42912" y="1797050"/>
            <a:ext cx="2706688" cy="346075"/>
          </a:xfrm>
        </p:spPr>
        <p:txBody>
          <a:bodyPr>
            <a:normAutofit/>
          </a:bodyPr>
          <a:lstStyle>
            <a:lvl1pPr marL="0" indent="0">
              <a:buNone/>
              <a:defRPr sz="1800" b="1" i="0" baseline="0">
                <a:solidFill>
                  <a:schemeClr val="tx1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572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dirty="0" smtClean="0"/>
              <a:t>SOTTOTITOLO</a:t>
            </a:r>
          </a:p>
          <a:p>
            <a:pPr lvl="0"/>
            <a:endParaRPr lang="it-IT" dirty="0" smtClean="0"/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2386013"/>
            <a:ext cx="2706688" cy="1906587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adipiscing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do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r>
              <a:rPr lang="it-IT" dirty="0" smtClean="0"/>
              <a:t>. Ut </a:t>
            </a:r>
            <a:r>
              <a:rPr lang="it-IT" dirty="0" err="1" smtClean="0"/>
              <a:t>enim</a:t>
            </a:r>
            <a:r>
              <a:rPr lang="it-IT" dirty="0" smtClean="0"/>
              <a:t> ad </a:t>
            </a:r>
            <a:r>
              <a:rPr lang="it-IT" dirty="0" err="1" smtClean="0"/>
              <a:t>minim</a:t>
            </a:r>
            <a:r>
              <a:rPr lang="it-IT" dirty="0" smtClean="0"/>
              <a:t> </a:t>
            </a:r>
            <a:r>
              <a:rPr lang="it-IT" dirty="0" err="1" smtClean="0"/>
              <a:t>veniam</a:t>
            </a:r>
            <a:r>
              <a:rPr lang="it-IT" dirty="0" smtClean="0"/>
              <a:t>, </a:t>
            </a:r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 smtClean="0"/>
              <a:t>nostrud</a:t>
            </a:r>
            <a:r>
              <a:rPr lang="it-IT" dirty="0" smtClean="0"/>
              <a:t> </a:t>
            </a:r>
            <a:r>
              <a:rPr lang="it-IT" dirty="0" err="1" smtClean="0"/>
              <a:t>exercitation</a:t>
            </a:r>
            <a:r>
              <a:rPr lang="it-IT" dirty="0" smtClean="0"/>
              <a:t> </a:t>
            </a:r>
            <a:r>
              <a:rPr lang="it-IT" dirty="0" err="1" smtClean="0"/>
              <a:t>ullamco</a:t>
            </a:r>
            <a:r>
              <a:rPr lang="it-IT" dirty="0" smtClean="0"/>
              <a:t> </a:t>
            </a:r>
            <a:r>
              <a:rPr lang="it-IT" dirty="0" err="1" smtClean="0"/>
              <a:t>laboris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ut </a:t>
            </a:r>
            <a:r>
              <a:rPr lang="it-IT" dirty="0" err="1" smtClean="0"/>
              <a:t>aliquip</a:t>
            </a:r>
            <a:r>
              <a:rPr lang="it-IT" dirty="0" smtClean="0"/>
              <a:t> ex ea </a:t>
            </a:r>
            <a:r>
              <a:rPr lang="it-IT" dirty="0" err="1" smtClean="0"/>
              <a:t>commodo</a:t>
            </a:r>
            <a:r>
              <a:rPr lang="it-IT" dirty="0" smtClean="0"/>
              <a:t> </a:t>
            </a:r>
            <a:r>
              <a:rPr lang="it-IT" dirty="0" err="1" smtClean="0"/>
              <a:t>consequat</a:t>
            </a:r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sz="half" idx="15" hasCustomPrompt="1"/>
          </p:nvPr>
        </p:nvSpPr>
        <p:spPr>
          <a:xfrm>
            <a:off x="9016999" y="1797050"/>
            <a:ext cx="2706688" cy="346075"/>
          </a:xfrm>
        </p:spPr>
        <p:txBody>
          <a:bodyPr>
            <a:normAutofit/>
          </a:bodyPr>
          <a:lstStyle>
            <a:lvl1pPr marL="0" indent="0">
              <a:buNone/>
              <a:defRPr sz="1800" b="1" i="0" baseline="0">
                <a:solidFill>
                  <a:schemeClr val="tx1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572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smtClean="0"/>
              <a:t>SOTTOTITOLO</a:t>
            </a:r>
            <a:endParaRPr lang="it-IT" dirty="0" smtClean="0"/>
          </a:p>
          <a:p>
            <a:pPr lvl="0"/>
            <a:endParaRPr lang="it-IT" dirty="0" smtClean="0"/>
          </a:p>
        </p:txBody>
      </p:sp>
      <p:sp>
        <p:nvSpPr>
          <p:cNvPr id="16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9017000" y="2386013"/>
            <a:ext cx="2706688" cy="1906587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adipiscing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do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r>
              <a:rPr lang="it-IT" dirty="0" smtClean="0"/>
              <a:t>. Ut </a:t>
            </a:r>
            <a:r>
              <a:rPr lang="it-IT" dirty="0" err="1" smtClean="0"/>
              <a:t>enim</a:t>
            </a:r>
            <a:r>
              <a:rPr lang="it-IT" dirty="0" smtClean="0"/>
              <a:t> ad </a:t>
            </a:r>
            <a:r>
              <a:rPr lang="it-IT" dirty="0" err="1" smtClean="0"/>
              <a:t>minim</a:t>
            </a:r>
            <a:r>
              <a:rPr lang="it-IT" dirty="0" smtClean="0"/>
              <a:t> </a:t>
            </a:r>
            <a:r>
              <a:rPr lang="it-IT" dirty="0" err="1" smtClean="0"/>
              <a:t>veniam</a:t>
            </a:r>
            <a:r>
              <a:rPr lang="it-IT" dirty="0" smtClean="0"/>
              <a:t>, </a:t>
            </a:r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 smtClean="0"/>
              <a:t>nostrud</a:t>
            </a:r>
            <a:r>
              <a:rPr lang="it-IT" dirty="0" smtClean="0"/>
              <a:t> </a:t>
            </a:r>
            <a:r>
              <a:rPr lang="it-IT" dirty="0" err="1" smtClean="0"/>
              <a:t>exercitation</a:t>
            </a:r>
            <a:r>
              <a:rPr lang="it-IT" dirty="0" smtClean="0"/>
              <a:t> </a:t>
            </a:r>
            <a:r>
              <a:rPr lang="it-IT" dirty="0" err="1" smtClean="0"/>
              <a:t>ullamco</a:t>
            </a:r>
            <a:r>
              <a:rPr lang="it-IT" dirty="0" smtClean="0"/>
              <a:t> </a:t>
            </a:r>
            <a:r>
              <a:rPr lang="it-IT" dirty="0" err="1" smtClean="0"/>
              <a:t>laboris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ut </a:t>
            </a:r>
            <a:r>
              <a:rPr lang="it-IT" dirty="0" err="1" smtClean="0"/>
              <a:t>aliquip</a:t>
            </a:r>
            <a:r>
              <a:rPr lang="it-IT" dirty="0" smtClean="0"/>
              <a:t> ex ea </a:t>
            </a:r>
            <a:r>
              <a:rPr lang="it-IT" dirty="0" err="1" smtClean="0"/>
              <a:t>commodo</a:t>
            </a:r>
            <a:r>
              <a:rPr lang="it-IT" dirty="0" smtClean="0"/>
              <a:t> </a:t>
            </a:r>
            <a:r>
              <a:rPr lang="it-IT" dirty="0" err="1" smtClean="0"/>
              <a:t>consequat</a:t>
            </a:r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455613" y="500062"/>
            <a:ext cx="11280775" cy="457201"/>
          </a:xfrm>
        </p:spPr>
        <p:txBody>
          <a:bodyPr anchor="t">
            <a:noAutofit/>
          </a:bodyPr>
          <a:lstStyle>
            <a:lvl1pPr algn="ctr">
              <a:defRPr sz="2800" b="0" i="0">
                <a:solidFill>
                  <a:srgbClr val="1F85BB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8" name="Triangolo 17"/>
          <p:cNvSpPr/>
          <p:nvPr userDrawn="1"/>
        </p:nvSpPr>
        <p:spPr>
          <a:xfrm rot="10800000">
            <a:off x="5700713" y="0"/>
            <a:ext cx="790575" cy="371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16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9131300" y="64262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55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1" r:id="rId4"/>
    <p:sldLayoutId id="2147483652" r:id="rId5"/>
    <p:sldLayoutId id="2147483653" r:id="rId6"/>
    <p:sldLayoutId id="2147483667" r:id="rId7"/>
    <p:sldLayoutId id="2147483654" r:id="rId8"/>
    <p:sldLayoutId id="2147483655" r:id="rId9"/>
    <p:sldLayoutId id="2147483662" r:id="rId10"/>
    <p:sldLayoutId id="2147483656" r:id="rId11"/>
    <p:sldLayoutId id="2147483657" r:id="rId12"/>
    <p:sldLayoutId id="2147483658" r:id="rId13"/>
    <p:sldLayoutId id="2147483660" r:id="rId14"/>
    <p:sldLayoutId id="2147483661" r:id="rId15"/>
    <p:sldLayoutId id="2147483663" r:id="rId16"/>
    <p:sldLayoutId id="2147483666" r:id="rId17"/>
    <p:sldLayoutId id="2147483664" r:id="rId18"/>
    <p:sldLayoutId id="214748366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F85BB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>
              <a:lumMod val="75000"/>
            </a:schemeClr>
          </a:solidFill>
          <a:latin typeface="Open Sans" charset="0"/>
          <a:ea typeface="Open Sans" charset="0"/>
          <a:cs typeface="Open Sans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>
              <a:lumMod val="75000"/>
            </a:schemeClr>
          </a:solidFill>
          <a:latin typeface="Open Sans" charset="0"/>
          <a:ea typeface="Open Sans" charset="0"/>
          <a:cs typeface="Open Sans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tx1">
              <a:lumMod val="75000"/>
            </a:schemeClr>
          </a:solidFill>
          <a:latin typeface="Open Sans" charset="0"/>
          <a:ea typeface="Open Sans" charset="0"/>
          <a:cs typeface="Open Sans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400" kern="1200">
          <a:solidFill>
            <a:schemeClr val="tx1">
              <a:lumMod val="75000"/>
            </a:schemeClr>
          </a:solidFill>
          <a:latin typeface="Open Sans" charset="0"/>
          <a:ea typeface="Open Sans" charset="0"/>
          <a:cs typeface="Open Sans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200" kern="1200">
          <a:solidFill>
            <a:schemeClr val="tx1">
              <a:lumMod val="75000"/>
            </a:schemeClr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79777" y="3138850"/>
            <a:ext cx="6589259" cy="646331"/>
          </a:xfrm>
        </p:spPr>
        <p:txBody>
          <a:bodyPr>
            <a:spAutoFit/>
          </a:bodyPr>
          <a:lstStyle/>
          <a:p>
            <a:r>
              <a:rPr lang="it-IT" dirty="0" smtClean="0"/>
              <a:t>Industria Felix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77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Cerved e Industria Felix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36015" y="1905595"/>
            <a:ext cx="108077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2856"/>
                </a:solidFill>
                <a:latin typeface="Open Sans Light" charset="0"/>
                <a:ea typeface="Open Sans Light" charset="0"/>
                <a:cs typeface="Open Sans Light" charset="0"/>
              </a:rPr>
              <a:t>Abbiamo dati che individuano imprese eccellenti anche quando l’economia non va </a:t>
            </a:r>
            <a:r>
              <a:rPr lang="it-IT" sz="2400" b="1" dirty="0" smtClean="0">
                <a:solidFill>
                  <a:srgbClr val="002856"/>
                </a:solidFill>
                <a:latin typeface="Open Sans Light" charset="0"/>
                <a:ea typeface="Open Sans Light" charset="0"/>
                <a:cs typeface="Open Sans Light" charset="0"/>
              </a:rPr>
              <a:t>bene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400" b="1" dirty="0">
              <a:solidFill>
                <a:srgbClr val="002856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400" b="1" dirty="0">
              <a:solidFill>
                <a:srgbClr val="002856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002856"/>
                </a:solidFill>
                <a:latin typeface="Open Sans Light" charset="0"/>
                <a:ea typeface="Open Sans Light" charset="0"/>
                <a:cs typeface="Open Sans Light" charset="0"/>
              </a:rPr>
              <a:t>Cerved sostiene decisioni economiche data-</a:t>
            </a:r>
            <a:r>
              <a:rPr lang="it-IT" sz="2400" b="1" dirty="0" err="1" smtClean="0">
                <a:solidFill>
                  <a:srgbClr val="002856"/>
                </a:solidFill>
                <a:latin typeface="Open Sans Light" charset="0"/>
                <a:ea typeface="Open Sans Light" charset="0"/>
                <a:cs typeface="Open Sans Light" charset="0"/>
              </a:rPr>
              <a:t>driven</a:t>
            </a:r>
            <a:endParaRPr lang="it-IT" sz="2400" b="1" dirty="0" smtClean="0">
              <a:solidFill>
                <a:srgbClr val="002856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400" b="1" dirty="0">
              <a:solidFill>
                <a:srgbClr val="002856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400" b="1" dirty="0" smtClean="0">
              <a:solidFill>
                <a:srgbClr val="002856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002856"/>
                </a:solidFill>
                <a:latin typeface="Open Sans Light" charset="0"/>
                <a:ea typeface="Open Sans Light" charset="0"/>
                <a:cs typeface="Open Sans Light" charset="0"/>
              </a:rPr>
              <a:t>Il nostro impegno di mettere dati e tecnologia al servizio del Paese</a:t>
            </a:r>
          </a:p>
        </p:txBody>
      </p:sp>
    </p:spTree>
    <p:extLst>
      <p:ext uri="{BB962C8B-B14F-4D97-AF65-F5344CB8AC3E}">
        <p14:creationId xmlns:p14="http://schemas.microsoft.com/office/powerpoint/2010/main" val="36347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Un’analisi sulle principali imprese lombarde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20" y="2454876"/>
            <a:ext cx="1512000" cy="1512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97406" y="4163965"/>
            <a:ext cx="2608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2800" b="1" dirty="0">
                <a:solidFill>
                  <a:srgbClr val="002856"/>
                </a:solidFill>
              </a:rPr>
              <a:t>32.917 </a:t>
            </a:r>
            <a:r>
              <a:rPr lang="it-IT" sz="2800" b="1" dirty="0" smtClean="0">
                <a:solidFill>
                  <a:srgbClr val="002856"/>
                </a:solidFill>
                <a:latin typeface="Open Sans Light" charset="0"/>
                <a:ea typeface="Open Sans Light" charset="0"/>
                <a:cs typeface="Open Sans Light" charset="0"/>
              </a:rPr>
              <a:t>imprese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729633" y="4203130"/>
            <a:ext cx="4211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856"/>
                </a:solidFill>
                <a:latin typeface="Open Sans Light" charset="0"/>
                <a:ea typeface="Open Sans Light" charset="0"/>
                <a:cs typeface="Open Sans Light" charset="0"/>
              </a:rPr>
              <a:t>3,2 mln</a:t>
            </a:r>
          </a:p>
          <a:p>
            <a:pPr algn="ctr"/>
            <a:r>
              <a:rPr lang="it-IT" sz="2800" b="1" dirty="0" smtClean="0">
                <a:solidFill>
                  <a:srgbClr val="002856"/>
                </a:solidFill>
                <a:latin typeface="Open Sans Light" charset="0"/>
                <a:ea typeface="Open Sans Light" charset="0"/>
                <a:cs typeface="Open Sans Light" charset="0"/>
              </a:rPr>
              <a:t>addetti impiegati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5077" y="2469985"/>
            <a:ext cx="1512000" cy="1512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3966" y="2469985"/>
            <a:ext cx="1166382" cy="151200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700" y="2476163"/>
            <a:ext cx="1467522" cy="1512000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4280846" y="4199326"/>
            <a:ext cx="3033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856"/>
                </a:solidFill>
                <a:latin typeface="Open Sans Light" charset="0"/>
                <a:ea typeface="Open Sans Light" charset="0"/>
                <a:cs typeface="Open Sans Light" charset="0"/>
              </a:rPr>
              <a:t>987 € mld </a:t>
            </a:r>
          </a:p>
          <a:p>
            <a:pPr algn="ctr"/>
            <a:r>
              <a:rPr lang="it-IT" sz="2800" b="1" dirty="0" smtClean="0">
                <a:solidFill>
                  <a:srgbClr val="002856"/>
                </a:solidFill>
                <a:latin typeface="Open Sans Light" charset="0"/>
                <a:ea typeface="Open Sans Light" charset="0"/>
                <a:cs typeface="Open Sans Light" charset="0"/>
              </a:rPr>
              <a:t>fatturato</a:t>
            </a:r>
          </a:p>
        </p:txBody>
      </p:sp>
    </p:spTree>
    <p:extLst>
      <p:ext uri="{BB962C8B-B14F-4D97-AF65-F5344CB8AC3E}">
        <p14:creationId xmlns:p14="http://schemas.microsoft.com/office/powerpoint/2010/main" val="27208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numeri delle PMI lombarde vs PMI italiane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329" y="2398724"/>
            <a:ext cx="1440000" cy="1440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54985" y="4124325"/>
            <a:ext cx="3932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856"/>
                </a:solidFill>
                <a:latin typeface="Open Sans Light" charset="0"/>
                <a:ea typeface="Open Sans Light" charset="0"/>
                <a:cs typeface="Open Sans Light" charset="0"/>
              </a:rPr>
              <a:t>Quota PMI su totale</a:t>
            </a:r>
          </a:p>
          <a:p>
            <a:pPr algn="ctr"/>
            <a:r>
              <a:rPr lang="it-IT" sz="2800" b="1" dirty="0" smtClean="0">
                <a:solidFill>
                  <a:srgbClr val="008996"/>
                </a:solidFill>
                <a:latin typeface="Open Sans Light" charset="0"/>
                <a:ea typeface="Open Sans Light" charset="0"/>
                <a:cs typeface="Open Sans Light" charset="0"/>
              </a:rPr>
              <a:t>25%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919634" y="4188158"/>
            <a:ext cx="4087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856"/>
                </a:solidFill>
                <a:latin typeface="Open Sans Light" charset="0"/>
                <a:ea typeface="Open Sans Light" charset="0"/>
                <a:cs typeface="Open Sans Light" charset="0"/>
              </a:rPr>
              <a:t>Quota addetti su totale </a:t>
            </a:r>
          </a:p>
          <a:p>
            <a:pPr algn="ctr"/>
            <a:r>
              <a:rPr lang="it-IT" sz="2800" b="1" dirty="0" smtClean="0">
                <a:solidFill>
                  <a:srgbClr val="008996"/>
                </a:solidFill>
                <a:latin typeface="Open Sans Light" charset="0"/>
                <a:ea typeface="Open Sans Light" charset="0"/>
                <a:cs typeface="Open Sans Light" charset="0"/>
              </a:rPr>
              <a:t>26%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400" y="2413685"/>
            <a:ext cx="1440000" cy="1440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696" y="2413685"/>
            <a:ext cx="1440000" cy="144000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110" y="2413685"/>
            <a:ext cx="1440000" cy="144000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4037310" y="4154512"/>
            <a:ext cx="3932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856"/>
                </a:solidFill>
                <a:latin typeface="Open Sans Light" charset="0"/>
                <a:ea typeface="Open Sans Light" charset="0"/>
                <a:cs typeface="Open Sans Light" charset="0"/>
              </a:rPr>
              <a:t>Quota fatturato su totale</a:t>
            </a:r>
          </a:p>
          <a:p>
            <a:pPr algn="ctr"/>
            <a:r>
              <a:rPr lang="it-IT" sz="2800" b="1" dirty="0" smtClean="0">
                <a:solidFill>
                  <a:srgbClr val="008996"/>
                </a:solidFill>
                <a:latin typeface="Open Sans Light" charset="0"/>
                <a:ea typeface="Open Sans Light" charset="0"/>
                <a:cs typeface="Open Sans Light" charset="0"/>
              </a:rPr>
              <a:t>29%</a:t>
            </a:r>
          </a:p>
        </p:txBody>
      </p:sp>
    </p:spTree>
    <p:extLst>
      <p:ext uri="{BB962C8B-B14F-4D97-AF65-F5344CB8AC3E}">
        <p14:creationId xmlns:p14="http://schemas.microsoft.com/office/powerpoint/2010/main" val="26987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numeri delle PMI lombarde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42552" y="3693806"/>
            <a:ext cx="53134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1463"/>
            <a:r>
              <a:rPr lang="it-IT" sz="2800" b="1" dirty="0" smtClean="0">
                <a:solidFill>
                  <a:srgbClr val="002856"/>
                </a:solidFill>
              </a:rPr>
              <a:t>Crescita del fatturato 2017/2016</a:t>
            </a:r>
          </a:p>
          <a:p>
            <a:pPr algn="ctr" defTabSz="271463"/>
            <a:r>
              <a:rPr lang="it-IT" sz="2800" b="1" dirty="0" smtClean="0">
                <a:solidFill>
                  <a:srgbClr val="008996"/>
                </a:solidFill>
                <a:latin typeface="Open Sans Light" charset="0"/>
                <a:ea typeface="Open Sans Light" charset="0"/>
                <a:cs typeface="Open Sans Light" charset="0"/>
              </a:rPr>
              <a:t>+5,3% Italia</a:t>
            </a:r>
          </a:p>
          <a:p>
            <a:pPr algn="ctr" defTabSz="271463"/>
            <a:r>
              <a:rPr lang="it-IT" sz="2800" b="1" dirty="0" smtClean="0">
                <a:solidFill>
                  <a:srgbClr val="1F85BB"/>
                </a:solidFill>
                <a:latin typeface="Open Sans Light" charset="0"/>
                <a:ea typeface="Open Sans Light" charset="0"/>
                <a:cs typeface="Open Sans Light" charset="0"/>
              </a:rPr>
              <a:t>+5,8% Lombardia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6729435" y="3693806"/>
            <a:ext cx="3032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856"/>
                </a:solidFill>
                <a:latin typeface="Open Sans Light" charset="0"/>
                <a:ea typeface="Open Sans Light" charset="0"/>
                <a:cs typeface="Open Sans Light" charset="0"/>
              </a:rPr>
              <a:t>ROE, 2017</a:t>
            </a:r>
          </a:p>
          <a:p>
            <a:pPr algn="ctr"/>
            <a:r>
              <a:rPr lang="it-IT" sz="2800" b="1" dirty="0">
                <a:solidFill>
                  <a:srgbClr val="008996"/>
                </a:solidFill>
                <a:latin typeface="Open Sans Light" charset="0"/>
                <a:ea typeface="Open Sans Light" charset="0"/>
                <a:cs typeface="Open Sans Light" charset="0"/>
              </a:rPr>
              <a:t>11,2% Italia</a:t>
            </a:r>
          </a:p>
          <a:p>
            <a:pPr algn="ctr"/>
            <a:r>
              <a:rPr lang="it-IT" sz="2800" b="1" dirty="0">
                <a:solidFill>
                  <a:srgbClr val="1F85BB"/>
                </a:solidFill>
                <a:latin typeface="Open Sans Light" charset="0"/>
                <a:ea typeface="Open Sans Light" charset="0"/>
                <a:cs typeface="Open Sans Light" charset="0"/>
              </a:rPr>
              <a:t>12% Lombardia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29" y="1724013"/>
            <a:ext cx="1747050" cy="180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462" y="1842377"/>
            <a:ext cx="1800000" cy="18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Premio all’affidabilità: il profilo di rischio delle imprese lombarde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42912" y="1174049"/>
            <a:ext cx="9356696" cy="548922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>
                <a:solidFill>
                  <a:srgbClr val="002856"/>
                </a:solidFill>
              </a:rPr>
              <a:t>Distribuzione di PMI e grandi imprese lombarde per Cerved Group Score</a:t>
            </a:r>
          </a:p>
          <a:p>
            <a:r>
              <a:rPr lang="it-IT" sz="1400" b="0" dirty="0" smtClean="0">
                <a:solidFill>
                  <a:srgbClr val="002856"/>
                </a:solidFill>
              </a:rPr>
              <a:t>Dicembre 2018</a:t>
            </a:r>
            <a:endParaRPr lang="it-IT" sz="1400" b="0" dirty="0">
              <a:solidFill>
                <a:srgbClr val="002856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222456" y="1849503"/>
            <a:ext cx="93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>
                <a:solidFill>
                  <a:srgbClr val="008996"/>
                </a:solidFill>
                <a:latin typeface="Open Sans Light" charset="0"/>
                <a:ea typeface="Open Sans Light" charset="0"/>
                <a:cs typeface="Open Sans Light" charset="0"/>
              </a:rPr>
              <a:t>I</a:t>
            </a:r>
            <a:r>
              <a:rPr lang="it-IT" b="1" dirty="0" smtClean="0">
                <a:solidFill>
                  <a:srgbClr val="008996"/>
                </a:solidFill>
                <a:latin typeface="Open Sans Light" charset="0"/>
                <a:ea typeface="Open Sans Light" charset="0"/>
                <a:cs typeface="Open Sans Light" charset="0"/>
              </a:rPr>
              <a:t>talia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2382407" y="1791083"/>
            <a:ext cx="1406106" cy="408623"/>
          </a:xfrm>
          <a:prstGeom prst="roundRect">
            <a:avLst/>
          </a:prstGeom>
          <a:solidFill>
            <a:srgbClr val="008996"/>
          </a:solidFill>
        </p:spPr>
        <p:txBody>
          <a:bodyPr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29,2%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4248563" y="1791083"/>
            <a:ext cx="1406106" cy="408623"/>
          </a:xfrm>
          <a:prstGeom prst="roundRect">
            <a:avLst/>
          </a:prstGeom>
          <a:solidFill>
            <a:srgbClr val="008996"/>
          </a:solidFill>
        </p:spPr>
        <p:txBody>
          <a:bodyPr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37,3%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6232935" y="1791083"/>
            <a:ext cx="1406106" cy="408623"/>
          </a:xfrm>
          <a:prstGeom prst="roundRect">
            <a:avLst/>
          </a:prstGeom>
          <a:solidFill>
            <a:srgbClr val="008996"/>
          </a:solidFill>
        </p:spPr>
        <p:txBody>
          <a:bodyPr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23,4%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8133310" y="1774415"/>
            <a:ext cx="1406106" cy="408623"/>
          </a:xfrm>
          <a:prstGeom prst="roundRect">
            <a:avLst/>
          </a:prstGeom>
          <a:solidFill>
            <a:srgbClr val="008996"/>
          </a:solidFill>
        </p:spPr>
        <p:txBody>
          <a:bodyPr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10%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897272" y="2309571"/>
            <a:ext cx="148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rgbClr val="002856"/>
                </a:solidFill>
                <a:latin typeface="Open Sans Light" charset="0"/>
                <a:ea typeface="Open Sans Light" charset="0"/>
                <a:cs typeface="Open Sans Light" charset="0"/>
              </a:rPr>
              <a:t>Lombardia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2382407" y="2251151"/>
            <a:ext cx="1406106" cy="408623"/>
          </a:xfrm>
          <a:prstGeom prst="roundRect">
            <a:avLst/>
          </a:prstGeom>
          <a:solidFill>
            <a:srgbClr val="002856"/>
          </a:solidFill>
        </p:spPr>
        <p:txBody>
          <a:bodyPr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rgbClr val="FCFBFB"/>
                </a:solidFill>
                <a:latin typeface="Open Sans" charset="0"/>
                <a:ea typeface="Open Sans" charset="0"/>
                <a:cs typeface="Open Sans" charset="0"/>
              </a:rPr>
              <a:t>39%</a:t>
            </a:r>
          </a:p>
        </p:txBody>
      </p:sp>
      <p:sp>
        <p:nvSpPr>
          <p:cNvPr id="25" name="Rettangolo arrotondato 24"/>
          <p:cNvSpPr/>
          <p:nvPr/>
        </p:nvSpPr>
        <p:spPr>
          <a:xfrm>
            <a:off x="4248563" y="2251151"/>
            <a:ext cx="1406106" cy="408623"/>
          </a:xfrm>
          <a:prstGeom prst="roundRect">
            <a:avLst/>
          </a:prstGeom>
          <a:solidFill>
            <a:srgbClr val="002856"/>
          </a:solidFill>
        </p:spPr>
        <p:txBody>
          <a:bodyPr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rgbClr val="FCFBFB"/>
                </a:solidFill>
                <a:latin typeface="Open Sans" charset="0"/>
                <a:ea typeface="Open Sans" charset="0"/>
                <a:cs typeface="Open Sans" charset="0"/>
              </a:rPr>
              <a:t>35,7%</a:t>
            </a:r>
          </a:p>
        </p:txBody>
      </p:sp>
      <p:sp>
        <p:nvSpPr>
          <p:cNvPr id="26" name="Rettangolo arrotondato 25"/>
          <p:cNvSpPr/>
          <p:nvPr/>
        </p:nvSpPr>
        <p:spPr>
          <a:xfrm>
            <a:off x="6232935" y="2251151"/>
            <a:ext cx="1406106" cy="408623"/>
          </a:xfrm>
          <a:prstGeom prst="roundRect">
            <a:avLst/>
          </a:prstGeom>
          <a:solidFill>
            <a:srgbClr val="002856"/>
          </a:solidFill>
        </p:spPr>
        <p:txBody>
          <a:bodyPr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rgbClr val="FCFBFB"/>
                </a:solidFill>
                <a:latin typeface="Open Sans" charset="0"/>
                <a:ea typeface="Open Sans" charset="0"/>
                <a:cs typeface="Open Sans" charset="0"/>
              </a:rPr>
              <a:t>17,9%</a:t>
            </a:r>
          </a:p>
        </p:txBody>
      </p:sp>
      <p:sp>
        <p:nvSpPr>
          <p:cNvPr id="27" name="Rettangolo arrotondato 26"/>
          <p:cNvSpPr/>
          <p:nvPr/>
        </p:nvSpPr>
        <p:spPr>
          <a:xfrm>
            <a:off x="8133310" y="2234483"/>
            <a:ext cx="1406106" cy="408623"/>
          </a:xfrm>
          <a:prstGeom prst="roundRect">
            <a:avLst/>
          </a:prstGeom>
          <a:solidFill>
            <a:srgbClr val="002856"/>
          </a:solidFill>
        </p:spPr>
        <p:txBody>
          <a:bodyPr rtlCol="0" anchor="ctr">
            <a:spAutoFit/>
          </a:bodyPr>
          <a:lstStyle/>
          <a:p>
            <a:pPr algn="ctr"/>
            <a:r>
              <a:rPr lang="it-IT" b="1" dirty="0" smtClean="0">
                <a:solidFill>
                  <a:srgbClr val="FCFBFB"/>
                </a:solidFill>
                <a:latin typeface="Open Sans" charset="0"/>
                <a:ea typeface="Open Sans" charset="0"/>
                <a:cs typeface="Open Sans" charset="0"/>
              </a:rPr>
              <a:t>7,4%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306902" y="6446935"/>
            <a:ext cx="328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>
                <a:solidFill>
                  <a:schemeClr val="tx1">
                    <a:lumMod val="75000"/>
                  </a:schemeClr>
                </a:solidFill>
                <a:ea typeface="Open Sans Light" charset="0"/>
                <a:cs typeface="Open Sans Light" charset="0"/>
              </a:rPr>
              <a:t>Dati riferiti alle PMI</a:t>
            </a: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xmlns="" id="{3B04126A-CB0E-41ED-9C11-5AB3B69E2A1C}"/>
              </a:ext>
            </a:extLst>
          </p:cNvPr>
          <p:cNvSpPr/>
          <p:nvPr/>
        </p:nvSpPr>
        <p:spPr>
          <a:xfrm>
            <a:off x="5742326" y="6208700"/>
            <a:ext cx="5039027" cy="197634"/>
          </a:xfrm>
          <a:prstGeom prst="rightArrow">
            <a:avLst>
              <a:gd name="adj1" fmla="val 50000"/>
              <a:gd name="adj2" fmla="val 1215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it-IT" sz="1400">
              <a:solidFill>
                <a:srgbClr val="FFFFFF">
                  <a:lumMod val="50000"/>
                </a:srgb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xmlns="" id="{05EFA939-254D-411F-8EB1-7EE1C682311E}"/>
              </a:ext>
            </a:extLst>
          </p:cNvPr>
          <p:cNvSpPr/>
          <p:nvPr/>
        </p:nvSpPr>
        <p:spPr>
          <a:xfrm rot="10800000">
            <a:off x="549217" y="6208698"/>
            <a:ext cx="4961282" cy="197635"/>
          </a:xfrm>
          <a:prstGeom prst="rightArrow">
            <a:avLst>
              <a:gd name="adj1" fmla="val 50000"/>
              <a:gd name="adj2" fmla="val 11201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it-IT" sz="1400">
              <a:solidFill>
                <a:srgbClr val="FFFFFF">
                  <a:lumMod val="50000"/>
                </a:srgb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graphicFrame>
        <p:nvGraphicFramePr>
          <p:cNvPr id="29" name="Gra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412272"/>
              </p:ext>
            </p:extLst>
          </p:nvPr>
        </p:nvGraphicFramePr>
        <p:xfrm>
          <a:off x="799070" y="3012438"/>
          <a:ext cx="99822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Connettore 1 10"/>
          <p:cNvCxnSpPr/>
          <p:nvPr/>
        </p:nvCxnSpPr>
        <p:spPr>
          <a:xfrm flipV="1">
            <a:off x="5976475" y="1791083"/>
            <a:ext cx="0" cy="320104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V="1">
            <a:off x="7822837" y="1791083"/>
            <a:ext cx="0" cy="320104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4103531" y="1791083"/>
            <a:ext cx="0" cy="329657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8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6609" y="200326"/>
            <a:ext cx="11419750" cy="457201"/>
          </a:xfrm>
        </p:spPr>
        <p:txBody>
          <a:bodyPr/>
          <a:lstStyle/>
          <a:p>
            <a:r>
              <a:rPr lang="it-IT" dirty="0" smtClean="0"/>
              <a:t>Premio alle imprese esportatrici: le performance in Lombardia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06902" y="6446935"/>
            <a:ext cx="328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>
                <a:solidFill>
                  <a:schemeClr val="tx1">
                    <a:lumMod val="75000"/>
                  </a:schemeClr>
                </a:solidFill>
                <a:ea typeface="Open Sans Light" charset="0"/>
                <a:cs typeface="Open Sans Light" charset="0"/>
              </a:rPr>
              <a:t>Dati riferiti alle PMI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7187"/>
              </p:ext>
            </p:extLst>
          </p:nvPr>
        </p:nvGraphicFramePr>
        <p:xfrm>
          <a:off x="5910647" y="2487826"/>
          <a:ext cx="5498757" cy="373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237663"/>
              </p:ext>
            </p:extLst>
          </p:nvPr>
        </p:nvGraphicFramePr>
        <p:xfrm>
          <a:off x="439050" y="2514541"/>
          <a:ext cx="5114925" cy="3924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942" y="1625273"/>
            <a:ext cx="431800" cy="431800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4003588" y="1091761"/>
            <a:ext cx="3583459" cy="3151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1F85BB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it-IT" sz="1600" b="1" dirty="0" smtClean="0"/>
              <a:t> PMI lombarde con forte vocazione internazionale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2710249" y="1058438"/>
            <a:ext cx="1359242" cy="3151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1F85BB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it-IT" sz="3200" b="1" dirty="0" smtClean="0"/>
              <a:t>6.987 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4003588" y="1841173"/>
            <a:ext cx="3661720" cy="3151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1F85BB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it-IT" sz="1400" i="1" dirty="0" smtClean="0"/>
              <a:t> in base a uno score basato sui big data</a:t>
            </a:r>
          </a:p>
        </p:txBody>
      </p:sp>
    </p:spTree>
    <p:extLst>
      <p:ext uri="{BB962C8B-B14F-4D97-AF65-F5344CB8AC3E}">
        <p14:creationId xmlns:p14="http://schemas.microsoft.com/office/powerpoint/2010/main" val="17901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6565" y="262115"/>
            <a:ext cx="11918741" cy="457201"/>
          </a:xfrm>
        </p:spPr>
        <p:txBody>
          <a:bodyPr/>
          <a:lstStyle/>
          <a:p>
            <a:r>
              <a:rPr lang="it-IT" smtClean="0"/>
              <a:t>Premio alle PMI eccellenti con prospettive di crescita</a:t>
            </a:r>
            <a:endParaRPr lang="it-IT" dirty="0"/>
          </a:p>
        </p:txBody>
      </p:sp>
      <p:sp>
        <p:nvSpPr>
          <p:cNvPr id="28" name="Segnaposto contenuto 5"/>
          <p:cNvSpPr>
            <a:spLocks noGrp="1"/>
          </p:cNvSpPr>
          <p:nvPr>
            <p:ph sz="half" idx="1"/>
          </p:nvPr>
        </p:nvSpPr>
        <p:spPr>
          <a:xfrm>
            <a:off x="1718005" y="3039137"/>
            <a:ext cx="2885707" cy="608372"/>
          </a:xfrm>
        </p:spPr>
        <p:txBody>
          <a:bodyPr/>
          <a:lstStyle/>
          <a:p>
            <a:pPr algn="ctr"/>
            <a:r>
              <a:rPr lang="it-IT" sz="1600" dirty="0" smtClean="0">
                <a:solidFill>
                  <a:srgbClr val="002856"/>
                </a:solidFill>
              </a:rPr>
              <a:t>Forte crescita ricavi</a:t>
            </a:r>
          </a:p>
          <a:p>
            <a:pPr algn="ctr"/>
            <a:r>
              <a:rPr lang="it-IT" sz="1200" b="0" i="1" dirty="0" smtClean="0">
                <a:solidFill>
                  <a:srgbClr val="002856"/>
                </a:solidFill>
              </a:rPr>
              <a:t> CAGR &gt; 10% nell’ultimo quinquennio</a:t>
            </a:r>
            <a:endParaRPr lang="it-IT" sz="1100" b="0" i="1" dirty="0" smtClean="0">
              <a:solidFill>
                <a:srgbClr val="002856"/>
              </a:solidFill>
            </a:endParaRPr>
          </a:p>
        </p:txBody>
      </p:sp>
      <p:sp>
        <p:nvSpPr>
          <p:cNvPr id="29" name="Segnaposto contenuto 5"/>
          <p:cNvSpPr>
            <a:spLocks noGrp="1"/>
          </p:cNvSpPr>
          <p:nvPr>
            <p:ph sz="half" idx="1"/>
          </p:nvPr>
        </p:nvSpPr>
        <p:spPr>
          <a:xfrm>
            <a:off x="1716030" y="4071387"/>
            <a:ext cx="2887681" cy="608372"/>
          </a:xfrm>
        </p:spPr>
        <p:txBody>
          <a:bodyPr/>
          <a:lstStyle/>
          <a:p>
            <a:pPr algn="ctr"/>
            <a:r>
              <a:rPr lang="it-IT" sz="1600" dirty="0" smtClean="0">
                <a:solidFill>
                  <a:srgbClr val="002856"/>
                </a:solidFill>
              </a:rPr>
              <a:t>ed elevato EBITDA </a:t>
            </a:r>
          </a:p>
          <a:p>
            <a:pPr algn="ctr"/>
            <a:r>
              <a:rPr lang="it-IT" sz="1200" b="0" i="1" dirty="0" smtClean="0">
                <a:solidFill>
                  <a:srgbClr val="002856"/>
                </a:solidFill>
              </a:rPr>
              <a:t>CAGR &gt; 10% e MOL/Ricavi &gt; 10% </a:t>
            </a:r>
          </a:p>
        </p:txBody>
      </p:sp>
      <p:sp>
        <p:nvSpPr>
          <p:cNvPr id="30" name="Segnaposto contenuto 5"/>
          <p:cNvSpPr>
            <a:spLocks noGrp="1"/>
          </p:cNvSpPr>
          <p:nvPr>
            <p:ph sz="half" idx="1"/>
          </p:nvPr>
        </p:nvSpPr>
        <p:spPr>
          <a:xfrm>
            <a:off x="1713840" y="4982318"/>
            <a:ext cx="2887681" cy="774571"/>
          </a:xfrm>
        </p:spPr>
        <p:txBody>
          <a:bodyPr/>
          <a:lstStyle/>
          <a:p>
            <a:pPr algn="ctr"/>
            <a:r>
              <a:rPr lang="it-IT" sz="1600" dirty="0" smtClean="0">
                <a:solidFill>
                  <a:srgbClr val="002856"/>
                </a:solidFill>
              </a:rPr>
              <a:t>ed elevato </a:t>
            </a:r>
            <a:r>
              <a:rPr lang="it-IT" sz="1600" dirty="0" err="1" smtClean="0">
                <a:solidFill>
                  <a:srgbClr val="002856"/>
                </a:solidFill>
              </a:rPr>
              <a:t>cashflow</a:t>
            </a:r>
            <a:endParaRPr lang="it-IT" sz="1600" dirty="0" smtClean="0">
              <a:solidFill>
                <a:srgbClr val="002856"/>
              </a:solidFill>
            </a:endParaRPr>
          </a:p>
          <a:p>
            <a:pPr lvl="0" algn="ctr"/>
            <a:r>
              <a:rPr lang="it-IT" sz="1200" b="0" i="1" dirty="0" smtClean="0">
                <a:solidFill>
                  <a:srgbClr val="002856"/>
                </a:solidFill>
              </a:rPr>
              <a:t>CAGR &gt; 10%  MOL/Ricavi &gt; 10% e </a:t>
            </a:r>
            <a:r>
              <a:rPr lang="it-IT" sz="1200" b="0" i="1" dirty="0" err="1" smtClean="0">
                <a:solidFill>
                  <a:srgbClr val="002856"/>
                </a:solidFill>
              </a:rPr>
              <a:t>cashflow</a:t>
            </a:r>
            <a:r>
              <a:rPr lang="it-IT" sz="1200" b="0" i="1" dirty="0" smtClean="0">
                <a:solidFill>
                  <a:srgbClr val="002856"/>
                </a:solidFill>
              </a:rPr>
              <a:t>/ricavi &gt; 10% </a:t>
            </a:r>
            <a:endParaRPr lang="it-IT" sz="1600" dirty="0" smtClean="0">
              <a:solidFill>
                <a:srgbClr val="002856"/>
              </a:solidFill>
            </a:endParaRPr>
          </a:p>
        </p:txBody>
      </p:sp>
      <p:sp>
        <p:nvSpPr>
          <p:cNvPr id="31" name="Trapezio 30"/>
          <p:cNvSpPr/>
          <p:nvPr/>
        </p:nvSpPr>
        <p:spPr>
          <a:xfrm rot="10800000">
            <a:off x="5312651" y="1899323"/>
            <a:ext cx="3600000" cy="720000"/>
          </a:xfrm>
          <a:prstGeom prst="trapezoid">
            <a:avLst>
              <a:gd name="adj" fmla="val 33696"/>
            </a:avLst>
          </a:prstGeom>
          <a:ln>
            <a:solidFill>
              <a:srgbClr val="002856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it-IT" sz="1400" dirty="0" smtClean="0">
              <a:solidFill>
                <a:schemeClr val="bg1">
                  <a:lumMod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6252480" y="2068204"/>
            <a:ext cx="1720343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>
              <a:buClr>
                <a:srgbClr val="1F85BB"/>
              </a:buClr>
            </a:pPr>
            <a:r>
              <a:rPr lang="it-IT" sz="2000" b="1" dirty="0" smtClean="0">
                <a:solidFill>
                  <a:srgbClr val="002856"/>
                </a:solidFill>
              </a:rPr>
              <a:t>148 mila PMI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="" xmlns:a16="http://schemas.microsoft.com/office/drawing/2014/main" id="{7A5903AA-C8A9-BD4C-ABE8-8BF358581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2" y="3032200"/>
            <a:ext cx="576000" cy="558000"/>
          </a:xfrm>
          <a:prstGeom prst="rect">
            <a:avLst/>
          </a:prstGeom>
        </p:spPr>
      </p:pic>
      <p:sp>
        <p:nvSpPr>
          <p:cNvPr id="34" name="Trapezio 33"/>
          <p:cNvSpPr/>
          <p:nvPr/>
        </p:nvSpPr>
        <p:spPr>
          <a:xfrm rot="10800000">
            <a:off x="5852651" y="2889335"/>
            <a:ext cx="2520000" cy="720000"/>
          </a:xfrm>
          <a:prstGeom prst="trapezoid">
            <a:avLst>
              <a:gd name="adj" fmla="val 33696"/>
            </a:avLst>
          </a:prstGeom>
          <a:ln>
            <a:solidFill>
              <a:srgbClr val="002856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it-IT" sz="1400" dirty="0" smtClean="0">
              <a:solidFill>
                <a:schemeClr val="bg1">
                  <a:lumMod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6586706" y="3039754"/>
            <a:ext cx="1051891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>
              <a:buClr>
                <a:srgbClr val="1F85BB"/>
              </a:buClr>
            </a:pPr>
            <a:r>
              <a:rPr lang="it-IT" sz="2000" b="1" dirty="0" smtClean="0">
                <a:solidFill>
                  <a:srgbClr val="002856"/>
                </a:solidFill>
              </a:rPr>
              <a:t>42 mila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="" xmlns:a16="http://schemas.microsoft.com/office/drawing/2014/main" id="{F8079342-90A3-EB48-8D32-C1E5EC82E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794" y="4079807"/>
            <a:ext cx="576000" cy="576000"/>
          </a:xfrm>
          <a:prstGeom prst="rect">
            <a:avLst/>
          </a:prstGeom>
        </p:spPr>
      </p:pic>
      <p:sp>
        <p:nvSpPr>
          <p:cNvPr id="37" name="Trapezio 36"/>
          <p:cNvSpPr/>
          <p:nvPr/>
        </p:nvSpPr>
        <p:spPr>
          <a:xfrm rot="10800000">
            <a:off x="6392652" y="3870410"/>
            <a:ext cx="1440000" cy="720000"/>
          </a:xfrm>
          <a:prstGeom prst="trapezoid">
            <a:avLst>
              <a:gd name="adj" fmla="val 33696"/>
            </a:avLst>
          </a:prstGeom>
          <a:ln>
            <a:solidFill>
              <a:srgbClr val="002856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it-IT" sz="1400" dirty="0" smtClean="0">
              <a:solidFill>
                <a:schemeClr val="bg1">
                  <a:lumMod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6699718" y="4020829"/>
            <a:ext cx="825867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>
              <a:buClr>
                <a:srgbClr val="1F85BB"/>
              </a:buClr>
            </a:pPr>
            <a:r>
              <a:rPr lang="it-IT" sz="2000" b="1" dirty="0" smtClean="0">
                <a:solidFill>
                  <a:srgbClr val="002856"/>
                </a:solidFill>
              </a:rPr>
              <a:t>4.672</a:t>
            </a:r>
          </a:p>
        </p:txBody>
      </p:sp>
      <p:pic>
        <p:nvPicPr>
          <p:cNvPr id="39" name="Immagine 38">
            <a:extLst>
              <a:ext uri="{FF2B5EF4-FFF2-40B4-BE49-F238E27FC236}">
                <a16:creationId xmlns="" xmlns:a16="http://schemas.microsoft.com/office/drawing/2014/main" id="{274BA0F8-6E8E-F748-9553-F94CBC015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794" y="5136256"/>
            <a:ext cx="576000" cy="510172"/>
          </a:xfrm>
          <a:prstGeom prst="rect">
            <a:avLst/>
          </a:prstGeom>
        </p:spPr>
      </p:pic>
      <p:sp>
        <p:nvSpPr>
          <p:cNvPr id="40" name="Trapezio 39"/>
          <p:cNvSpPr/>
          <p:nvPr/>
        </p:nvSpPr>
        <p:spPr>
          <a:xfrm rot="10800000">
            <a:off x="6558597" y="4831012"/>
            <a:ext cx="1080000" cy="720000"/>
          </a:xfrm>
          <a:prstGeom prst="trapezoid">
            <a:avLst>
              <a:gd name="adj" fmla="val 33696"/>
            </a:avLst>
          </a:prstGeom>
          <a:solidFill>
            <a:srgbClr val="002856"/>
          </a:solidFill>
          <a:ln>
            <a:solidFill>
              <a:srgbClr val="002856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it-IT" sz="1400" dirty="0" smtClean="0">
              <a:solidFill>
                <a:schemeClr val="bg1">
                  <a:lumMod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6699718" y="4990957"/>
            <a:ext cx="825867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>
              <a:buClr>
                <a:srgbClr val="1F85BB"/>
              </a:buClr>
            </a:pPr>
            <a:r>
              <a:rPr lang="it-IT" sz="2000" b="1" dirty="0" smtClean="0">
                <a:solidFill>
                  <a:schemeClr val="bg1"/>
                </a:solidFill>
              </a:rPr>
              <a:t>4.386</a:t>
            </a:r>
          </a:p>
        </p:txBody>
      </p:sp>
      <p:cxnSp>
        <p:nvCxnSpPr>
          <p:cNvPr id="42" name="Connettore 1 41"/>
          <p:cNvCxnSpPr/>
          <p:nvPr/>
        </p:nvCxnSpPr>
        <p:spPr>
          <a:xfrm>
            <a:off x="7112651" y="2628260"/>
            <a:ext cx="0" cy="261075"/>
          </a:xfrm>
          <a:prstGeom prst="line">
            <a:avLst/>
          </a:prstGeom>
          <a:ln>
            <a:solidFill>
              <a:srgbClr val="00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7112651" y="3609335"/>
            <a:ext cx="0" cy="261075"/>
          </a:xfrm>
          <a:prstGeom prst="line">
            <a:avLst/>
          </a:prstGeom>
          <a:ln>
            <a:solidFill>
              <a:srgbClr val="00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7112651" y="4584500"/>
            <a:ext cx="0" cy="261075"/>
          </a:xfrm>
          <a:prstGeom prst="line">
            <a:avLst/>
          </a:prstGeom>
          <a:ln>
            <a:solidFill>
              <a:srgbClr val="00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magine 44">
            <a:extLst>
              <a:ext uri="{FF2B5EF4-FFF2-40B4-BE49-F238E27FC236}">
                <a16:creationId xmlns="" xmlns:a16="http://schemas.microsoft.com/office/drawing/2014/main" id="{4E610480-7CBF-294E-B6E2-DC8C5E017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180" y="1256197"/>
            <a:ext cx="495300" cy="495300"/>
          </a:xfrm>
          <a:prstGeom prst="rect">
            <a:avLst/>
          </a:prstGeom>
        </p:spPr>
      </p:pic>
      <p:sp>
        <p:nvSpPr>
          <p:cNvPr id="46" name="Segnaposto contenuto 5"/>
          <p:cNvSpPr>
            <a:spLocks noGrp="1"/>
          </p:cNvSpPr>
          <p:nvPr>
            <p:ph sz="half" idx="1"/>
          </p:nvPr>
        </p:nvSpPr>
        <p:spPr>
          <a:xfrm>
            <a:off x="5536436" y="1416143"/>
            <a:ext cx="3048663" cy="369332"/>
          </a:xfrm>
        </p:spPr>
        <p:txBody>
          <a:bodyPr/>
          <a:lstStyle/>
          <a:p>
            <a:pPr algn="ctr"/>
            <a:r>
              <a:rPr lang="it-IT" sz="2000" dirty="0" smtClean="0">
                <a:solidFill>
                  <a:srgbClr val="002856"/>
                </a:solidFill>
              </a:rPr>
              <a:t>Totale PMI</a:t>
            </a:r>
          </a:p>
        </p:txBody>
      </p:sp>
      <p:sp>
        <p:nvSpPr>
          <p:cNvPr id="25" name="Trapezio 24"/>
          <p:cNvSpPr/>
          <p:nvPr/>
        </p:nvSpPr>
        <p:spPr>
          <a:xfrm rot="10800000">
            <a:off x="6805935" y="5812088"/>
            <a:ext cx="628271" cy="486933"/>
          </a:xfrm>
          <a:prstGeom prst="trapezoid">
            <a:avLst>
              <a:gd name="adj" fmla="val 33696"/>
            </a:avLst>
          </a:prstGeom>
          <a:solidFill>
            <a:srgbClr val="1F85BB"/>
          </a:solidFill>
          <a:ln>
            <a:solidFill>
              <a:srgbClr val="00285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it-IT" sz="1400" dirty="0" smtClean="0">
              <a:solidFill>
                <a:schemeClr val="bg1">
                  <a:lumMod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6817952" y="5837668"/>
            <a:ext cx="612668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1F85BB"/>
              </a:buClr>
            </a:pPr>
            <a:r>
              <a:rPr lang="it-IT" sz="2000" b="1" dirty="0" smtClean="0">
                <a:solidFill>
                  <a:schemeClr val="bg1"/>
                </a:solidFill>
              </a:rPr>
              <a:t>761</a:t>
            </a:r>
          </a:p>
        </p:txBody>
      </p:sp>
      <p:cxnSp>
        <p:nvCxnSpPr>
          <p:cNvPr id="48" name="Connettore 1 47"/>
          <p:cNvCxnSpPr/>
          <p:nvPr/>
        </p:nvCxnSpPr>
        <p:spPr>
          <a:xfrm>
            <a:off x="7124286" y="5551013"/>
            <a:ext cx="0" cy="261075"/>
          </a:xfrm>
          <a:prstGeom prst="line">
            <a:avLst/>
          </a:prstGeom>
          <a:ln>
            <a:solidFill>
              <a:srgbClr val="00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olo 1"/>
          <p:cNvSpPr txBox="1">
            <a:spLocks/>
          </p:cNvSpPr>
          <p:nvPr/>
        </p:nvSpPr>
        <p:spPr>
          <a:xfrm>
            <a:off x="7760641" y="5785987"/>
            <a:ext cx="3047402" cy="4023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1F85BB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it-IT" sz="3600" b="1" dirty="0" smtClean="0"/>
              <a:t>Lombardia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5058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911" y="500062"/>
            <a:ext cx="11918741" cy="457201"/>
          </a:xfrm>
        </p:spPr>
        <p:txBody>
          <a:bodyPr/>
          <a:lstStyle/>
          <a:p>
            <a:r>
              <a:rPr lang="it-IT" dirty="0" smtClean="0"/>
              <a:t>Imprese lombarde più resilienti di fronte a una nuova crisi</a:t>
            </a:r>
            <a:endParaRPr lang="it-IT" dirty="0"/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346320"/>
              </p:ext>
            </p:extLst>
          </p:nvPr>
        </p:nvGraphicFramePr>
        <p:xfrm>
          <a:off x="171544" y="1210962"/>
          <a:ext cx="2592000" cy="5001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717202"/>
              </p:ext>
            </p:extLst>
          </p:nvPr>
        </p:nvGraphicFramePr>
        <p:xfrm>
          <a:off x="2620418" y="1210962"/>
          <a:ext cx="2592000" cy="503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ic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299471"/>
              </p:ext>
            </p:extLst>
          </p:nvPr>
        </p:nvGraphicFramePr>
        <p:xfrm>
          <a:off x="5740633" y="1978933"/>
          <a:ext cx="5107021" cy="448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71544" y="1347361"/>
            <a:ext cx="26361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2856"/>
                </a:solidFill>
              </a:rPr>
              <a:t>Peso oneri finanziari</a:t>
            </a:r>
            <a:r>
              <a:rPr lang="it-IT" sz="1400" b="1" i="1" dirty="0">
                <a:solidFill>
                  <a:srgbClr val="002856"/>
                </a:solidFill>
              </a:rPr>
              <a:t> </a:t>
            </a:r>
            <a:endParaRPr lang="it-IT" sz="1400" b="1" dirty="0">
              <a:solidFill>
                <a:srgbClr val="002856"/>
              </a:solidFill>
            </a:endParaRPr>
          </a:p>
          <a:p>
            <a:pPr algn="ctr"/>
            <a:r>
              <a:rPr lang="it-IT" sz="1400" i="1" dirty="0">
                <a:solidFill>
                  <a:srgbClr val="002856"/>
                </a:solidFill>
              </a:rPr>
              <a:t>Oneri finanziari su </a:t>
            </a:r>
            <a:r>
              <a:rPr lang="it-IT" sz="1400" i="1" dirty="0" err="1">
                <a:solidFill>
                  <a:srgbClr val="002856"/>
                </a:solidFill>
              </a:rPr>
              <a:t>Mol</a:t>
            </a:r>
            <a:r>
              <a:rPr lang="it-IT" sz="1400" i="1" dirty="0">
                <a:solidFill>
                  <a:srgbClr val="002856"/>
                </a:solidFill>
              </a:rPr>
              <a:t> </a:t>
            </a:r>
            <a:endParaRPr lang="it-IT" sz="1400" dirty="0">
              <a:solidFill>
                <a:srgbClr val="002856"/>
              </a:solidFill>
            </a:endParaRPr>
          </a:p>
          <a:p>
            <a:pPr algn="ctr"/>
            <a:r>
              <a:rPr lang="it-IT" sz="1400" i="1" dirty="0">
                <a:solidFill>
                  <a:srgbClr val="002856"/>
                </a:solidFill>
              </a:rPr>
              <a:t>PMI lombarde</a:t>
            </a:r>
            <a:endParaRPr lang="it-IT" sz="1400" dirty="0" smtClean="0">
              <a:solidFill>
                <a:srgbClr val="002856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576310" y="1347361"/>
            <a:ext cx="26361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2856"/>
                </a:solidFill>
              </a:rPr>
              <a:t>PMI lombarde con bilanci rischiosi</a:t>
            </a:r>
            <a:endParaRPr lang="it-IT" sz="1400" b="1" dirty="0">
              <a:solidFill>
                <a:srgbClr val="002856"/>
              </a:solidFill>
            </a:endParaRPr>
          </a:p>
          <a:p>
            <a:pPr algn="ctr"/>
            <a:r>
              <a:rPr lang="it-IT" sz="1400" i="1" dirty="0" smtClean="0">
                <a:solidFill>
                  <a:srgbClr val="002856"/>
                </a:solidFill>
              </a:rPr>
              <a:t>% sul totale</a:t>
            </a:r>
            <a:endParaRPr lang="it-IT" sz="1400" dirty="0" smtClean="0">
              <a:solidFill>
                <a:srgbClr val="002856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238027" y="1365689"/>
            <a:ext cx="3917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2856"/>
                </a:solidFill>
              </a:rPr>
              <a:t>Imprese con oneri non sostenibili in caso di aumento dei tassi di interesse</a:t>
            </a:r>
          </a:p>
          <a:p>
            <a:pPr algn="ctr"/>
            <a:r>
              <a:rPr lang="it-IT" sz="1400" i="1" dirty="0" smtClean="0">
                <a:solidFill>
                  <a:srgbClr val="002856"/>
                </a:solidFill>
              </a:rPr>
              <a:t>% sul totale PMI</a:t>
            </a:r>
            <a:endParaRPr lang="it-IT" sz="1400" dirty="0" smtClean="0">
              <a:solidFill>
                <a:srgbClr val="002856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Cerved">
      <a:dk1>
        <a:srgbClr val="5E5E5E"/>
      </a:dk1>
      <a:lt1>
        <a:srgbClr val="FFFFFF"/>
      </a:lt1>
      <a:dk2>
        <a:srgbClr val="A9A9A9"/>
      </a:dk2>
      <a:lt2>
        <a:srgbClr val="D5D5D5"/>
      </a:lt2>
      <a:accent1>
        <a:srgbClr val="008995"/>
      </a:accent1>
      <a:accent2>
        <a:srgbClr val="40A7B0"/>
      </a:accent2>
      <a:accent3>
        <a:srgbClr val="99D2D7"/>
      </a:accent3>
      <a:accent4>
        <a:srgbClr val="1F85BA"/>
      </a:accent4>
      <a:accent5>
        <a:srgbClr val="69B4D6"/>
      </a:accent5>
      <a:accent6>
        <a:srgbClr val="528EAA"/>
      </a:accent6>
      <a:hlink>
        <a:srgbClr val="1F85BA"/>
      </a:hlink>
      <a:folHlink>
        <a:srgbClr val="EAEA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400" smtClean="0">
            <a:solidFill>
              <a:schemeClr val="bg1">
                <a:lumMod val="50000"/>
              </a:schemeClr>
            </a:solidFill>
            <a:latin typeface="Open Sans" charset="0"/>
            <a:ea typeface="Open Sans" charset="0"/>
            <a:cs typeface="Open Sans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1400" smtClean="0">
            <a:solidFill>
              <a:schemeClr val="tx1">
                <a:lumMod val="75000"/>
              </a:schemeClr>
            </a:solidFill>
            <a:latin typeface="Open Sans Light" charset="0"/>
            <a:ea typeface="Open Sans Light" charset="0"/>
            <a:cs typeface="Open Sans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erved-template-16-9" id="{6CEB478A-14F8-A04D-8F11-E6D060815C81}" vid="{6417455B-8A59-304F-BD6C-38AF93CCDD6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3059</TotalTime>
  <Words>318</Words>
  <Application>Microsoft Office PowerPoint</Application>
  <PresentationFormat>Widescreen</PresentationFormat>
  <Paragraphs>76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Open Sans</vt:lpstr>
      <vt:lpstr>Open Sans Light</vt:lpstr>
      <vt:lpstr>Open Sans Semibold</vt:lpstr>
      <vt:lpstr>Tema di Office</vt:lpstr>
      <vt:lpstr>Industria Felix 2019</vt:lpstr>
      <vt:lpstr>Cerved e Industria Felix</vt:lpstr>
      <vt:lpstr>Un’analisi sulle principali imprese lombarde</vt:lpstr>
      <vt:lpstr>I numeri delle PMI lombarde vs PMI italiane </vt:lpstr>
      <vt:lpstr>I numeri delle PMI lombarde</vt:lpstr>
      <vt:lpstr>Premio all’affidabilità: il profilo di rischio delle imprese lombarde</vt:lpstr>
      <vt:lpstr>Premio alle imprese esportatrici: le performance in Lombardia</vt:lpstr>
      <vt:lpstr>Premio alle PMI eccellenti con prospettive di crescita</vt:lpstr>
      <vt:lpstr>Imprese lombarde più resilienti di fronte a una nuova crisi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Emiliani Daniele</cp:lastModifiedBy>
  <cp:revision>197</cp:revision>
  <dcterms:created xsi:type="dcterms:W3CDTF">2017-06-07T10:33:13Z</dcterms:created>
  <dcterms:modified xsi:type="dcterms:W3CDTF">2019-03-04T17:53:22Z</dcterms:modified>
</cp:coreProperties>
</file>