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aveSubsetFonts="1">
  <p:sldMasterIdLst>
    <p:sldMasterId id="2147484205" r:id="rId1"/>
    <p:sldMasterId id="2147484265" r:id="rId2"/>
    <p:sldMasterId id="2147484281" r:id="rId3"/>
    <p:sldMasterId id="2147484295" r:id="rId4"/>
  </p:sldMasterIdLst>
  <p:notesMasterIdLst>
    <p:notesMasterId r:id="rId45"/>
  </p:notesMasterIdLst>
  <p:sldIdLst>
    <p:sldId id="334" r:id="rId5"/>
    <p:sldId id="362" r:id="rId6"/>
    <p:sldId id="423" r:id="rId7"/>
    <p:sldId id="400" r:id="rId8"/>
    <p:sldId id="335" r:id="rId9"/>
    <p:sldId id="393" r:id="rId10"/>
    <p:sldId id="394" r:id="rId11"/>
    <p:sldId id="324" r:id="rId12"/>
    <p:sldId id="397" r:id="rId13"/>
    <p:sldId id="424" r:id="rId14"/>
    <p:sldId id="398" r:id="rId15"/>
    <p:sldId id="395" r:id="rId16"/>
    <p:sldId id="416" r:id="rId17"/>
    <p:sldId id="417" r:id="rId18"/>
    <p:sldId id="426" r:id="rId19"/>
    <p:sldId id="419" r:id="rId20"/>
    <p:sldId id="378" r:id="rId21"/>
    <p:sldId id="366" r:id="rId22"/>
    <p:sldId id="380" r:id="rId23"/>
    <p:sldId id="427" r:id="rId24"/>
    <p:sldId id="371" r:id="rId25"/>
    <p:sldId id="372" r:id="rId26"/>
    <p:sldId id="376" r:id="rId27"/>
    <p:sldId id="336" r:id="rId28"/>
    <p:sldId id="421" r:id="rId29"/>
    <p:sldId id="403" r:id="rId30"/>
    <p:sldId id="402" r:id="rId31"/>
    <p:sldId id="404" r:id="rId32"/>
    <p:sldId id="407" r:id="rId33"/>
    <p:sldId id="409" r:id="rId34"/>
    <p:sldId id="410" r:id="rId35"/>
    <p:sldId id="406" r:id="rId36"/>
    <p:sldId id="388" r:id="rId37"/>
    <p:sldId id="390" r:id="rId38"/>
    <p:sldId id="396" r:id="rId39"/>
    <p:sldId id="332" r:id="rId40"/>
    <p:sldId id="344" r:id="rId41"/>
    <p:sldId id="347" r:id="rId42"/>
    <p:sldId id="353" r:id="rId43"/>
    <p:sldId id="425" r:id="rId44"/>
  </p:sldIdLst>
  <p:sldSz cx="9144000" cy="5143500" type="screen16x9"/>
  <p:notesSz cx="6797675" cy="9856788"/>
  <p:defaultTextStyle>
    <a:defPPr>
      <a:defRPr lang="zh-CN"/>
    </a:defPPr>
    <a:lvl1pPr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charset="0"/>
        <a:cs typeface="MS PGothic" charset="0"/>
        <a:sym typeface="Helvetica Light" charset="0"/>
      </a:defRPr>
    </a:lvl1pPr>
    <a:lvl2pPr marL="171450" indent="28575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charset="0"/>
        <a:cs typeface="MS PGothic" charset="0"/>
        <a:sym typeface="Helvetica Light" charset="0"/>
      </a:defRPr>
    </a:lvl2pPr>
    <a:lvl3pPr marL="342900" indent="57150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charset="0"/>
        <a:cs typeface="MS PGothic" charset="0"/>
        <a:sym typeface="Helvetica Light" charset="0"/>
      </a:defRPr>
    </a:lvl3pPr>
    <a:lvl4pPr marL="514350" indent="85725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charset="0"/>
        <a:cs typeface="MS PGothic" charset="0"/>
        <a:sym typeface="Helvetica Light" charset="0"/>
      </a:defRPr>
    </a:lvl4pPr>
    <a:lvl5pPr marL="685800" indent="114300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charset="0"/>
        <a:cs typeface="MS PGothic" charset="0"/>
        <a:sym typeface="Helvetica Light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Helvetica Light" charset="0"/>
        <a:ea typeface="MS PGothic" charset="0"/>
        <a:cs typeface="MS PGothic" charset="0"/>
        <a:sym typeface="Helvetica Light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Helvetica Light" charset="0"/>
        <a:ea typeface="MS PGothic" charset="0"/>
        <a:cs typeface="MS PGothic" charset="0"/>
        <a:sym typeface="Helvetica Light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Helvetica Light" charset="0"/>
        <a:ea typeface="MS PGothic" charset="0"/>
        <a:cs typeface="MS PGothic" charset="0"/>
        <a:sym typeface="Helvetica Light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Helvetica Light" charset="0"/>
        <a:ea typeface="MS PGothic" charset="0"/>
        <a:cs typeface="MS PGothic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_Jacini" initials="C" lastIdx="2" clrIdx="0">
    <p:extLst>
      <p:ext uri="{19B8F6BF-5375-455C-9EA6-DF929625EA0E}">
        <p15:presenceInfo xmlns:p15="http://schemas.microsoft.com/office/powerpoint/2012/main" userId="S-1-5-21-96100794-1716931422-620655208-144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2A"/>
    <a:srgbClr val="FF0000"/>
    <a:srgbClr val="EE7700"/>
    <a:srgbClr val="0000C8"/>
    <a:srgbClr val="000070"/>
    <a:srgbClr val="2805F9"/>
    <a:srgbClr val="2F2FFF"/>
    <a:srgbClr val="2004C6"/>
    <a:srgbClr val="1F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2163" autoAdjust="0"/>
  </p:normalViewPr>
  <p:slideViewPr>
    <p:cSldViewPr snapToGrid="0" snapToObjects="1">
      <p:cViewPr varScale="1">
        <p:scale>
          <a:sx n="107" d="100"/>
          <a:sy n="107" d="100"/>
        </p:scale>
        <p:origin x="360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2" d="100"/>
        <a:sy n="172" d="100"/>
      </p:scale>
      <p:origin x="0" y="-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dir\comune\CONFINDUSTRIA%20LOMBARDIA%202.0\COMITATI%20TECNICI\CT%20Internazionalizzazione\eventi\evento%20consoli%20con%20Unicredit\presentazioni\archivio\141231%20Lombardia%20-%20aziende%20e%20dipend%20per%20settori%20nel%202014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dir\comune\CONFINDUSTRIA%20LOMBARDIA%202.0\COMITATI%20TECNICI\CT%20Internazionalizzazione\eventi\evento%20consoli%20con%20Unicredit\presentazioni\archivio\141231%20Lombardia%20-%20aziende%20e%20dipend%20per%20settori%20nel%202014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23737494327818"/>
          <c:y val="9.692248709032078E-2"/>
          <c:w val="0.4919682776601535"/>
          <c:h val="0.80993561761516208"/>
        </c:manualLayout>
      </c:layout>
      <c:pieChart>
        <c:varyColors val="1"/>
        <c:ser>
          <c:idx val="0"/>
          <c:order val="0"/>
          <c:spPr>
            <a:effectLst/>
            <a:scene3d>
              <a:camera prst="orthographicFront"/>
              <a:lightRig rig="threePt" dir="t"/>
            </a:scene3d>
            <a:sp3d>
              <a:bevelT w="38100"/>
            </a:sp3d>
          </c:spPr>
          <c:dPt>
            <c:idx val="0"/>
            <c:bubble3D val="0"/>
            <c:spPr>
              <a:solidFill>
                <a:schemeClr val="accent1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1"/>
            <c:bubble3D val="0"/>
            <c:spPr>
              <a:solidFill>
                <a:schemeClr val="accent1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2"/>
            <c:bubble3D val="0"/>
            <c:spPr>
              <a:solidFill>
                <a:schemeClr val="accent1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3"/>
            <c:bubble3D val="0"/>
            <c:spPr>
              <a:solidFill>
                <a:schemeClr val="accent1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4"/>
            <c:bubble3D val="0"/>
            <c:spPr>
              <a:solidFill>
                <a:srgbClr val="00336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5"/>
            <c:bubble3D val="0"/>
            <c:spPr>
              <a:solidFill>
                <a:schemeClr val="accent1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6"/>
            <c:bubble3D val="0"/>
            <c:spPr>
              <a:solidFill>
                <a:schemeClr val="accent1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7"/>
            <c:bubble3D val="0"/>
            <c:spPr>
              <a:solidFill>
                <a:schemeClr val="accent1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8"/>
            <c:bubble3D val="0"/>
            <c:spPr>
              <a:solidFill>
                <a:schemeClr val="accent1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Pt>
            <c:idx val="9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38100"/>
              </a:sp3d>
            </c:spPr>
          </c:dPt>
          <c:dLbls>
            <c:dLbl>
              <c:idx val="0"/>
              <c:layout>
                <c:manualLayout>
                  <c:x val="0.10836047389043128"/>
                  <c:y val="-4.706751007458536E-4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200" b="1" i="0" u="none" strike="noStrike" kern="1200" baseline="0" dirty="0" err="1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 err="1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Food&amp;Beverage </a:t>
                    </a:r>
                    <a:fld id="{D9EE0975-3D0F-43D2-86A5-7F12D469FECB}" type="VALUE">
                      <a:rPr lang="en-US" sz="1200" b="1" i="0" u="none" strike="noStrike" kern="1200" baseline="0" dirty="0" err="1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 dirty="0" err="1" smtClean="0">
                          <a:solidFill>
                            <a:srgbClr val="C00000"/>
                          </a:solidFill>
                        </a:defRPr>
                      </a:pPr>
                      <a:t>[VALORE]</a:t>
                    </a:fld>
                    <a:endParaRPr lang="en-US" sz="1200" b="1" i="0" u="none" strike="noStrike" kern="1200" baseline="0" dirty="0" err="1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1" i="0" u="none" strike="noStrike" kern="1200" baseline="0" dirty="0" err="1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74618406532269"/>
                      <c:h val="0.109011492971134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6643819489224212E-2"/>
                  <c:y val="8.0741509321172675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200" b="1" i="0" u="none" strike="noStrike" kern="1200" baseline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defRPr>
                    </a:pPr>
                    <a:fld id="{17B67F1A-709E-42D8-B3F9-76C05186E3AB}" type="CATEGORYNAME">
                      <a:rPr lang="en-US" sz="1200" b="1" i="0" u="none" strike="noStrike" kern="1200" baseline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 smtClean="0">
                          <a:solidFill>
                            <a:srgbClr val="C00000"/>
                          </a:solidFill>
                        </a:defRPr>
                      </a:pPr>
                      <a:t>[NOME CATEGORIA]</a:t>
                    </a:fld>
                    <a:r>
                      <a:rPr lang="en-US" sz="1200" b="1" i="0" u="none" strike="noStrike" kern="1200" baseline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 </a:t>
                    </a:r>
                    <a:fld id="{A97715BD-429C-4FB1-A154-FDEFFF826270}" type="VALUE">
                      <a:rPr lang="en-US" sz="1200" b="1" i="0" u="none" strike="noStrike" kern="1200" baseline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 smtClean="0">
                          <a:solidFill>
                            <a:srgbClr val="C00000"/>
                          </a:solidFill>
                        </a:defRPr>
                      </a:pPr>
                      <a:t>[VALORE]</a:t>
                    </a:fld>
                    <a:endParaRPr lang="en-US" sz="1200" b="1" i="0" u="none" strike="noStrike" kern="1200" baseline="0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1" i="0" u="none" strike="noStrike" kern="1200" baseline="0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94612645255907"/>
                      <c:h val="0.104345355998815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5109616659970673E-3"/>
                  <c:y val="0.11921210617556624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200" b="1" i="0" u="none" strike="noStrike" kern="1200" baseline="0" dirty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Chemistry and Pharma</a:t>
                    </a:r>
                  </a:p>
                  <a:p>
                    <a:pPr algn="ctr" rtl="0">
                      <a:defRPr lang="en-US" sz="1200" b="1" dirty="0" smtClean="0">
                        <a:solidFill>
                          <a:srgbClr val="C00000"/>
                        </a:solidFill>
                      </a:defRPr>
                    </a:pPr>
                    <a:r>
                      <a:rPr lang="en-US" sz="1200" b="1" i="0" u="none" strike="noStrike" kern="1200" baseline="0" dirty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 </a:t>
                    </a:r>
                    <a:fld id="{CF43F6A8-9438-40BB-B61D-164204AA460D}" type="VALUE">
                      <a:rPr lang="en-US" sz="1200" b="1" i="0" u="none" strike="noStrike" kern="1200" baseline="0" dirty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 dirty="0" smtClean="0">
                          <a:solidFill>
                            <a:srgbClr val="C00000"/>
                          </a:solidFill>
                        </a:defRPr>
                      </a:pPr>
                      <a:t>[VALORE]</a:t>
                    </a:fld>
                    <a:endParaRPr lang="en-US" sz="1200" b="1" i="0" u="none" strike="noStrike" kern="1200" baseline="0" dirty="0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1" i="0" u="none" strike="noStrike" kern="1200" baseline="0" dirty="0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13821804541887"/>
                      <c:h val="0.1403969470726748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5782528098318897E-2"/>
                  <c:y val="0.14037120269532544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200" b="1" i="0" u="none" strike="noStrike" kern="1200" baseline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defRPr>
                    </a:pPr>
                    <a:fld id="{952E71A5-6976-42A4-B02F-6C8A7C92E3A1}" type="CATEGORYNAME">
                      <a:rPr lang="en-US" sz="1200" b="1" i="0" u="none" strike="noStrike" kern="1200" baseline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 smtClean="0">
                          <a:solidFill>
                            <a:srgbClr val="C00000"/>
                          </a:solidFill>
                        </a:defRPr>
                      </a:pPr>
                      <a:t>[NOME CATEGORIA]</a:t>
                    </a:fld>
                    <a:r>
                      <a:rPr lang="en-US" sz="1200" b="1" i="0" u="none" strike="noStrike" kern="1200" baseline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 </a:t>
                    </a:r>
                    <a:fld id="{B603D244-8ED6-432C-9068-F5A3E1700724}" type="VALUE">
                      <a:rPr lang="en-US" sz="1200" b="1" i="0" u="none" strike="noStrike" kern="1200" baseline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 smtClean="0">
                          <a:solidFill>
                            <a:srgbClr val="C00000"/>
                          </a:solidFill>
                        </a:defRPr>
                      </a:pPr>
                      <a:t>[VALORE]</a:t>
                    </a:fld>
                    <a:endParaRPr lang="en-US" sz="1200" b="1" i="0" u="none" strike="noStrike" kern="1200" baseline="0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1" i="0" u="none" strike="noStrike" kern="1200" baseline="0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2340516168128"/>
                      <c:h val="0.121866666666666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5347117945655059E-8"/>
                  <c:y val="3.0973209411445012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 err="1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Machinery&amp;Metal</a:t>
                    </a:r>
                    <a:r>
                      <a:rPr lang="en-US" sz="1200" b="1" i="0" u="none" strike="noStrike" kern="1200" baseline="0" dirty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 </a:t>
                    </a:r>
                    <a:endParaRPr lang="en-US" sz="1200" b="1" i="0" u="none" strike="noStrike" kern="1200" baseline="0" dirty="0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endParaRPr>
                  </a:p>
                  <a:p>
                    <a:pPr algn="ctr" rtl="0">
                      <a:defRPr lang="en-US"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b="1" i="0" u="none" strike="noStrike" kern="1200" baseline="0" dirty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Products</a:t>
                    </a:r>
                    <a:endParaRPr lang="en-US" sz="1200" b="1" i="0" u="none" strike="noStrike" kern="1200" baseline="0" dirty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endParaRPr>
                  </a:p>
                  <a:p>
                    <a:pPr algn="ctr" rtl="0">
                      <a:defRPr lang="en-US" sz="1200" b="1">
                        <a:solidFill>
                          <a:srgbClr val="C00000"/>
                        </a:solidFill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 </a:t>
                    </a:r>
                    <a:fld id="{D71C1A6D-A273-4C00-828E-3F43849D4EF4}" type="VALUE">
                      <a:rPr lang="en-US" sz="1200" b="1" i="0" u="none" strike="noStrike" kern="1200" baseline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>
                          <a:solidFill>
                            <a:srgbClr val="C00000"/>
                          </a:solidFill>
                        </a:defRPr>
                      </a:pPr>
                      <a:t>[VALORE]</a:t>
                    </a:fld>
                    <a:endParaRPr lang="en-US" sz="1200" b="1" i="0" u="none" strike="noStrike" kern="1200" baseline="0" dirty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0401676369397"/>
                      <c:h val="0.1778000711049265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3225160121182372"/>
                  <c:y val="-2.755979996172889E-3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200" b="1" i="0" u="none" strike="noStrike" kern="1200" baseline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defRPr>
                    </a:pPr>
                    <a:fld id="{DA3CAB2B-AF0D-4B7E-BF92-4725F0C94AFC}" type="CATEGORYNAME">
                      <a:rPr lang="en-US" sz="1200" b="1" i="0" u="none" strike="noStrike" kern="1200" baseline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 smtClean="0">
                          <a:solidFill>
                            <a:srgbClr val="C00000"/>
                          </a:solidFill>
                        </a:defRPr>
                      </a:pPr>
                      <a:t>[NOME CATEGORIA]</a:t>
                    </a:fld>
                    <a:r>
                      <a:rPr lang="en-US" sz="1200" b="1" i="0" u="none" strike="noStrike" kern="1200" baseline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 </a:t>
                    </a:r>
                    <a:fld id="{B59707AB-139C-4315-9C43-97AFBAFEA57D}" type="VALUE">
                      <a:rPr lang="en-US" sz="1200" b="1" i="0" u="none" strike="noStrike" kern="1200" baseline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 smtClean="0">
                          <a:solidFill>
                            <a:srgbClr val="C00000"/>
                          </a:solidFill>
                        </a:defRPr>
                      </a:pPr>
                      <a:t>[VALORE]</a:t>
                    </a:fld>
                    <a:endParaRPr lang="en-US" sz="1200" b="1" i="0" u="none" strike="noStrike" kern="1200" baseline="0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1" i="0" u="none" strike="noStrike" kern="1200" baseline="0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25637425812981"/>
                      <c:h val="7.334729363053574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5078536467507514"/>
                  <c:y val="7.1180880251755688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defRPr>
                    </a:pPr>
                    <a:fld id="{3D84C688-F069-44D3-9722-B08F95E9FB76}" type="CATEGORYNAME">
                      <a:rPr lang="en-US" sz="1200" b="1" i="0" u="none" strike="noStrike" kern="1200" baseline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>
                          <a:solidFill>
                            <a:srgbClr val="C00000"/>
                          </a:solidFill>
                        </a:defRPr>
                      </a:pPr>
                      <a:t>[NOME CATEGORIA]</a:t>
                    </a:fld>
                    <a:r>
                      <a:rPr lang="en-US" sz="1200" b="1" i="0" u="none" strike="noStrike" kern="1200" baseline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 </a:t>
                    </a:r>
                    <a:fld id="{4CA3A66E-998E-4C1D-91BA-3338BB9CEEBB}" type="VALUE">
                      <a:rPr lang="en-US" sz="1200" b="1" i="0" u="none" strike="noStrike" kern="1200" baseline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>
                          <a:solidFill>
                            <a:srgbClr val="C00000"/>
                          </a:solidFill>
                        </a:defRPr>
                      </a:pPr>
                      <a:t>[VALORE]</a:t>
                    </a:fld>
                    <a:endParaRPr lang="en-US" sz="1200" b="1" i="0" u="none" strike="noStrike" kern="1200" baseline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39865392151666"/>
                      <c:h val="7.747830108666485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"/>
                  <c:y val="-7.5355340830406733E-4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200" b="1" i="0" u="none" strike="noStrike" kern="1200" baseline="0" dirty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Energy, Environment, </a:t>
                    </a:r>
                  </a:p>
                  <a:p>
                    <a:pPr algn="ctr" rtl="0">
                      <a:defRPr lang="en-US" sz="1200" b="1" dirty="0" smtClean="0">
                        <a:solidFill>
                          <a:srgbClr val="C00000"/>
                        </a:solidFill>
                      </a:defRPr>
                    </a:pPr>
                    <a:r>
                      <a:rPr lang="en-US" sz="1200" b="1" i="0" u="none" strike="noStrike" kern="1200" baseline="0" dirty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Construction </a:t>
                    </a:r>
                    <a:fld id="{993B5797-FC4B-475A-9D97-00375F7E1A50}" type="VALUE">
                      <a:rPr lang="en-US" sz="1200" b="1" i="0" u="none" strike="noStrike" kern="1200" baseline="0" dirty="0" smtClean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 dirty="0" smtClean="0">
                          <a:solidFill>
                            <a:srgbClr val="C00000"/>
                          </a:solidFill>
                        </a:defRPr>
                      </a:pPr>
                      <a:t>[VALORE]</a:t>
                    </a:fld>
                    <a:endParaRPr lang="en-US" sz="1200" b="1" i="0" u="none" strike="noStrike" kern="1200" baseline="0" dirty="0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1" i="0" u="none" strike="noStrike" kern="1200" baseline="0" dirty="0" smtClean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664785277337116"/>
                      <c:h val="0.1787554001912739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4.8436335871282913E-3"/>
                  <c:y val="-0.10585274304233518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t>Wood&amp;Furniture </a:t>
                    </a:r>
                    <a:fld id="{C7D35C82-C26C-4CF9-9774-17209F019854}" type="VALUE">
                      <a:rPr lang="en-US" sz="1200" b="1" i="0" u="none" strike="noStrike" kern="1200" baseline="0">
                        <a:solidFill>
                          <a:srgbClr val="C00000"/>
                        </a:solidFill>
                        <a:latin typeface="Futura Bk BT" panose="020B0502020204020303" pitchFamily="34" charset="0"/>
                        <a:ea typeface="+mn-ea"/>
                        <a:cs typeface="+mn-cs"/>
                      </a:rPr>
                      <a:pPr algn="ctr" rtl="0">
                        <a:defRPr lang="en-US" sz="1200" b="1">
                          <a:solidFill>
                            <a:srgbClr val="C00000"/>
                          </a:solidFill>
                        </a:defRPr>
                      </a:pPr>
                      <a:t>[VALORE]</a:t>
                    </a:fld>
                    <a:endParaRPr lang="en-US" sz="1200" b="1" i="0" u="none" strike="noStrike" kern="1200" baseline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85332276124491"/>
                      <c:h val="0.1576502085125902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6.7323836184173531E-5"/>
                  <c:y val="-2.5144041411653033E-2"/>
                </c:manualLayout>
              </c:layout>
              <c:tx>
                <c:rich>
                  <a:bodyPr/>
                  <a:lstStyle/>
                  <a:p>
                    <a:fld id="{46D4CF56-02D5-48E1-80DF-C4E253FAAA7A}" type="CATEGORYNAME">
                      <a:rPr lang="en-US" sz="1200" b="1" smtClean="0">
                        <a:solidFill>
                          <a:srgbClr val="C00000"/>
                        </a:solidFill>
                      </a:rPr>
                      <a:pPr/>
                      <a:t>[NOME CATEGORIA]</a:t>
                    </a:fld>
                    <a:endParaRPr lang="en-US" sz="1200" b="1" dirty="0" smtClean="0">
                      <a:solidFill>
                        <a:srgbClr val="C00000"/>
                      </a:solidFill>
                    </a:endParaRPr>
                  </a:p>
                  <a:p>
                    <a:r>
                      <a:rPr lang="en-US" b="1" baseline="0" dirty="0" smtClean="0"/>
                      <a:t> </a:t>
                    </a:r>
                    <a:fld id="{1C9B7609-89E3-4952-919C-6F67709CBBCD}" type="VALUE">
                      <a:rPr lang="en-US" b="1" baseline="0">
                        <a:solidFill>
                          <a:srgbClr val="C00000"/>
                        </a:solidFill>
                      </a:rPr>
                      <a:pPr/>
                      <a:t>[VALORE]</a:t>
                    </a:fld>
                    <a:endParaRPr lang="en-US" b="1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70949111445348"/>
                      <c:h val="0.2662074960413612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Futura Bk BT" panose="020B05020202040203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Foglio1!$G$3:$G$12</c:f>
              <c:strCache>
                <c:ptCount val="10"/>
                <c:pt idx="0">
                  <c:v>Food and Beverage</c:v>
                </c:pt>
                <c:pt idx="1">
                  <c:v>Fashion</c:v>
                </c:pt>
                <c:pt idx="2">
                  <c:v>Chemical products and  Pharma</c:v>
                </c:pt>
                <c:pt idx="3">
                  <c:v>Plastic materials</c:v>
                </c:pt>
                <c:pt idx="4">
                  <c:v>Machinery and Metal products</c:v>
                </c:pt>
                <c:pt idx="5">
                  <c:v>Transport</c:v>
                </c:pt>
                <c:pt idx="6">
                  <c:v>Other Manufacturing</c:v>
                </c:pt>
                <c:pt idx="7">
                  <c:v>Energy, Environment and Construction</c:v>
                </c:pt>
                <c:pt idx="8">
                  <c:v>Wood and Furniture</c:v>
                </c:pt>
                <c:pt idx="9">
                  <c:v>Innovative Advanced Services</c:v>
                </c:pt>
              </c:strCache>
            </c:strRef>
          </c:cat>
          <c:val>
            <c:numRef>
              <c:f>Foglio1!$I$3:$I$12</c:f>
              <c:numCache>
                <c:formatCode>0.0%</c:formatCode>
                <c:ptCount val="10"/>
                <c:pt idx="0">
                  <c:v>2.9279605739962314E-2</c:v>
                </c:pt>
                <c:pt idx="1">
                  <c:v>7.0807363385997968E-2</c:v>
                </c:pt>
                <c:pt idx="2">
                  <c:v>5.8196840121756778E-2</c:v>
                </c:pt>
                <c:pt idx="3">
                  <c:v>4.2469923177272072E-2</c:v>
                </c:pt>
                <c:pt idx="4">
                  <c:v>0.27525728366429919</c:v>
                </c:pt>
                <c:pt idx="5">
                  <c:v>2.4568778083780256E-2</c:v>
                </c:pt>
                <c:pt idx="6">
                  <c:v>8.6389331787215543E-2</c:v>
                </c:pt>
                <c:pt idx="7">
                  <c:v>5.3993332367009712E-2</c:v>
                </c:pt>
                <c:pt idx="8">
                  <c:v>2.493114944194811E-2</c:v>
                </c:pt>
                <c:pt idx="9">
                  <c:v>0.33410639223075805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 sz="1400">
          <a:solidFill>
            <a:schemeClr val="tx2">
              <a:lumMod val="50000"/>
            </a:schemeClr>
          </a:solidFill>
          <a:latin typeface="Futura Bk BT" panose="020B0502020204020303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0BBD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366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Futura Bk BT" panose="020B0502020204020303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A1828"/>
                      </a:solidFill>
                      <a:latin typeface="Futura Bk BT" panose="020B0502020204020303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A1828"/>
                    </a:solidFill>
                    <a:latin typeface="Futura Bk BT" panose="020B05020202040203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'strategia generale'!$B$5:$C$5</c:f>
              <c:strCache>
                <c:ptCount val="2"/>
                <c:pt idx="0">
                  <c:v>Export</c:v>
                </c:pt>
                <c:pt idx="1">
                  <c:v>Import</c:v>
                </c:pt>
              </c:strCache>
            </c:strRef>
          </c:cat>
          <c:val>
            <c:numRef>
              <c:f>'strategia generale'!$B$6:$C$6</c:f>
              <c:numCache>
                <c:formatCode>0%</c:formatCode>
                <c:ptCount val="2"/>
                <c:pt idx="0">
                  <c:v>0.752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239736"/>
        <c:axId val="165169424"/>
      </c:barChart>
      <c:catAx>
        <c:axId val="16223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A1828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169424"/>
        <c:crosses val="autoZero"/>
        <c:auto val="1"/>
        <c:lblAlgn val="ctr"/>
        <c:lblOffset val="100"/>
        <c:noMultiLvlLbl val="0"/>
      </c:catAx>
      <c:valAx>
        <c:axId val="165169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2239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A1828"/>
          </a:solidFill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'strategia generale'!$A$2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00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2E"/>
                    </a:solidFill>
                    <a:latin typeface="Futura Bk BT" panose="020B05020202040203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'strategia generale'!$B$1:$G$1</c:f>
              <c:strCache>
                <c:ptCount val="6"/>
                <c:pt idx="0">
                  <c:v>Foreign Commercial Branch</c:v>
                </c:pt>
                <c:pt idx="1">
                  <c:v> Commercial Agreements</c:v>
                </c:pt>
                <c:pt idx="2">
                  <c:v>Representation Office</c:v>
                </c:pt>
                <c:pt idx="3">
                  <c:v>Joint Venture</c:v>
                </c:pt>
                <c:pt idx="4">
                  <c:v>Shared by foreign investor</c:v>
                </c:pt>
                <c:pt idx="5">
                  <c:v>Production site</c:v>
                </c:pt>
              </c:strCache>
            </c:strRef>
          </c:cat>
          <c:val>
            <c:numRef>
              <c:f>'strategia generale'!$B$2:$G$2</c:f>
              <c:numCache>
                <c:formatCode>0%</c:formatCode>
                <c:ptCount val="6"/>
                <c:pt idx="0">
                  <c:v>0.1337142857142857</c:v>
                </c:pt>
                <c:pt idx="1">
                  <c:v>0.13028571428571428</c:v>
                </c:pt>
                <c:pt idx="2">
                  <c:v>0.12457142857142857</c:v>
                </c:pt>
                <c:pt idx="3">
                  <c:v>0.10285714285714286</c:v>
                </c:pt>
                <c:pt idx="4">
                  <c:v>9.3714285714285708E-2</c:v>
                </c:pt>
                <c:pt idx="5">
                  <c:v>8.7999999999999995E-2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7091264"/>
        <c:axId val="297091648"/>
      </c:barChart>
      <c:catAx>
        <c:axId val="2970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2E"/>
                </a:solidFill>
                <a:latin typeface="Futura Bk BT" panose="020B0502020204020303" pitchFamily="34" charset="0"/>
                <a:ea typeface="+mn-ea"/>
                <a:cs typeface="+mn-cs"/>
              </a:defRPr>
            </a:pPr>
            <a:endParaRPr lang="it-IT"/>
          </a:p>
        </c:txPr>
        <c:crossAx val="297091648"/>
        <c:crosses val="autoZero"/>
        <c:auto val="1"/>
        <c:lblAlgn val="ctr"/>
        <c:lblOffset val="100"/>
        <c:noMultiLvlLbl val="0"/>
      </c:catAx>
      <c:valAx>
        <c:axId val="2970916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970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002E"/>
          </a:solidFill>
          <a:latin typeface="Futura Bk BT" panose="020B0502020204020303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0393077031065"/>
          <c:y val="4.4636973121161265E-2"/>
          <c:w val="0.57390810821651328"/>
          <c:h val="0.8837145342553621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Foglio1!$D$1</c:f>
              <c:strCache>
                <c:ptCount val="1"/>
                <c:pt idx="0">
                  <c:v>% sul totale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Futura Bk BT" panose="020B05020202040203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Foglio1!$A$2:$A$13</c:f>
              <c:strCache>
                <c:ptCount val="12"/>
                <c:pt idx="0">
                  <c:v>Food and Beverage</c:v>
                </c:pt>
                <c:pt idx="1">
                  <c:v>Fashion</c:v>
                </c:pt>
                <c:pt idx="2">
                  <c:v>Chemical products and  Pharma</c:v>
                </c:pt>
                <c:pt idx="3">
                  <c:v>Plastic materials</c:v>
                </c:pt>
                <c:pt idx="4">
                  <c:v>Machinery</c:v>
                </c:pt>
                <c:pt idx="5">
                  <c:v>Metal Products</c:v>
                </c:pt>
                <c:pt idx="6">
                  <c:v>Transport</c:v>
                </c:pt>
                <c:pt idx="7">
                  <c:v>Optical, Electronics and Electrical products</c:v>
                </c:pt>
                <c:pt idx="8">
                  <c:v>Other Manifacturing</c:v>
                </c:pt>
                <c:pt idx="9">
                  <c:v>Energy, Environment and Construction</c:v>
                </c:pt>
                <c:pt idx="10">
                  <c:v>Services to Enterprises</c:v>
                </c:pt>
                <c:pt idx="11">
                  <c:v>Other Services</c:v>
                </c:pt>
              </c:strCache>
            </c:strRef>
          </c:cat>
          <c:val>
            <c:numRef>
              <c:f>Foglio1!$D$2:$D$13</c:f>
              <c:numCache>
                <c:formatCode>0%</c:formatCode>
                <c:ptCount val="12"/>
                <c:pt idx="0">
                  <c:v>0.17857142857142858</c:v>
                </c:pt>
                <c:pt idx="1">
                  <c:v>0.26760563380281688</c:v>
                </c:pt>
                <c:pt idx="2">
                  <c:v>0.40909090909090912</c:v>
                </c:pt>
                <c:pt idx="3">
                  <c:v>0.35185185185185186</c:v>
                </c:pt>
                <c:pt idx="4">
                  <c:v>0.44094488188976377</c:v>
                </c:pt>
                <c:pt idx="5">
                  <c:v>0.29078014184397161</c:v>
                </c:pt>
                <c:pt idx="6">
                  <c:v>0.34782608695652173</c:v>
                </c:pt>
                <c:pt idx="7">
                  <c:v>0.31372549019607843</c:v>
                </c:pt>
                <c:pt idx="8">
                  <c:v>0.15662650602409639</c:v>
                </c:pt>
                <c:pt idx="9">
                  <c:v>0.26829268292682928</c:v>
                </c:pt>
                <c:pt idx="10">
                  <c:v>0.1875</c:v>
                </c:pt>
                <c:pt idx="11">
                  <c:v>0.26923076923076922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495640"/>
        <c:axId val="338496032"/>
      </c:barChart>
      <c:catAx>
        <c:axId val="338495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pPr>
            <a:endParaRPr lang="it-IT"/>
          </a:p>
        </c:txPr>
        <c:crossAx val="338496032"/>
        <c:crosses val="autoZero"/>
        <c:auto val="1"/>
        <c:lblAlgn val="ctr"/>
        <c:lblOffset val="100"/>
        <c:noMultiLvlLbl val="0"/>
      </c:catAx>
      <c:valAx>
        <c:axId val="33849603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  <a:ea typeface="+mn-ea"/>
                <a:cs typeface="+mn-cs"/>
              </a:defRPr>
            </a:pPr>
            <a:endParaRPr lang="it-IT"/>
          </a:p>
        </c:txPr>
        <c:crossAx val="33849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accent1">
              <a:lumMod val="50000"/>
            </a:schemeClr>
          </a:solidFill>
          <a:latin typeface="Futura Bk BT" panose="020B0502020204020303" pitchFamily="34" charset="0"/>
        </a:defRPr>
      </a:pPr>
      <a:endParaRPr lang="it-I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58643638364974"/>
          <c:y val="6.391770595358476E-4"/>
          <c:w val="0.55282251130810367"/>
          <c:h val="0.858460419514520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Foglio1!$B$1:$L$1</c:f>
              <c:strCache>
                <c:ptCount val="11"/>
                <c:pt idx="0">
                  <c:v>Foreign partner search</c:v>
                </c:pt>
                <c:pt idx="1">
                  <c:v>B2B Events</c:v>
                </c:pt>
                <c:pt idx="2">
                  <c:v>Assistance on foreign law and tax system</c:v>
                </c:pt>
                <c:pt idx="3">
                  <c:v>Assistance on custom tax</c:v>
                </c:pt>
                <c:pt idx="4">
                  <c:v> Research of credit line on internationalisation</c:v>
                </c:pt>
                <c:pt idx="5">
                  <c:v>Assistance on international payment and export credit</c:v>
                </c:pt>
                <c:pt idx="6">
                  <c:v>Legal assistance on export control, embargo and ban</c:v>
                </c:pt>
                <c:pt idx="7">
                  <c:v>Participation to foreign company mission</c:v>
                </c:pt>
                <c:pt idx="8">
                  <c:v>Foreign investment opportunity</c:v>
                </c:pt>
                <c:pt idx="9">
                  <c:v>Signposting of foreign Venture Capital opportunity</c:v>
                </c:pt>
                <c:pt idx="10">
                  <c:v>Assistance in participation to tender</c:v>
                </c:pt>
              </c:strCache>
            </c:strRef>
          </c:cat>
          <c:val>
            <c:numRef>
              <c:f>Foglio1!$B$2:$L$2</c:f>
              <c:numCache>
                <c:formatCode>0%</c:formatCode>
                <c:ptCount val="11"/>
                <c:pt idx="0">
                  <c:v>0.43885714285714283</c:v>
                </c:pt>
                <c:pt idx="1">
                  <c:v>0.34057142857142858</c:v>
                </c:pt>
                <c:pt idx="2">
                  <c:v>0.34285714285714286</c:v>
                </c:pt>
                <c:pt idx="3">
                  <c:v>0.32685714285714285</c:v>
                </c:pt>
                <c:pt idx="4">
                  <c:v>0.28114285714285714</c:v>
                </c:pt>
                <c:pt idx="5">
                  <c:v>0.27885714285714286</c:v>
                </c:pt>
                <c:pt idx="6">
                  <c:v>0.27200000000000002</c:v>
                </c:pt>
                <c:pt idx="7">
                  <c:v>0.23542857142857143</c:v>
                </c:pt>
                <c:pt idx="8">
                  <c:v>0.2</c:v>
                </c:pt>
                <c:pt idx="9">
                  <c:v>0.11657142857142858</c:v>
                </c:pt>
                <c:pt idx="10">
                  <c:v>7.1999999999999995E-2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15"/>
        <c:axId val="339409688"/>
        <c:axId val="339410080"/>
      </c:barChart>
      <c:catAx>
        <c:axId val="3394096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39410080"/>
        <c:crosses val="autoZero"/>
        <c:auto val="1"/>
        <c:lblAlgn val="l"/>
        <c:lblOffset val="100"/>
        <c:noMultiLvlLbl val="0"/>
      </c:catAx>
      <c:valAx>
        <c:axId val="33941008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39409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rgbClr val="002060"/>
          </a:solidFill>
          <a:latin typeface="Futura Bk BT" panose="020B0502020204020303" pitchFamily="34" charset="0"/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C0C9A-602B-4A34-91B4-A26276AB990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F8F637-86A0-4B47-B220-94E8C13807B8}">
      <dgm:prSet phldrT="[Testo]" custT="1"/>
      <dgm:spPr>
        <a:solidFill>
          <a:srgbClr val="FFFFFF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it-IT" sz="1200" dirty="0" smtClean="0">
              <a:solidFill>
                <a:srgbClr val="002060"/>
              </a:solidFill>
              <a:latin typeface="Futura Std Book" panose="020B0502020204020303" pitchFamily="34" charset="0"/>
              <a:ea typeface="+mn-ea"/>
            </a:rPr>
            <a:t>INTEGRATION</a:t>
          </a:r>
          <a:endParaRPr lang="it-IT" sz="1200" dirty="0"/>
        </a:p>
      </dgm:t>
    </dgm:pt>
    <dgm:pt modelId="{D5F70FFC-69AD-47E0-A1B2-5616CB2CF1D1}" type="parTrans" cxnId="{E0F5700C-B9FF-4F64-A275-C65BC8FD9F53}">
      <dgm:prSet/>
      <dgm:spPr/>
      <dgm:t>
        <a:bodyPr/>
        <a:lstStyle/>
        <a:p>
          <a:endParaRPr lang="it-IT" sz="1200"/>
        </a:p>
      </dgm:t>
    </dgm:pt>
    <dgm:pt modelId="{7A141E6F-B512-4270-8553-BECA0CA809B5}" type="sibTrans" cxnId="{E0F5700C-B9FF-4F64-A275-C65BC8FD9F53}">
      <dgm:prSet/>
      <dgm:spPr/>
      <dgm:t>
        <a:bodyPr/>
        <a:lstStyle/>
        <a:p>
          <a:endParaRPr lang="it-IT" sz="1200"/>
        </a:p>
      </dgm:t>
    </dgm:pt>
    <dgm:pt modelId="{4846AFCB-62C1-4163-8E76-BBDD03A9D6FA}">
      <dgm:prSet phldrT="[Testo]" custT="1"/>
      <dgm:spPr>
        <a:solidFill>
          <a:srgbClr val="FFFFFF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it-IT" sz="1200" dirty="0" smtClean="0">
              <a:solidFill>
                <a:srgbClr val="002060"/>
              </a:solidFill>
              <a:latin typeface="Futura Std Book" panose="020B0502020204020303" pitchFamily="34" charset="0"/>
              <a:ea typeface="+mn-ea"/>
            </a:rPr>
            <a:t>COLLABORATION</a:t>
          </a:r>
          <a:endParaRPr lang="it-IT" sz="1200" dirty="0"/>
        </a:p>
      </dgm:t>
    </dgm:pt>
    <dgm:pt modelId="{DF57A14D-0458-48F1-AE2D-9951DB8002B7}" type="parTrans" cxnId="{7823C5C5-DED4-426E-B62C-E6C9A621CD83}">
      <dgm:prSet/>
      <dgm:spPr/>
      <dgm:t>
        <a:bodyPr/>
        <a:lstStyle/>
        <a:p>
          <a:endParaRPr lang="it-IT" sz="1200"/>
        </a:p>
      </dgm:t>
    </dgm:pt>
    <dgm:pt modelId="{3A2E971D-A2C7-47C5-95E7-995537325DB7}" type="sibTrans" cxnId="{7823C5C5-DED4-426E-B62C-E6C9A621CD83}">
      <dgm:prSet/>
      <dgm:spPr/>
      <dgm:t>
        <a:bodyPr/>
        <a:lstStyle/>
        <a:p>
          <a:endParaRPr lang="it-IT" sz="1200"/>
        </a:p>
      </dgm:t>
    </dgm:pt>
    <dgm:pt modelId="{417D4F6D-A2DF-4492-9432-690E09274029}">
      <dgm:prSet phldrT="[Testo]" custT="1"/>
      <dgm:spPr>
        <a:solidFill>
          <a:srgbClr val="FFFFFF"/>
        </a:solidFill>
        <a:ln w="19050">
          <a:solidFill>
            <a:srgbClr val="002060"/>
          </a:solidFill>
        </a:ln>
      </dgm:spPr>
      <dgm:t>
        <a:bodyPr/>
        <a:lstStyle/>
        <a:p>
          <a:r>
            <a:rPr lang="it-IT" sz="1200" dirty="0" smtClean="0">
              <a:solidFill>
                <a:srgbClr val="002060"/>
              </a:solidFill>
              <a:latin typeface="Futura Std Book" panose="020B0502020204020303" pitchFamily="34" charset="0"/>
              <a:ea typeface="+mn-ea"/>
            </a:rPr>
            <a:t>INNOVATION</a:t>
          </a:r>
          <a:endParaRPr lang="it-IT" sz="1200" dirty="0"/>
        </a:p>
      </dgm:t>
    </dgm:pt>
    <dgm:pt modelId="{0B96ADC9-FFF2-4B35-817D-F8B9D00B5C16}" type="parTrans" cxnId="{B157A3F0-DACF-4854-9CCA-8B9A37C793B9}">
      <dgm:prSet/>
      <dgm:spPr/>
      <dgm:t>
        <a:bodyPr/>
        <a:lstStyle/>
        <a:p>
          <a:endParaRPr lang="it-IT" sz="1200"/>
        </a:p>
      </dgm:t>
    </dgm:pt>
    <dgm:pt modelId="{5C873C03-9DAF-4E62-B593-3F4944E6489B}" type="sibTrans" cxnId="{B157A3F0-DACF-4854-9CCA-8B9A37C793B9}">
      <dgm:prSet/>
      <dgm:spPr/>
      <dgm:t>
        <a:bodyPr/>
        <a:lstStyle/>
        <a:p>
          <a:endParaRPr lang="it-IT" sz="1200"/>
        </a:p>
      </dgm:t>
    </dgm:pt>
    <dgm:pt modelId="{3CB1C6E7-86CD-43A6-94D0-4A24F9EB5646}" type="pres">
      <dgm:prSet presAssocID="{AF4C0C9A-602B-4A34-91B4-A26276AB9908}" presName="CompostProcess" presStyleCnt="0">
        <dgm:presLayoutVars>
          <dgm:dir/>
          <dgm:resizeHandles val="exact"/>
        </dgm:presLayoutVars>
      </dgm:prSet>
      <dgm:spPr/>
    </dgm:pt>
    <dgm:pt modelId="{0FE1AE13-C3ED-4D65-BEE3-97C286419A1E}" type="pres">
      <dgm:prSet presAssocID="{AF4C0C9A-602B-4A34-91B4-A26276AB9908}" presName="arrow" presStyleLbl="bgShp" presStyleIdx="0" presStyleCnt="1" custLinFactNeighborX="17677" custLinFactNeighborY="308"/>
      <dgm:spPr>
        <a:solidFill>
          <a:srgbClr val="B6CDDC"/>
        </a:solidFill>
      </dgm:spPr>
    </dgm:pt>
    <dgm:pt modelId="{31A6FE81-CB88-4449-93D8-5A537FB65864}" type="pres">
      <dgm:prSet presAssocID="{AF4C0C9A-602B-4A34-91B4-A26276AB9908}" presName="linearProcess" presStyleCnt="0"/>
      <dgm:spPr/>
    </dgm:pt>
    <dgm:pt modelId="{9D6E0DAD-61E2-4730-A3B9-CD063BD54945}" type="pres">
      <dgm:prSet presAssocID="{4FF8F637-86A0-4B47-B220-94E8C13807B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BF5CD8-C0D6-42AF-AFF7-8D875AA02F24}" type="pres">
      <dgm:prSet presAssocID="{7A141E6F-B512-4270-8553-BECA0CA809B5}" presName="sibTrans" presStyleCnt="0"/>
      <dgm:spPr/>
    </dgm:pt>
    <dgm:pt modelId="{DA7441E5-61DC-4155-AFCF-641AC32104DB}" type="pres">
      <dgm:prSet presAssocID="{4846AFCB-62C1-4163-8E76-BBDD03A9D6FA}" presName="textNode" presStyleLbl="node1" presStyleIdx="1" presStyleCnt="3" custScaleX="1321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809F50-DE4C-4213-87A5-D8C2603349EB}" type="pres">
      <dgm:prSet presAssocID="{3A2E971D-A2C7-47C5-95E7-995537325DB7}" presName="sibTrans" presStyleCnt="0"/>
      <dgm:spPr/>
    </dgm:pt>
    <dgm:pt modelId="{B264054A-F8C3-451A-A4C4-1B018FF8033F}" type="pres">
      <dgm:prSet presAssocID="{417D4F6D-A2DF-4492-9432-690E0927402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E8FE6A5-1F58-46CE-8B61-3CF8ADB73864}" type="presOf" srcId="{4FF8F637-86A0-4B47-B220-94E8C13807B8}" destId="{9D6E0DAD-61E2-4730-A3B9-CD063BD54945}" srcOrd="0" destOrd="0" presId="urn:microsoft.com/office/officeart/2005/8/layout/hProcess9"/>
    <dgm:cxn modelId="{B157A3F0-DACF-4854-9CCA-8B9A37C793B9}" srcId="{AF4C0C9A-602B-4A34-91B4-A26276AB9908}" destId="{417D4F6D-A2DF-4492-9432-690E09274029}" srcOrd="2" destOrd="0" parTransId="{0B96ADC9-FFF2-4B35-817D-F8B9D00B5C16}" sibTransId="{5C873C03-9DAF-4E62-B593-3F4944E6489B}"/>
    <dgm:cxn modelId="{A9E5F3B7-1A9C-4CA3-8B81-11E4AFEBCD0C}" type="presOf" srcId="{4846AFCB-62C1-4163-8E76-BBDD03A9D6FA}" destId="{DA7441E5-61DC-4155-AFCF-641AC32104DB}" srcOrd="0" destOrd="0" presId="urn:microsoft.com/office/officeart/2005/8/layout/hProcess9"/>
    <dgm:cxn modelId="{11CE4143-5D26-4B38-94BB-FE69C2A4BAC4}" type="presOf" srcId="{417D4F6D-A2DF-4492-9432-690E09274029}" destId="{B264054A-F8C3-451A-A4C4-1B018FF8033F}" srcOrd="0" destOrd="0" presId="urn:microsoft.com/office/officeart/2005/8/layout/hProcess9"/>
    <dgm:cxn modelId="{7823C5C5-DED4-426E-B62C-E6C9A621CD83}" srcId="{AF4C0C9A-602B-4A34-91B4-A26276AB9908}" destId="{4846AFCB-62C1-4163-8E76-BBDD03A9D6FA}" srcOrd="1" destOrd="0" parTransId="{DF57A14D-0458-48F1-AE2D-9951DB8002B7}" sibTransId="{3A2E971D-A2C7-47C5-95E7-995537325DB7}"/>
    <dgm:cxn modelId="{E0F5700C-B9FF-4F64-A275-C65BC8FD9F53}" srcId="{AF4C0C9A-602B-4A34-91B4-A26276AB9908}" destId="{4FF8F637-86A0-4B47-B220-94E8C13807B8}" srcOrd="0" destOrd="0" parTransId="{D5F70FFC-69AD-47E0-A1B2-5616CB2CF1D1}" sibTransId="{7A141E6F-B512-4270-8553-BECA0CA809B5}"/>
    <dgm:cxn modelId="{A7DEE9BE-BB20-4FF3-9DDC-6F7C6DB2F869}" type="presOf" srcId="{AF4C0C9A-602B-4A34-91B4-A26276AB9908}" destId="{3CB1C6E7-86CD-43A6-94D0-4A24F9EB5646}" srcOrd="0" destOrd="0" presId="urn:microsoft.com/office/officeart/2005/8/layout/hProcess9"/>
    <dgm:cxn modelId="{0DCF581F-8DEE-4202-A23F-9483663E1CDF}" type="presParOf" srcId="{3CB1C6E7-86CD-43A6-94D0-4A24F9EB5646}" destId="{0FE1AE13-C3ED-4D65-BEE3-97C286419A1E}" srcOrd="0" destOrd="0" presId="urn:microsoft.com/office/officeart/2005/8/layout/hProcess9"/>
    <dgm:cxn modelId="{3AEF296D-D34B-4774-A8BB-AD43EDD63FA6}" type="presParOf" srcId="{3CB1C6E7-86CD-43A6-94D0-4A24F9EB5646}" destId="{31A6FE81-CB88-4449-93D8-5A537FB65864}" srcOrd="1" destOrd="0" presId="urn:microsoft.com/office/officeart/2005/8/layout/hProcess9"/>
    <dgm:cxn modelId="{C95CFCEA-157A-43F8-A341-4218DCF90706}" type="presParOf" srcId="{31A6FE81-CB88-4449-93D8-5A537FB65864}" destId="{9D6E0DAD-61E2-4730-A3B9-CD063BD54945}" srcOrd="0" destOrd="0" presId="urn:microsoft.com/office/officeart/2005/8/layout/hProcess9"/>
    <dgm:cxn modelId="{C95A58EF-BF16-4037-8BDD-6551436F9A4A}" type="presParOf" srcId="{31A6FE81-CB88-4449-93D8-5A537FB65864}" destId="{CDBF5CD8-C0D6-42AF-AFF7-8D875AA02F24}" srcOrd="1" destOrd="0" presId="urn:microsoft.com/office/officeart/2005/8/layout/hProcess9"/>
    <dgm:cxn modelId="{36AED4D9-E761-4241-B79A-508A0CBE2C67}" type="presParOf" srcId="{31A6FE81-CB88-4449-93D8-5A537FB65864}" destId="{DA7441E5-61DC-4155-AFCF-641AC32104DB}" srcOrd="2" destOrd="0" presId="urn:microsoft.com/office/officeart/2005/8/layout/hProcess9"/>
    <dgm:cxn modelId="{4242A194-964B-4861-82AE-36A9D5DFC9DC}" type="presParOf" srcId="{31A6FE81-CB88-4449-93D8-5A537FB65864}" destId="{7A809F50-DE4C-4213-87A5-D8C2603349EB}" srcOrd="3" destOrd="0" presId="urn:microsoft.com/office/officeart/2005/8/layout/hProcess9"/>
    <dgm:cxn modelId="{9D81A4B6-B48C-4BED-B054-49FB77082018}" type="presParOf" srcId="{31A6FE81-CB88-4449-93D8-5A537FB65864}" destId="{B264054A-F8C3-451A-A4C4-1B018FF8033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0.04367</cdr:x>
      <cdr:y>0.71851</cdr:y>
    </cdr:from>
    <cdr:to>
      <cdr:x>0.13873</cdr:x>
      <cdr:y>0.71851</cdr:y>
    </cdr:to>
    <cdr:cxnSp macro="">
      <cdr:nvCxnSpPr>
        <cdr:cNvPr id="4" name="Connettore 2 3"/>
        <cdr:cNvCxnSpPr/>
      </cdr:nvCxnSpPr>
      <cdr:spPr>
        <a:xfrm xmlns:a="http://schemas.openxmlformats.org/drawingml/2006/main">
          <a:off x="379142" y="2900636"/>
          <a:ext cx="825244" cy="0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C0000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0.20461</cdr:x>
      <cdr:y>0.57066</cdr:y>
    </cdr:from>
    <cdr:to>
      <cdr:x>0.29966</cdr:x>
      <cdr:y>0.57066</cdr:y>
    </cdr:to>
    <cdr:cxnSp macro="">
      <cdr:nvCxnSpPr>
        <cdr:cNvPr id="6" name="Connettore 2 5"/>
        <cdr:cNvCxnSpPr/>
      </cdr:nvCxnSpPr>
      <cdr:spPr>
        <a:xfrm xmlns:a="http://schemas.openxmlformats.org/drawingml/2006/main">
          <a:off x="1776281" y="2303783"/>
          <a:ext cx="825156" cy="0"/>
        </a:xfrm>
        <a:prstGeom xmlns:a="http://schemas.openxmlformats.org/drawingml/2006/main" prst="straightConnector1">
          <a:avLst/>
        </a:prstGeom>
        <a:ln xmlns:a="http://schemas.openxmlformats.org/drawingml/2006/main" w="63500">
          <a:solidFill>
            <a:srgbClr val="C0000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AB18-360C-406C-BBB9-D5BA7B0EA613}" type="datetimeFigureOut">
              <a:rPr lang="it-IT" smtClean="0"/>
              <a:t>19/04/2016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0D89B-2EBD-46E3-B041-B36F56335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6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20025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D89B-2EBD-46E3-B041-B36F56335358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130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D89B-2EBD-46E3-B041-B36F56335358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05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670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D89B-2EBD-46E3-B041-B36F5633535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44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D89B-2EBD-46E3-B041-B36F5633535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61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34241646-12A9-4374-8CDE-722577E7D502}" type="slidenum">
              <a:rPr lang="de-DE">
                <a:solidFill>
                  <a:srgbClr val="000000"/>
                </a:solidFill>
              </a:rPr>
              <a:pPr/>
              <a:t>29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4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6176923F-14CF-4AA6-9AA8-0BA3279C0A1D}" type="slidenum">
              <a:rPr lang="de-DE">
                <a:solidFill>
                  <a:srgbClr val="000000"/>
                </a:solidFill>
              </a:rPr>
              <a:pPr/>
              <a:t>30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3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34241646-12A9-4374-8CDE-722577E7D502}" type="slidenum">
              <a:rPr lang="de-DE">
                <a:solidFill>
                  <a:srgbClr val="000000"/>
                </a:solidFill>
              </a:rPr>
              <a:pPr/>
              <a:t>31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>
                <a:cs typeface="+mn-cs"/>
              </a:rPr>
              <a:t>Partecipate</a:t>
            </a:r>
            <a:r>
              <a:rPr lang="it-IT" baseline="0" dirty="0" smtClean="0">
                <a:cs typeface="+mn-cs"/>
              </a:rPr>
              <a:t> e </a:t>
            </a:r>
            <a:r>
              <a:rPr lang="it-IT" baseline="0" dirty="0" err="1" smtClean="0">
                <a:cs typeface="+mn-cs"/>
              </a:rPr>
              <a:t>jv</a:t>
            </a:r>
            <a:r>
              <a:rPr lang="it-IT" baseline="0" dirty="0" smtClean="0">
                <a:cs typeface="+mn-cs"/>
              </a:rPr>
              <a:t> grandi</a:t>
            </a:r>
          </a:p>
          <a:p>
            <a:pPr eaLnBrk="1" hangingPunct="1">
              <a:defRPr/>
            </a:pPr>
            <a:endParaRPr lang="it-IT" baseline="0" dirty="0" smtClean="0">
              <a:cs typeface="+mn-cs"/>
            </a:endParaRPr>
          </a:p>
          <a:p>
            <a:pPr eaLnBrk="1" hangingPunct="1">
              <a:defRPr/>
            </a:pPr>
            <a:r>
              <a:rPr lang="it-IT" baseline="0" dirty="0" smtClean="0">
                <a:cs typeface="+mn-cs"/>
              </a:rPr>
              <a:t>Micro e piccole export / import </a:t>
            </a:r>
          </a:p>
          <a:p>
            <a:pPr eaLnBrk="1" hangingPunct="1">
              <a:defRPr/>
            </a:pPr>
            <a:endParaRPr lang="it-IT" baseline="0" dirty="0" smtClean="0">
              <a:cs typeface="+mn-cs"/>
            </a:endParaRPr>
          </a:p>
          <a:p>
            <a:pPr eaLnBrk="1" hangingPunct="1">
              <a:defRPr/>
            </a:pPr>
            <a:endParaRPr lang="it-IT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592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fld id="{A557D13F-2237-4505-BD8C-D87ED8DC7A0A}" type="slidenum">
              <a:rPr lang="de-DE">
                <a:solidFill>
                  <a:srgbClr val="000000"/>
                </a:solidFill>
              </a:rPr>
              <a:pPr/>
              <a:t>32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647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0D89B-2EBD-46E3-B041-B36F56335358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89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20" descr="pittogrammi-territorio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76575"/>
            <a:ext cx="5048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21" descr="pittogrammi-istruzione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76575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23" descr="pittogrammi-politica industriale.pd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76575"/>
            <a:ext cx="503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24" descr="pittogrammi-comunicazione.pdf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76575"/>
            <a:ext cx="5111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25" descr="stelle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51250"/>
            <a:ext cx="19446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26" descr="logo-conf-lato copy.pd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5625"/>
            <a:ext cx="273685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43032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Connettore 1 26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图片占位符 1"/>
          <p:cNvSpPr>
            <a:spLocks noGrp="1" noTextEdit="1"/>
          </p:cNvSpPr>
          <p:nvPr>
            <p:ph type="pic" sz="quarter" idx="4294967295"/>
          </p:nvPr>
        </p:nvSpPr>
        <p:spPr>
          <a:xfrm>
            <a:off x="755650" y="1203325"/>
            <a:ext cx="1654175" cy="1655763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79271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图片占位符 8"/>
          <p:cNvSpPr>
            <a:spLocks noGrp="1" noTextEdit="1"/>
          </p:cNvSpPr>
          <p:nvPr>
            <p:ph type="pic" sz="quarter" idx="10"/>
          </p:nvPr>
        </p:nvSpPr>
        <p:spPr>
          <a:xfrm>
            <a:off x="468313" y="1131888"/>
            <a:ext cx="8135937" cy="1500187"/>
          </a:xfrm>
        </p:spPr>
      </p:sp>
      <p:cxnSp>
        <p:nvCxnSpPr>
          <p:cNvPr id="26" name="Connettore 1 25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8"/>
          <p:cNvSpPr>
            <a:spLocks noGrp="1" noTextEdit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</p:sp>
    </p:spTree>
    <p:extLst>
      <p:ext uri="{BB962C8B-B14F-4D97-AF65-F5344CB8AC3E}">
        <p14:creationId xmlns:p14="http://schemas.microsoft.com/office/powerpoint/2010/main" val="17396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8"/>
          <p:cNvSpPr>
            <a:spLocks noGrp="1" noTextEdit="1"/>
          </p:cNvSpPr>
          <p:nvPr>
            <p:ph type="pic" sz="quarter" idx="10"/>
          </p:nvPr>
        </p:nvSpPr>
        <p:spPr>
          <a:xfrm>
            <a:off x="0" y="0"/>
            <a:ext cx="9180513" cy="5143500"/>
          </a:xfrm>
        </p:spPr>
      </p:sp>
      <p:sp>
        <p:nvSpPr>
          <p:cNvPr id="7" name="矩形 4"/>
          <p:cNvSpPr>
            <a:spLocks noChangeArrowheads="1"/>
          </p:cNvSpPr>
          <p:nvPr userDrawn="1"/>
        </p:nvSpPr>
        <p:spPr bwMode="auto">
          <a:xfrm>
            <a:off x="0" y="0"/>
            <a:ext cx="9167813" cy="5143500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solidFill>
                <a:srgbClr val="1E3240"/>
              </a:solidFill>
              <a:ea typeface="ＭＳ Ｐゴシック" charset="0"/>
              <a:cs typeface="Helvetica Light" charset="0"/>
            </a:endParaRP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1000">
                  <a:schemeClr val="accent3">
                    <a:lumMod val="50000"/>
                  </a:schemeClr>
                </a:gs>
                <a:gs pos="49000">
                  <a:srgbClr val="999999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magine 13" descr="logo-conf-lato copy.pdf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9982"/>
            <a:ext cx="1008112" cy="37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4"/>
          <p:cNvSpPr>
            <a:spLocks noGrp="1" noTextEdit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</p:sp>
    </p:spTree>
    <p:extLst>
      <p:ext uri="{BB962C8B-B14F-4D97-AF65-F5344CB8AC3E}">
        <p14:creationId xmlns:p14="http://schemas.microsoft.com/office/powerpoint/2010/main" val="228682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8"/>
          <p:cNvSpPr>
            <a:spLocks noGrp="1" noTextEdit="1"/>
          </p:cNvSpPr>
          <p:nvPr>
            <p:ph type="pic" sz="quarter" idx="10"/>
          </p:nvPr>
        </p:nvSpPr>
        <p:spPr>
          <a:xfrm>
            <a:off x="0" y="0"/>
            <a:ext cx="9180513" cy="5143500"/>
          </a:xfrm>
        </p:spPr>
      </p:sp>
      <p:sp>
        <p:nvSpPr>
          <p:cNvPr id="7" name="矩形 4"/>
          <p:cNvSpPr>
            <a:spLocks noChangeArrowheads="1"/>
          </p:cNvSpPr>
          <p:nvPr userDrawn="1"/>
        </p:nvSpPr>
        <p:spPr bwMode="auto">
          <a:xfrm>
            <a:off x="0" y="0"/>
            <a:ext cx="9167813" cy="5143500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solidFill>
                <a:srgbClr val="1E3240"/>
              </a:solidFill>
              <a:ea typeface="ＭＳ Ｐゴシック" charset="0"/>
              <a:cs typeface="Helvetica Light" charset="0"/>
            </a:endParaRPr>
          </a:p>
        </p:txBody>
      </p:sp>
      <p:pic>
        <p:nvPicPr>
          <p:cNvPr id="12" name="Immagine 11" descr="logo-conf-lato copy.pdf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9982"/>
            <a:ext cx="1008112" cy="378421"/>
          </a:xfrm>
          <a:prstGeom prst="rect">
            <a:avLst/>
          </a:prstGeom>
        </p:spPr>
      </p:pic>
      <p:cxnSp>
        <p:nvCxnSpPr>
          <p:cNvPr id="15" name="Connettore 1 14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1000">
                  <a:schemeClr val="accent3">
                    <a:lumMod val="50000"/>
                  </a:schemeClr>
                </a:gs>
                <a:gs pos="49000">
                  <a:srgbClr val="999999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5471563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A39E-695D-4AB2-A884-C216EA536B7F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95CAE-73B0-48D7-AF6E-8698E81CBFF9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9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A39E-695D-4AB2-A884-C216EA536B7F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1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8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6E882-133B-4B11-8ACE-3F50A4DC6BC2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31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F7314-CBC7-454C-992E-33BB214246BF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24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03FEF-1FF1-4763-A2AB-D08E1D2EF4B7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6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7773A-C77A-43F9-8A0D-93CA80519A01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16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4E38E-3614-4E4B-B6E7-FF00413B5BF4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06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95CAE-73B0-48D7-AF6E-8698E81CBFF9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03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D1D45-7B01-4DDD-BF14-5F0C44AF1CA2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74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211AB-20E0-4D68-9B8D-9A6E7372FB13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45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6A93A-1D77-49A1-AE1E-1B284D5C3B8A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04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5A645-B592-4FF4-92E5-2F35A4C76EF2}" type="slidenum">
              <a:rPr lang="de-DE">
                <a:solidFill>
                  <a:srgbClr val="000000"/>
                </a:solidFill>
              </a:rPr>
              <a:pPr/>
              <a:t>‹N›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"/>
          <p:cNvSpPr>
            <a:spLocks noGrp="1" noTextEdit="1"/>
          </p:cNvSpPr>
          <p:nvPr>
            <p:ph type="pic" sz="quarter" idx="10"/>
          </p:nvPr>
        </p:nvSpPr>
        <p:spPr>
          <a:xfrm>
            <a:off x="4572000" y="1203325"/>
            <a:ext cx="4103688" cy="2952750"/>
          </a:xfrm>
        </p:spPr>
      </p:sp>
      <p:cxnSp>
        <p:nvCxnSpPr>
          <p:cNvPr id="8" name="Connettore 1 7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3418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8"/>
          <p:cNvSpPr>
            <a:spLocks noGrp="1" noTextEdit="1"/>
          </p:cNvSpPr>
          <p:nvPr>
            <p:ph type="pic" sz="quarter" idx="10"/>
          </p:nvPr>
        </p:nvSpPr>
        <p:spPr>
          <a:xfrm>
            <a:off x="0" y="0"/>
            <a:ext cx="9180513" cy="5143500"/>
          </a:xfrm>
        </p:spPr>
      </p:sp>
      <p:sp>
        <p:nvSpPr>
          <p:cNvPr id="7" name="矩形 4"/>
          <p:cNvSpPr>
            <a:spLocks noChangeArrowheads="1"/>
          </p:cNvSpPr>
          <p:nvPr userDrawn="1"/>
        </p:nvSpPr>
        <p:spPr bwMode="auto">
          <a:xfrm>
            <a:off x="0" y="0"/>
            <a:ext cx="9167813" cy="5143500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solidFill>
                <a:srgbClr val="1E3240"/>
              </a:solidFill>
              <a:ea typeface="ＭＳ Ｐゴシック" charset="0"/>
              <a:cs typeface="Helvetica Light" charset="0"/>
            </a:endParaRPr>
          </a:p>
        </p:txBody>
      </p:sp>
      <p:pic>
        <p:nvPicPr>
          <p:cNvPr id="12" name="Immagine 11" descr="logo-conf-lato copy.pdf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9982"/>
            <a:ext cx="1008112" cy="378421"/>
          </a:xfrm>
          <a:prstGeom prst="rect">
            <a:avLst/>
          </a:prstGeom>
        </p:spPr>
      </p:pic>
      <p:cxnSp>
        <p:nvCxnSpPr>
          <p:cNvPr id="15" name="Connettore 1 14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1000">
                  <a:schemeClr val="accent3">
                    <a:lumMod val="50000"/>
                  </a:schemeClr>
                </a:gs>
                <a:gs pos="49000">
                  <a:srgbClr val="999999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6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129-872C-4E68-8963-7462EDF80E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19/04/2016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DCB-F97D-47C7-BD0C-8052ACB87B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59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129-872C-4E68-8963-7462EDF80E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19/04/2016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DCB-F97D-47C7-BD0C-8052ACB87B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52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129-872C-4E68-8963-7462EDF80E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19/04/2016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DCB-F97D-47C7-BD0C-8052ACB87B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04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129-872C-4E68-8963-7462EDF80E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19/04/2016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DCB-F97D-47C7-BD0C-8052ACB87B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72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129-872C-4E68-8963-7462EDF80E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19/04/2016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DCB-F97D-47C7-BD0C-8052ACB87B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97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129-872C-4E68-8963-7462EDF80E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19/04/2016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DCB-F97D-47C7-BD0C-8052ACB87B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85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129-872C-4E68-8963-7462EDF80E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19/04/2016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DCB-F97D-47C7-BD0C-8052ACB87B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4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129-872C-4E68-8963-7462EDF80E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19/04/2016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DCB-F97D-47C7-BD0C-8052ACB87B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04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129-872C-4E68-8963-7462EDF80E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19/04/2016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DCB-F97D-47C7-BD0C-8052ACB87B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1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"/>
          <p:cNvSpPr>
            <a:spLocks noGrp="1" noTextEdit="1"/>
          </p:cNvSpPr>
          <p:nvPr>
            <p:ph type="pic" sz="quarter" idx="10"/>
          </p:nvPr>
        </p:nvSpPr>
        <p:spPr>
          <a:xfrm>
            <a:off x="468313" y="1203325"/>
            <a:ext cx="8207375" cy="2952750"/>
          </a:xfrm>
        </p:spPr>
      </p:sp>
      <p:cxnSp>
        <p:nvCxnSpPr>
          <p:cNvPr id="8" name="Connettore 1 7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74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129-872C-4E68-8963-7462EDF80E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19/04/2016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DCB-F97D-47C7-BD0C-8052ACB87B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92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129-872C-4E68-8963-7462EDF80E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19/04/2016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EDCB-F97D-47C7-BD0C-8052ACB87BB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55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17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2988870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8"/>
          <p:cNvSpPr>
            <a:spLocks noGrp="1" noTextEdit="1"/>
          </p:cNvSpPr>
          <p:nvPr>
            <p:ph type="pic" sz="quarter" idx="10"/>
          </p:nvPr>
        </p:nvSpPr>
        <p:spPr>
          <a:xfrm>
            <a:off x="0" y="0"/>
            <a:ext cx="9180513" cy="5143500"/>
          </a:xfrm>
        </p:spPr>
      </p:sp>
      <p:sp>
        <p:nvSpPr>
          <p:cNvPr id="7" name="矩形 4"/>
          <p:cNvSpPr>
            <a:spLocks noChangeArrowheads="1"/>
          </p:cNvSpPr>
          <p:nvPr userDrawn="1"/>
        </p:nvSpPr>
        <p:spPr bwMode="auto">
          <a:xfrm>
            <a:off x="0" y="0"/>
            <a:ext cx="9167813" cy="5143500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solidFill>
                <a:srgbClr val="1E3240"/>
              </a:solidFill>
              <a:ea typeface="ＭＳ Ｐゴシック" charset="0"/>
              <a:cs typeface="Helvetica Light" charset="0"/>
            </a:endParaRPr>
          </a:p>
        </p:txBody>
      </p:sp>
      <p:pic>
        <p:nvPicPr>
          <p:cNvPr id="12" name="Immagine 11" descr="logo-conf-lato copy.pdf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9982"/>
            <a:ext cx="1008112" cy="378421"/>
          </a:xfrm>
          <a:prstGeom prst="rect">
            <a:avLst/>
          </a:prstGeom>
        </p:spPr>
      </p:pic>
      <p:cxnSp>
        <p:nvCxnSpPr>
          <p:cNvPr id="15" name="Connettore 1 14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1000">
                  <a:schemeClr val="accent3">
                    <a:lumMod val="50000"/>
                  </a:schemeClr>
                </a:gs>
                <a:gs pos="49000">
                  <a:srgbClr val="999999"/>
                </a:gs>
                <a:gs pos="100000">
                  <a:schemeClr val="accent3">
                    <a:lumMod val="5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5D17-7FE6-4B50-BABC-525F9F5D22C8}" type="datetime1">
              <a:rPr lang="en-US" altLang="zh-CN"/>
              <a:pPr>
                <a:defRPr/>
              </a:pPr>
              <a:t>4/19/2016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327D-1581-4F2E-A9BB-D81D2D181127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185095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2376177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hidden="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7" hidden="1"/>
          <p:cNvSpPr/>
          <p:nvPr userDrawn="1"/>
        </p:nvSpPr>
        <p:spPr>
          <a:xfrm rot="10800000">
            <a:off x="2790" y="0"/>
            <a:ext cx="9143999" cy="5143500"/>
          </a:xfrm>
          <a:prstGeom prst="rect">
            <a:avLst/>
          </a:prstGeom>
          <a:gradFill flip="none" rotWithShape="1">
            <a:gsLst>
              <a:gs pos="0">
                <a:srgbClr val="F2EFE8">
                  <a:alpha val="80000"/>
                </a:srgbClr>
              </a:gs>
              <a:gs pos="50000">
                <a:srgbClr val="F9F6F1"/>
              </a:gs>
              <a:gs pos="100000">
                <a:srgbClr val="FEFEF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defRPr/>
            </a:pPr>
            <a:endParaRPr lang="zh-CN" altLang="en-US" smtClean="0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6" name="图片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1106488"/>
            <a:ext cx="9144000" cy="30241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7353636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779922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390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1"/>
          <p:cNvSpPr>
            <a:spLocks noGrp="1" noTextEdit="1"/>
          </p:cNvSpPr>
          <p:nvPr>
            <p:ph type="pic" sz="quarter" idx="10"/>
          </p:nvPr>
        </p:nvSpPr>
        <p:spPr>
          <a:xfrm>
            <a:off x="468313" y="1203325"/>
            <a:ext cx="8207375" cy="2952750"/>
          </a:xfrm>
        </p:spPr>
      </p:sp>
      <p:pic>
        <p:nvPicPr>
          <p:cNvPr id="8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1 10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714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771800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644008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7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66023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8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7425782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16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771800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7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644008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8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66023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1384411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7598797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1908944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3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6711705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8807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763688" y="987574"/>
            <a:ext cx="5292080" cy="297679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9659350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7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625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906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763688" y="987574"/>
            <a:ext cx="5292080" cy="297679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220983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ttore 1 39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61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0266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99592" y="760174"/>
            <a:ext cx="2944327" cy="165618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5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324234" y="760174"/>
            <a:ext cx="2944327" cy="165618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111913" y="2704389"/>
            <a:ext cx="2944327" cy="165618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2603702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3057" y="627534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73058" y="1788160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3"/>
          </p:nvPr>
        </p:nvSpPr>
        <p:spPr>
          <a:xfrm>
            <a:off x="673058" y="2948785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4"/>
          </p:nvPr>
        </p:nvSpPr>
        <p:spPr>
          <a:xfrm>
            <a:off x="2987824" y="627534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1" name="图片占位符 6"/>
          <p:cNvSpPr>
            <a:spLocks noGrp="1"/>
          </p:cNvSpPr>
          <p:nvPr>
            <p:ph type="pic" sz="quarter" idx="15"/>
          </p:nvPr>
        </p:nvSpPr>
        <p:spPr>
          <a:xfrm>
            <a:off x="2987825" y="1788160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2" name="图片占位符 6"/>
          <p:cNvSpPr>
            <a:spLocks noGrp="1"/>
          </p:cNvSpPr>
          <p:nvPr>
            <p:ph type="pic" sz="quarter" idx="16"/>
          </p:nvPr>
        </p:nvSpPr>
        <p:spPr>
          <a:xfrm>
            <a:off x="2987825" y="2948785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9259626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7020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7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460791" y="0"/>
            <a:ext cx="6260935" cy="5312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845 w 10000"/>
              <a:gd name="connsiteY3" fmla="*/ 9650 h 10000"/>
              <a:gd name="connsiteX4" fmla="*/ 0 w 10000"/>
              <a:gd name="connsiteY4" fmla="*/ 0 h 10000"/>
              <a:gd name="connsiteX0" fmla="*/ 0 w 10024"/>
              <a:gd name="connsiteY0" fmla="*/ 0 h 10000"/>
              <a:gd name="connsiteX1" fmla="*/ 10024 w 10024"/>
              <a:gd name="connsiteY1" fmla="*/ 0 h 10000"/>
              <a:gd name="connsiteX2" fmla="*/ 8024 w 10024"/>
              <a:gd name="connsiteY2" fmla="*/ 10000 h 10000"/>
              <a:gd name="connsiteX3" fmla="*/ 869 w 10024"/>
              <a:gd name="connsiteY3" fmla="*/ 9650 h 10000"/>
              <a:gd name="connsiteX4" fmla="*/ 0 w 10024"/>
              <a:gd name="connsiteY4" fmla="*/ 0 h 10000"/>
              <a:gd name="connsiteX0" fmla="*/ 0 w 10024"/>
              <a:gd name="connsiteY0" fmla="*/ 0 h 9650"/>
              <a:gd name="connsiteX1" fmla="*/ 10024 w 10024"/>
              <a:gd name="connsiteY1" fmla="*/ 0 h 9650"/>
              <a:gd name="connsiteX2" fmla="*/ 9281 w 10024"/>
              <a:gd name="connsiteY2" fmla="*/ 9387 h 9650"/>
              <a:gd name="connsiteX3" fmla="*/ 869 w 10024"/>
              <a:gd name="connsiteY3" fmla="*/ 9650 h 9650"/>
              <a:gd name="connsiteX4" fmla="*/ 0 w 10024"/>
              <a:gd name="connsiteY4" fmla="*/ 0 h 9650"/>
              <a:gd name="connsiteX0" fmla="*/ 0 w 10086"/>
              <a:gd name="connsiteY0" fmla="*/ 0 h 10000"/>
              <a:gd name="connsiteX1" fmla="*/ 10086 w 10086"/>
              <a:gd name="connsiteY1" fmla="*/ 0 h 10000"/>
              <a:gd name="connsiteX2" fmla="*/ 9259 w 10086"/>
              <a:gd name="connsiteY2" fmla="*/ 9727 h 10000"/>
              <a:gd name="connsiteX3" fmla="*/ 867 w 10086"/>
              <a:gd name="connsiteY3" fmla="*/ 10000 h 10000"/>
              <a:gd name="connsiteX4" fmla="*/ 0 w 10086"/>
              <a:gd name="connsiteY4" fmla="*/ 0 h 10000"/>
              <a:gd name="connsiteX0" fmla="*/ 0 w 10086"/>
              <a:gd name="connsiteY0" fmla="*/ 0 h 9909"/>
              <a:gd name="connsiteX1" fmla="*/ 10086 w 10086"/>
              <a:gd name="connsiteY1" fmla="*/ 0 h 9909"/>
              <a:gd name="connsiteX2" fmla="*/ 9259 w 10086"/>
              <a:gd name="connsiteY2" fmla="*/ 9727 h 9909"/>
              <a:gd name="connsiteX3" fmla="*/ 867 w 10086"/>
              <a:gd name="connsiteY3" fmla="*/ 9909 h 9909"/>
              <a:gd name="connsiteX4" fmla="*/ 0 w 10086"/>
              <a:gd name="connsiteY4" fmla="*/ 0 h 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6" h="9909">
                <a:moveTo>
                  <a:pt x="0" y="0"/>
                </a:moveTo>
                <a:lnTo>
                  <a:pt x="10086" y="0"/>
                </a:lnTo>
                <a:cubicBezTo>
                  <a:pt x="9839" y="3242"/>
                  <a:pt x="9506" y="6485"/>
                  <a:pt x="9259" y="9727"/>
                </a:cubicBezTo>
                <a:lnTo>
                  <a:pt x="867" y="9909"/>
                </a:lnTo>
                <a:cubicBezTo>
                  <a:pt x="586" y="6575"/>
                  <a:pt x="281" y="3334"/>
                  <a:pt x="0" y="0"/>
                </a:cubicBez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2611522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4079525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ea typeface="ＭＳ Ｐゴシック" charset="0"/>
              <a:cs typeface="Helvetica Light" charset="0"/>
            </a:endParaRP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05105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30601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215378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ea typeface="ＭＳ Ｐゴシック" charset="0"/>
              <a:cs typeface="Helvetica Light" charset="0"/>
            </a:endParaRP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05105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30601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2"/>
          <p:cNvSpPr>
            <a:spLocks noGrp="1"/>
          </p:cNvSpPr>
          <p:nvPr>
            <p:ph type="pic" sz="quarter" idx="13"/>
          </p:nvPr>
        </p:nvSpPr>
        <p:spPr>
          <a:xfrm>
            <a:off x="6533793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7449578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ea typeface="ＭＳ Ｐゴシック" charset="0"/>
              <a:cs typeface="Helvetica Light" charset="0"/>
            </a:endParaRP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05105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30601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8310766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457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图片占位符 4"/>
          <p:cNvSpPr>
            <a:spLocks noGrp="1"/>
          </p:cNvSpPr>
          <p:nvPr>
            <p:ph type="pic" sz="quarter" idx="13"/>
          </p:nvPr>
        </p:nvSpPr>
        <p:spPr>
          <a:xfrm>
            <a:off x="453248" y="1203324"/>
            <a:ext cx="1383490" cy="1368426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28" name="图片占位符 4"/>
          <p:cNvSpPr>
            <a:spLocks noGrp="1"/>
          </p:cNvSpPr>
          <p:nvPr>
            <p:ph type="pic" sz="quarter" idx="14"/>
          </p:nvPr>
        </p:nvSpPr>
        <p:spPr>
          <a:xfrm>
            <a:off x="4917298" y="1203324"/>
            <a:ext cx="1383490" cy="1368426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1" name="图片占位符 4"/>
          <p:cNvSpPr>
            <a:spLocks noGrp="1"/>
          </p:cNvSpPr>
          <p:nvPr>
            <p:ph type="pic" sz="quarter" idx="15"/>
          </p:nvPr>
        </p:nvSpPr>
        <p:spPr>
          <a:xfrm>
            <a:off x="468313" y="2787649"/>
            <a:ext cx="1383490" cy="1368426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3" name="图片占位符 4"/>
          <p:cNvSpPr>
            <a:spLocks noGrp="1"/>
          </p:cNvSpPr>
          <p:nvPr>
            <p:ph type="pic" sz="quarter" idx="16"/>
          </p:nvPr>
        </p:nvSpPr>
        <p:spPr>
          <a:xfrm>
            <a:off x="4917298" y="2860675"/>
            <a:ext cx="1383490" cy="1368426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404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2732917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6483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0708013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4718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3877874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3871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8280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7484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5818245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084263"/>
            <a:ext cx="9144000" cy="242411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428181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656666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2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764957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3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875464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4" name="图片占位符 4"/>
          <p:cNvSpPr>
            <a:spLocks noGrp="1"/>
          </p:cNvSpPr>
          <p:nvPr>
            <p:ph type="pic" sz="quarter" idx="13"/>
          </p:nvPr>
        </p:nvSpPr>
        <p:spPr>
          <a:xfrm>
            <a:off x="539751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1384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656666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2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764957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3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875464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4" name="图片占位符 4"/>
          <p:cNvSpPr>
            <a:spLocks noGrp="1"/>
          </p:cNvSpPr>
          <p:nvPr>
            <p:ph type="pic" sz="quarter" idx="13"/>
          </p:nvPr>
        </p:nvSpPr>
        <p:spPr>
          <a:xfrm>
            <a:off x="539751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5334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7164-73E3-4D90-B8CF-CC50276D9751}" type="datetimeFigureOut">
              <a:rPr lang="it-IT"/>
              <a:pPr/>
              <a:t>19/04/2016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6EA2D1E-1528-4261-83D9-5B3AACBA111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81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AED0E-4FFA-4F85-ADA0-6D99A5DA24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03362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"/>
          <p:cNvSpPr>
            <a:spLocks noGrp="1" noTextEdit="1"/>
          </p:cNvSpPr>
          <p:nvPr>
            <p:ph type="pic" sz="quarter" idx="10"/>
          </p:nvPr>
        </p:nvSpPr>
        <p:spPr>
          <a:xfrm>
            <a:off x="4572000" y="1203325"/>
            <a:ext cx="4103688" cy="2952750"/>
          </a:xfrm>
        </p:spPr>
      </p:sp>
      <p:cxnSp>
        <p:nvCxnSpPr>
          <p:cNvPr id="8" name="Connettore 1 7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263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图片占位符 8"/>
          <p:cNvSpPr>
            <a:spLocks noGrp="1" noTextEdit="1"/>
          </p:cNvSpPr>
          <p:nvPr>
            <p:ph type="pic" sz="quarter" idx="10"/>
          </p:nvPr>
        </p:nvSpPr>
        <p:spPr>
          <a:xfrm>
            <a:off x="468313" y="1131888"/>
            <a:ext cx="8135937" cy="1500187"/>
          </a:xfrm>
        </p:spPr>
      </p:sp>
      <p:cxnSp>
        <p:nvCxnSpPr>
          <p:cNvPr id="26" name="Connettore 1 25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32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"/>
          <p:cNvSpPr>
            <a:spLocks noGrp="1" noTextEdit="1"/>
          </p:cNvSpPr>
          <p:nvPr>
            <p:ph type="pic" sz="quarter" idx="10"/>
          </p:nvPr>
        </p:nvSpPr>
        <p:spPr>
          <a:xfrm>
            <a:off x="4572000" y="1203325"/>
            <a:ext cx="4103688" cy="2952750"/>
          </a:xfrm>
        </p:spPr>
      </p:sp>
      <p:cxnSp>
        <p:nvCxnSpPr>
          <p:cNvPr id="8" name="Connettore 1 7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4923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56"/>
          <p:cNvCxnSpPr/>
          <p:nvPr userDrawn="1"/>
        </p:nvCxnSpPr>
        <p:spPr bwMode="auto">
          <a:xfrm>
            <a:off x="900113" y="3651250"/>
            <a:ext cx="936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图片占位符 8"/>
          <p:cNvSpPr>
            <a:spLocks noGrp="1" noTextEdit="1"/>
          </p:cNvSpPr>
          <p:nvPr>
            <p:ph type="pic" sz="quarter" idx="4294967295"/>
          </p:nvPr>
        </p:nvSpPr>
        <p:spPr>
          <a:xfrm>
            <a:off x="539750" y="1203325"/>
            <a:ext cx="1584325" cy="1584325"/>
          </a:xfrm>
          <a:prstGeom prst="ellipse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cxnSp>
        <p:nvCxnSpPr>
          <p:cNvPr id="21" name="Connettore 1 20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46" descr="logo-conf-lato copy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3561-1882-2645-9758-EEE631A89E3A}" type="datetime1">
              <a:rPr lang="en-US" altLang="zh-CN" smtClean="0"/>
              <a:pPr/>
              <a:t>4/19/2016</a:t>
            </a:fld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5C11D-1156-DA47-A097-2187D5BE0343}" type="slidenum">
              <a:rPr lang="en-US" altLang="zh-CN" smtClean="0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99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20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  <p:sldLayoutId id="2147484221" r:id="rId16"/>
    <p:sldLayoutId id="2147484279" r:id="rId17"/>
    <p:sldLayoutId id="2147484280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685800" eaLnBrk="1" hangingPunct="1"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685800" eaLnBrk="1" hangingPunct="1"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eaLnBrk="1" hangingPunct="1"/>
            <a:fld id="{169406F3-FC5F-48C8-A052-92DAAEBFE94E}" type="slidenum">
              <a:rPr lang="de-DE" smtClean="0">
                <a:latin typeface="Arial" pitchFamily="34" charset="0"/>
                <a:ea typeface="ＭＳ Ｐゴシック" pitchFamily="34" charset="-128"/>
                <a:cs typeface="+mn-cs"/>
              </a:rPr>
              <a:pPr defTabSz="685800" eaLnBrk="1" hangingPunct="1"/>
              <a:t>‹N›</a:t>
            </a:fld>
            <a:endParaRPr lang="de-DE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7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C4839129-872C-4E68-8963-7462EDF80EF0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19/04/2016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6ADEDCB-F97D-47C7-BD0C-8052ACB87BB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  <p:sldLayoutId id="2147484294" r:id="rId13"/>
    <p:sldLayoutId id="214748433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764372-242F-458B-8350-673CB2480595}" type="datetime1">
              <a:rPr lang="en-US" altLang="zh-CN">
                <a:ea typeface="MS PGothic" panose="020B0600070205080204" pitchFamily="34" charset="-128"/>
                <a:cs typeface="+mn-cs"/>
              </a:rPr>
              <a:pPr>
                <a:defRPr/>
              </a:pPr>
              <a:t>4/19/2016</a:t>
            </a:fld>
            <a:endParaRPr lang="en-US" altLang="zh-CN"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defRPr sz="900">
                <a:solidFill>
                  <a:srgbClr val="898989"/>
                </a:solidFill>
                <a:ea typeface="ＭＳ Ｐゴシック" charset="0"/>
                <a:cs typeface="Helvetica Light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EE3ABB-4D72-404F-ADC1-78D5B3984EBA}" type="slidenum">
              <a:rPr lang="en-US" altLang="zh-CN">
                <a:ea typeface="MS PGothic" panose="020B0600070205080204" pitchFamily="34" charset="-128"/>
                <a:cs typeface="+mn-cs"/>
              </a:rPr>
              <a:pPr>
                <a:defRPr/>
              </a:pPr>
              <a:t>‹N›</a:t>
            </a:fld>
            <a:endParaRPr lang="en-US" altLang="zh-CN"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42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  <p:sldLayoutId id="2147484311" r:id="rId16"/>
    <p:sldLayoutId id="2147484312" r:id="rId17"/>
    <p:sldLayoutId id="2147484313" r:id="rId18"/>
    <p:sldLayoutId id="2147484314" r:id="rId19"/>
    <p:sldLayoutId id="2147484315" r:id="rId20"/>
    <p:sldLayoutId id="2147484316" r:id="rId21"/>
    <p:sldLayoutId id="2147484317" r:id="rId22"/>
    <p:sldLayoutId id="2147484318" r:id="rId23"/>
    <p:sldLayoutId id="2147484319" r:id="rId24"/>
    <p:sldLayoutId id="2147484320" r:id="rId25"/>
    <p:sldLayoutId id="2147484321" r:id="rId26"/>
    <p:sldLayoutId id="2147484322" r:id="rId27"/>
    <p:sldLayoutId id="2147484323" r:id="rId28"/>
    <p:sldLayoutId id="2147484324" r:id="rId29"/>
    <p:sldLayoutId id="2147484325" r:id="rId30"/>
    <p:sldLayoutId id="2147484326" r:id="rId31"/>
    <p:sldLayoutId id="2147484327" r:id="rId32"/>
    <p:sldLayoutId id="2147484328" r:id="rId33"/>
    <p:sldLayoutId id="2147484329" r:id="rId34"/>
    <p:sldLayoutId id="2147484330" r:id="rId35"/>
    <p:sldLayoutId id="2147484331" r:id="rId36"/>
    <p:sldLayoutId id="2147484332" r:id="rId37"/>
    <p:sldLayoutId id="2147484333" r:id="rId38"/>
    <p:sldLayoutId id="2147484334" r:id="rId39"/>
    <p:sldLayoutId id="2147484335" r:id="rId40"/>
    <p:sldLayoutId id="2147484336" r:id="rId4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SimSun" panose="02010600030101010101" pitchFamily="2" charset="-122"/>
          <a:cs typeface="宋体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docid=fg7gXv7ERp4nCM&amp;tbnid=tMxQV3fGAIeS2M:&amp;ved=0CAUQjRw&amp;url=http://www.picstopin.com/183/cartina-nord-italia/http:||www*onde*net|immagini|nordit*gif/&amp;ei=fez4UtaJPOSr0QWJp4GoBQ&amp;bvm=bv.60983673,d.bGE&amp;psig=AFQjCNEChEEL0KsnwkgnvBxAnYij3shFkg&amp;ust=1392131186290984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6.emf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295233"/>
              </p:ext>
            </p:extLst>
          </p:nvPr>
        </p:nvGraphicFramePr>
        <p:xfrm>
          <a:off x="1075938" y="2705526"/>
          <a:ext cx="6697663" cy="287337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6697663"/>
              </a:tblGrid>
              <a:tr h="287337">
                <a:tc>
                  <a:txBody>
                    <a:bodyPr/>
                    <a:lstStyle/>
                    <a:p>
                      <a:pPr algn="l"/>
                      <a:endParaRPr lang="it-IT" sz="1600" dirty="0">
                        <a:solidFill>
                          <a:srgbClr val="2E80BF"/>
                        </a:solidFill>
                        <a:latin typeface="Futura Std Medium"/>
                        <a:cs typeface="Futura Std Medium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14098"/>
              </p:ext>
            </p:extLst>
          </p:nvPr>
        </p:nvGraphicFramePr>
        <p:xfrm>
          <a:off x="986728" y="1669109"/>
          <a:ext cx="6697663" cy="67056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6697663"/>
              </a:tblGrid>
              <a:tr h="487362"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baseline="0" dirty="0" smtClean="0">
                          <a:solidFill>
                            <a:srgbClr val="002060"/>
                          </a:solidFill>
                          <a:latin typeface="Futura Std Medium"/>
                          <a:ea typeface="+mn-ea"/>
                          <a:cs typeface="Futura Std Medium"/>
                        </a:rPr>
                        <a:t>Internationalization: a way for competitiveness</a:t>
                      </a:r>
                      <a:endParaRPr lang="it-IT" sz="2400" kern="1200" baseline="0" dirty="0" smtClean="0">
                        <a:solidFill>
                          <a:srgbClr val="002060"/>
                        </a:solidFill>
                        <a:latin typeface="Futura Std Medium"/>
                        <a:ea typeface="+mn-ea"/>
                        <a:cs typeface="Futura Std Medium"/>
                        <a:sym typeface="Helvetica Light" charset="0"/>
                      </a:endParaRPr>
                    </a:p>
                    <a:p>
                      <a:pPr algn="l"/>
                      <a:r>
                        <a:rPr lang="it-IT" sz="2000" b="1" baseline="0" dirty="0" smtClean="0">
                          <a:solidFill>
                            <a:srgbClr val="2E80BF"/>
                          </a:solidFill>
                          <a:latin typeface="Futura Std Medium"/>
                          <a:cs typeface="Futura Std Medium"/>
                        </a:rPr>
                        <a:t>#</a:t>
                      </a:r>
                      <a:r>
                        <a:rPr lang="it-IT" sz="2000" b="1" baseline="0" dirty="0" err="1" smtClean="0">
                          <a:solidFill>
                            <a:srgbClr val="2E80BF"/>
                          </a:solidFill>
                          <a:latin typeface="Futura Std Medium"/>
                          <a:cs typeface="Futura Std Medium"/>
                        </a:rPr>
                        <a:t>WorldinLombardy</a:t>
                      </a:r>
                      <a:r>
                        <a:rPr lang="it-IT" sz="2000" b="1" baseline="0" dirty="0" smtClean="0">
                          <a:solidFill>
                            <a:srgbClr val="2E80BF"/>
                          </a:solidFill>
                          <a:latin typeface="Futura Std Medium"/>
                          <a:cs typeface="Futura Std Medium"/>
                        </a:rPr>
                        <a:t> </a:t>
                      </a:r>
                      <a:r>
                        <a:rPr lang="it-IT" sz="2000" b="1" kern="1200" baseline="0" dirty="0" smtClean="0">
                          <a:solidFill>
                            <a:srgbClr val="2A497E"/>
                          </a:solidFill>
                          <a:latin typeface="Futura Std Book" panose="020B0502020204020303" pitchFamily="34" charset="0"/>
                          <a:ea typeface="ＭＳ Ｐゴシック" charset="0"/>
                          <a:cs typeface="Futura Std Heavy"/>
                          <a:sym typeface="Helvetica Light" charset="0"/>
                        </a:rPr>
                        <a:t> </a:t>
                      </a:r>
                      <a:endParaRPr lang="it-IT" sz="2000" b="1" kern="1200" dirty="0" smtClean="0">
                        <a:solidFill>
                          <a:srgbClr val="2A497E"/>
                        </a:solidFill>
                        <a:latin typeface="Futura Std Book" panose="020B0502020204020303" pitchFamily="34" charset="0"/>
                        <a:ea typeface="ＭＳ Ｐゴシック" charset="0"/>
                        <a:cs typeface="Futura Std Heavy"/>
                        <a:sym typeface="Helvetica Light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425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4986" y="340240"/>
            <a:ext cx="8522627" cy="464897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EXPORT</a:t>
            </a:r>
            <a:r>
              <a:rPr lang="it-IT" sz="28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 and </a:t>
            </a:r>
            <a:r>
              <a:rPr lang="it-IT" sz="2800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IMPORT </a:t>
            </a:r>
            <a:r>
              <a:rPr lang="it-IT" sz="28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in Lombardy </a:t>
            </a:r>
            <a:r>
              <a:rPr lang="it-IT" sz="28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Region</a:t>
            </a:r>
            <a:r>
              <a:rPr lang="it-IT" sz="28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: </a:t>
            </a:r>
            <a:r>
              <a:rPr lang="it-IT" sz="2800" dirty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/>
            </a:r>
            <a:br>
              <a:rPr lang="it-IT" sz="2800" dirty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</a:br>
            <a:endParaRPr lang="it-IT" sz="2800" dirty="0">
              <a:solidFill>
                <a:srgbClr val="2A497E"/>
              </a:solidFill>
              <a:latin typeface="Futura Std Book" panose="020B0502020204020303" pitchFamily="34" charset="0"/>
              <a:ea typeface="MS PGothic" charset="0"/>
              <a:cs typeface="MS PGothic" charset="0"/>
              <a:sym typeface="Helvetica Light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4986" y="1677869"/>
            <a:ext cx="4883787" cy="2347032"/>
          </a:xfrm>
        </p:spPr>
        <p:txBody>
          <a:bodyPr>
            <a:normAutofit/>
          </a:bodyPr>
          <a:lstStyle/>
          <a:p>
            <a:pPr algn="l"/>
            <a:r>
              <a:rPr lang="it-IT" sz="260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Light" charset="0"/>
              </a:rPr>
              <a:t>27,7 % </a:t>
            </a:r>
            <a:r>
              <a:rPr lang="it-IT" sz="260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it-IT" sz="2600" b="1" dirty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it-IT" sz="2600" b="1" dirty="0" err="1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value</a:t>
            </a:r>
            <a:r>
              <a:rPr lang="it-IT" sz="2600" b="1" dirty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it-IT" sz="2600" b="1" dirty="0" err="1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Italian</a:t>
            </a:r>
            <a:r>
              <a:rPr lang="it-IT" sz="2600" b="1" dirty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60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export </a:t>
            </a:r>
            <a:r>
              <a:rPr lang="it-IT" sz="2600" dirty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it-IT" sz="260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30,4% of import</a:t>
            </a:r>
            <a:endParaRPr lang="it-IT" dirty="0" smtClean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algn="l"/>
            <a:endParaRPr lang="it-IT" dirty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accent2">
                  <a:lumMod val="50000"/>
                </a:schemeClr>
              </a:solidFill>
              <a:latin typeface="Futura Bk BT" panose="020B05020202040203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3366"/>
              </a:solidFill>
              <a:latin typeface="Futura Bk BT" panose="020B05020202040203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3366"/>
              </a:solidFill>
              <a:latin typeface="Futura Bk BT" panose="020B05020202040203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511" y="4678753"/>
            <a:ext cx="6821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Source: ISTAT data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52585" y="1677869"/>
            <a:ext cx="3492164" cy="2185214"/>
          </a:xfrm>
          <a:prstGeom prst="rect">
            <a:avLst/>
          </a:prstGeom>
          <a:solidFill>
            <a:srgbClr val="00002E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 2014</a:t>
            </a:r>
          </a:p>
          <a:p>
            <a:pPr algn="ctr"/>
            <a:endParaRPr lang="it-IT" sz="2400" dirty="0" smtClean="0">
              <a:solidFill>
                <a:schemeClr val="bg1"/>
              </a:solidFill>
              <a:latin typeface="Futura Std Book" panose="020B05020202040203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t-IT" sz="2400" dirty="0" smtClean="0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Export = </a:t>
            </a:r>
            <a:r>
              <a:rPr lang="it-IT" sz="2400" dirty="0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109,5 </a:t>
            </a:r>
            <a:r>
              <a:rPr lang="it-IT" sz="2400" dirty="0" err="1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Mld</a:t>
            </a:r>
            <a:r>
              <a:rPr lang="it-IT" sz="2400" dirty="0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€</a:t>
            </a:r>
          </a:p>
          <a:p>
            <a:r>
              <a:rPr lang="it-IT" sz="2400" dirty="0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Import </a:t>
            </a:r>
            <a:r>
              <a:rPr lang="it-IT" sz="2400" dirty="0" smtClean="0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 </a:t>
            </a:r>
            <a:r>
              <a:rPr lang="it-IT" sz="2400" dirty="0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109,9 </a:t>
            </a:r>
            <a:r>
              <a:rPr lang="it-IT" sz="2400" dirty="0" err="1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Mld</a:t>
            </a:r>
            <a:r>
              <a:rPr lang="it-IT" sz="2400" dirty="0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smtClean="0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€</a:t>
            </a:r>
          </a:p>
          <a:p>
            <a:endParaRPr lang="it-IT" sz="2400" dirty="0" smtClean="0">
              <a:solidFill>
                <a:schemeClr val="bg1"/>
              </a:solidFill>
              <a:latin typeface="Futura Std Book" panose="020B05020202040203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it-IT" sz="1600" i="1" dirty="0" smtClean="0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Source: ISTAT – </a:t>
            </a:r>
            <a:r>
              <a:rPr lang="it-IT" sz="1600" i="1" dirty="0" err="1" smtClean="0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Coeweb</a:t>
            </a:r>
            <a:r>
              <a:rPr lang="it-IT" sz="1600" i="1" dirty="0" smtClean="0">
                <a:solidFill>
                  <a:schemeClr val="bg1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Data</a:t>
            </a:r>
            <a:endParaRPr lang="it-IT" sz="1600" i="1" dirty="0">
              <a:solidFill>
                <a:schemeClr val="bg1"/>
              </a:solidFill>
              <a:latin typeface="Futura Std Book" panose="020B05020202040203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1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 rot="10800000" flipV="1">
            <a:off x="4802941" y="4875218"/>
            <a:ext cx="4571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Source: 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Edison Foundation Report Data for Strategic </a:t>
            </a:r>
            <a:r>
              <a:rPr lang="it-IT" sz="1000" dirty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Plan #Lombardia2030</a:t>
            </a:r>
          </a:p>
        </p:txBody>
      </p:sp>
      <p:sp>
        <p:nvSpPr>
          <p:cNvPr id="9" name="Rettangolo 8"/>
          <p:cNvSpPr/>
          <p:nvPr/>
        </p:nvSpPr>
        <p:spPr>
          <a:xfrm>
            <a:off x="5430942" y="-14299"/>
            <a:ext cx="3315547" cy="183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2A497E"/>
              </a:solidFill>
              <a:latin typeface="Futura Std Book" panose="020B0502020204020303" pitchFamily="34" charset="0"/>
              <a:ea typeface="MS PGothic" panose="020B0600070205080204" pitchFamily="34" charset="-128"/>
              <a:sym typeface="Helvetica Light"/>
            </a:endParaRPr>
          </a:p>
          <a:p>
            <a:pPr algn="ctr"/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HIGHEST SCORES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OF </a:t>
            </a: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TOTAL ADDED VALUE 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IN MAIN ECONOMIC SECTORS </a:t>
            </a:r>
          </a:p>
          <a:p>
            <a:pPr algn="ctr"/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AND GDP</a:t>
            </a:r>
            <a:endParaRPr lang="it-IT" b="1" dirty="0">
              <a:solidFill>
                <a:srgbClr val="2A497E"/>
              </a:solidFill>
              <a:latin typeface="Futura Std Book" panose="020B0502020204020303" pitchFamily="34" charset="0"/>
              <a:ea typeface="MS PGothic" panose="020B0600070205080204" pitchFamily="34" charset="-128"/>
              <a:sym typeface="Helvetica Light"/>
            </a:endParaRPr>
          </a:p>
          <a:p>
            <a:pPr algn="ctr"/>
            <a:endParaRPr lang="it-IT" sz="1600" b="1" dirty="0" smtClean="0">
              <a:solidFill>
                <a:srgbClr val="2A497E"/>
              </a:solidFill>
              <a:latin typeface="Futura Std Book" panose="020B0502020204020303" pitchFamily="34" charset="0"/>
              <a:ea typeface="MS PGothic" panose="020B0600070205080204" pitchFamily="34" charset="-128"/>
              <a:sym typeface="Helvetica Light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t="10973" r="49462" b="51172"/>
          <a:stretch/>
        </p:blipFill>
        <p:spPr>
          <a:xfrm>
            <a:off x="240106" y="2843616"/>
            <a:ext cx="4178944" cy="1878496"/>
          </a:xfrm>
          <a:prstGeom prst="rect">
            <a:avLst/>
          </a:prstGeom>
        </p:spPr>
      </p:pic>
      <p:grpSp>
        <p:nvGrpSpPr>
          <p:cNvPr id="15" name="Gruppo 14"/>
          <p:cNvGrpSpPr/>
          <p:nvPr/>
        </p:nvGrpSpPr>
        <p:grpSpPr>
          <a:xfrm>
            <a:off x="473290" y="905032"/>
            <a:ext cx="3592285" cy="4110637"/>
            <a:chOff x="5094514" y="390198"/>
            <a:chExt cx="3592285" cy="4477367"/>
          </a:xfrm>
        </p:grpSpPr>
        <p:pic>
          <p:nvPicPr>
            <p:cNvPr id="16" name="Immagine 15"/>
            <p:cNvPicPr>
              <a:picLocks noChangeAspect="1"/>
            </p:cNvPicPr>
            <p:nvPr/>
          </p:nvPicPr>
          <p:blipFill rotWithShape="1">
            <a:blip r:embed="rId2"/>
            <a:srcRect l="50023" t="6260" b="50035"/>
            <a:stretch/>
          </p:blipFill>
          <p:spPr>
            <a:xfrm>
              <a:off x="5094514" y="390198"/>
              <a:ext cx="3592285" cy="2201696"/>
            </a:xfrm>
            <a:prstGeom prst="rect">
              <a:avLst/>
            </a:prstGeom>
          </p:spPr>
        </p:pic>
        <p:sp>
          <p:nvSpPr>
            <p:cNvPr id="17" name="Ovale 16"/>
            <p:cNvSpPr/>
            <p:nvPr/>
          </p:nvSpPr>
          <p:spPr>
            <a:xfrm>
              <a:off x="8104909" y="4627419"/>
              <a:ext cx="290946" cy="2401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105388" y="290537"/>
            <a:ext cx="461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FIRST REGION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IN EUROPE 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FOR </a:t>
            </a: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MANUFACTURING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GROSS ADDED VALUE</a:t>
            </a:r>
            <a:endParaRPr lang="it-IT" dirty="0">
              <a:solidFill>
                <a:srgbClr val="2A497E"/>
              </a:solidFill>
              <a:latin typeface="Futura Std Book" panose="020B0502020204020303" pitchFamily="34" charset="0"/>
              <a:ea typeface="MS PGothic" panose="020B0600070205080204" pitchFamily="34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 rot="10800000" flipV="1">
            <a:off x="2013167" y="4659210"/>
            <a:ext cx="1615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Source: </a:t>
            </a:r>
            <a:r>
              <a:rPr lang="it-IT" sz="1000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Eurostat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 2011</a:t>
            </a:r>
            <a:endParaRPr lang="it-IT" sz="1000" dirty="0">
              <a:solidFill>
                <a:srgbClr val="003366"/>
              </a:solidFill>
              <a:latin typeface="Futura Bk BT" panose="020B0502020204020303" pitchFamily="34" charset="0"/>
              <a:ea typeface="ＭＳ Ｐゴシック" pitchFamily="34" charset="-128"/>
            </a:endParaRPr>
          </a:p>
        </p:txBody>
      </p:sp>
      <p:sp>
        <p:nvSpPr>
          <p:cNvPr id="24" name="Rettangolo 23"/>
          <p:cNvSpPr/>
          <p:nvPr/>
        </p:nvSpPr>
        <p:spPr>
          <a:xfrm rot="1166752">
            <a:off x="5623737" y="2129057"/>
            <a:ext cx="292995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IF LOMBARDY </a:t>
            </a:r>
            <a:r>
              <a:rPr lang="it-IT" dirty="0" smtClean="0">
                <a:solidFill>
                  <a:schemeClr val="bg1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WERE AN EUROPEAN COUNTRY, 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IT </a:t>
            </a:r>
            <a:r>
              <a:rPr lang="it-IT" dirty="0">
                <a:solidFill>
                  <a:schemeClr val="bg1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WOULD </a:t>
            </a:r>
            <a:r>
              <a:rPr lang="it-IT" dirty="0" smtClean="0">
                <a:solidFill>
                  <a:schemeClr val="bg1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BE THE </a:t>
            </a:r>
            <a:r>
              <a:rPr lang="it-IT" b="1" dirty="0" smtClean="0">
                <a:solidFill>
                  <a:schemeClr val="bg1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11° EXPORTER</a:t>
            </a:r>
            <a:endParaRPr lang="it-IT" b="1" dirty="0">
              <a:solidFill>
                <a:schemeClr val="bg1"/>
              </a:solidFill>
              <a:latin typeface="Futura Std Book" panose="020B0502020204020303" pitchFamily="34" charset="0"/>
              <a:ea typeface="MS PGothic" panose="020B0600070205080204" pitchFamily="34" charset="-12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44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egnaposto immagine 8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93" y="1395932"/>
            <a:ext cx="2530262" cy="1683775"/>
          </a:xfrm>
        </p:spPr>
      </p:pic>
      <p:pic>
        <p:nvPicPr>
          <p:cNvPr id="21" name="Segnaposto immagine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67" y="1342608"/>
            <a:ext cx="2733564" cy="1798682"/>
          </a:xfrm>
        </p:spPr>
      </p:pic>
      <p:pic>
        <p:nvPicPr>
          <p:cNvPr id="18" name="Segnaposto immagine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07" y="1393078"/>
            <a:ext cx="2266572" cy="1697741"/>
          </a:xfrm>
        </p:spPr>
      </p:pic>
      <p:sp>
        <p:nvSpPr>
          <p:cNvPr id="10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1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4" name="CasellaDiTesto 73"/>
          <p:cNvSpPr txBox="1">
            <a:spLocks noChangeArrowheads="1"/>
          </p:cNvSpPr>
          <p:nvPr/>
        </p:nvSpPr>
        <p:spPr bwMode="auto">
          <a:xfrm>
            <a:off x="225472" y="3142408"/>
            <a:ext cx="242920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lvl="0" algn="ctr"/>
            <a:r>
              <a:rPr lang="it-IT" sz="16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of </a:t>
            </a:r>
            <a:r>
              <a:rPr lang="it-IT" sz="1600" b="1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multinational</a:t>
            </a:r>
            <a:r>
              <a:rPr lang="it-IT" sz="16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companies with </a:t>
            </a:r>
            <a:r>
              <a:rPr lang="it-IT" sz="16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foreign</a:t>
            </a:r>
            <a:r>
              <a:rPr lang="it-IT" sz="16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capital </a:t>
            </a:r>
            <a:r>
              <a:rPr lang="it-IT" sz="16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investment</a:t>
            </a:r>
            <a:r>
              <a:rPr lang="it-IT" sz="16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, </a:t>
            </a:r>
            <a:r>
              <a:rPr lang="it-IT" sz="16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located</a:t>
            </a:r>
            <a:r>
              <a:rPr lang="it-IT" sz="16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in </a:t>
            </a:r>
            <a:r>
              <a:rPr lang="it-IT" sz="16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Italy</a:t>
            </a:r>
            <a:r>
              <a:rPr lang="it-IT" sz="16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, </a:t>
            </a:r>
            <a:r>
              <a:rPr lang="it-IT" sz="16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is</a:t>
            </a:r>
            <a:r>
              <a:rPr lang="it-IT" sz="16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in </a:t>
            </a:r>
            <a:r>
              <a:rPr lang="it-IT" sz="1600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Lombardy </a:t>
            </a:r>
            <a:endParaRPr lang="it-IT" sz="1600" b="1" dirty="0">
              <a:solidFill>
                <a:srgbClr val="2A497E"/>
              </a:solidFill>
              <a:latin typeface="Futura Std Book" panose="020B0502020204020303" pitchFamily="34" charset="0"/>
              <a:ea typeface="MS PGothic" panose="020B0600070205080204" pitchFamily="34" charset="-128"/>
            </a:endParaRPr>
          </a:p>
        </p:txBody>
      </p:sp>
      <p:sp>
        <p:nvSpPr>
          <p:cNvPr id="16" name="CasellaDiTesto 85"/>
          <p:cNvSpPr txBox="1">
            <a:spLocks noChangeArrowheads="1"/>
          </p:cNvSpPr>
          <p:nvPr/>
        </p:nvSpPr>
        <p:spPr bwMode="auto">
          <a:xfrm>
            <a:off x="3179436" y="3296979"/>
            <a:ext cx="23461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rgbClr val="2A497E"/>
                </a:solidFill>
                <a:latin typeface="Futura Std Book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dirty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of </a:t>
            </a:r>
            <a:r>
              <a:rPr lang="it-IT" b="1" dirty="0" err="1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foreign</a:t>
            </a:r>
            <a:r>
              <a:rPr lang="it-IT" b="1" dirty="0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</a:t>
            </a:r>
            <a:r>
              <a:rPr lang="it-IT" b="1" dirty="0" err="1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investment</a:t>
            </a:r>
            <a:r>
              <a:rPr lang="it-IT" b="1" dirty="0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</a:t>
            </a:r>
            <a:r>
              <a:rPr lang="it-IT" b="1" dirty="0" err="1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projects</a:t>
            </a:r>
            <a:r>
              <a:rPr lang="it-IT" b="1" dirty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</a:t>
            </a:r>
            <a:r>
              <a:rPr lang="it-IT" b="1" dirty="0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in 2014 </a:t>
            </a:r>
            <a:r>
              <a:rPr lang="it-IT" dirty="0" err="1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respect</a:t>
            </a:r>
            <a:r>
              <a:rPr lang="it-IT" dirty="0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</a:t>
            </a:r>
            <a:r>
              <a:rPr lang="it-IT" dirty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to 2013 </a:t>
            </a:r>
          </a:p>
        </p:txBody>
      </p:sp>
      <p:sp>
        <p:nvSpPr>
          <p:cNvPr id="20" name="CasellaDiTesto 97"/>
          <p:cNvSpPr txBox="1">
            <a:spLocks noChangeArrowheads="1"/>
          </p:cNvSpPr>
          <p:nvPr/>
        </p:nvSpPr>
        <p:spPr bwMode="auto">
          <a:xfrm>
            <a:off x="5870763" y="3269558"/>
            <a:ext cx="294566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2A497E"/>
                </a:solidFill>
                <a:latin typeface="Futura Std Book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sz="1600" dirty="0" err="1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Number</a:t>
            </a:r>
            <a:r>
              <a:rPr lang="it-IT" sz="1600" dirty="0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of companies with </a:t>
            </a:r>
            <a:r>
              <a:rPr lang="it-IT" sz="1600" b="1" dirty="0" err="1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foreign</a:t>
            </a:r>
            <a:r>
              <a:rPr lang="it-IT" sz="1600" b="1" dirty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</a:t>
            </a:r>
            <a:r>
              <a:rPr lang="it-IT" sz="1600" b="1" dirty="0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capital </a:t>
            </a:r>
            <a:r>
              <a:rPr lang="it-IT" sz="1600" b="1" dirty="0" err="1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investment</a:t>
            </a:r>
            <a:r>
              <a:rPr lang="it-IT" sz="1600" b="1" dirty="0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</a:t>
            </a:r>
            <a:r>
              <a:rPr lang="it-IT" sz="1600" dirty="0" err="1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which</a:t>
            </a:r>
            <a:r>
              <a:rPr lang="it-IT" sz="1600" b="1" dirty="0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</a:t>
            </a:r>
            <a:r>
              <a:rPr lang="it-IT" sz="1600" dirty="0" smtClean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are </a:t>
            </a:r>
            <a:r>
              <a:rPr lang="it-IT" sz="1600" dirty="0" err="1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settled</a:t>
            </a:r>
            <a:r>
              <a:rPr lang="it-IT" sz="1600" dirty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in Lombardy, </a:t>
            </a:r>
            <a:r>
              <a:rPr lang="it-IT" sz="1600" dirty="0" err="1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giving</a:t>
            </a:r>
            <a:r>
              <a:rPr lang="it-IT" sz="1600" dirty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job to a </a:t>
            </a:r>
            <a:r>
              <a:rPr lang="it-IT" sz="1600" dirty="0" err="1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total</a:t>
            </a:r>
            <a:r>
              <a:rPr lang="it-IT" sz="1600" dirty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of </a:t>
            </a:r>
            <a:r>
              <a:rPr lang="it-IT" sz="1600" b="1" dirty="0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279.565 </a:t>
            </a:r>
            <a:r>
              <a:rPr lang="it-IT" sz="1600" b="1" dirty="0" err="1"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employees</a:t>
            </a:r>
            <a:endParaRPr lang="it-IT" sz="1600" b="1" dirty="0">
              <a:latin typeface="Futura Std Book" panose="020B0502020204020303" pitchFamily="34" charset="0"/>
              <a:ea typeface="MS PGothic" panose="020B0600070205080204" pitchFamily="34" charset="-128"/>
              <a:sym typeface="Helvetica Light"/>
            </a:endParaRPr>
          </a:p>
          <a:p>
            <a:endParaRPr lang="it-IT" sz="1600" dirty="0">
              <a:latin typeface="Futura Std Book" panose="020B0502020204020303" pitchFamily="34" charset="0"/>
              <a:ea typeface="MS PGothic" panose="020B0600070205080204" pitchFamily="34" charset="-128"/>
              <a:sym typeface="Helvetica Ligh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64794" y="1914009"/>
            <a:ext cx="2232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+ 17%</a:t>
            </a:r>
            <a:endParaRPr lang="it-IT" sz="400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605255" y="1812329"/>
            <a:ext cx="147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4000" b="1" dirty="0" smtClean="0">
                <a:solidFill>
                  <a:schemeClr val="bg1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4.721</a:t>
            </a:r>
            <a:endParaRPr lang="it-IT" sz="4000" b="1" dirty="0" smtClean="0">
              <a:solidFill>
                <a:schemeClr val="bg1"/>
              </a:solidFill>
              <a:latin typeface="Futura Std Book" panose="020B0502020204020303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17615" y="1904858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47%</a:t>
            </a:r>
            <a:endParaRPr lang="it-IT" sz="4000" b="1" dirty="0">
              <a:solidFill>
                <a:schemeClr val="bg1"/>
              </a:solidFill>
              <a:latin typeface="Futura Std Book" panose="020B0502020204020303" pitchFamily="34" charset="0"/>
              <a:ea typeface="MS PGothic" panose="020B0600070205080204" pitchFamily="34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1139" y="172098"/>
            <a:ext cx="8206761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LOMBARDY </a:t>
            </a:r>
            <a:r>
              <a:rPr lang="it-IT" sz="2800" dirty="0" smtClean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IS THE BEST REGION IN SOUTH EUROPE </a:t>
            </a:r>
            <a:r>
              <a:rPr lang="it-IT" sz="2800" dirty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FOR </a:t>
            </a:r>
            <a:r>
              <a:rPr lang="it-IT" sz="2800" b="1" dirty="0" smtClean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ATTRACTIVENESS</a:t>
            </a:r>
            <a:endParaRPr lang="it-IT" sz="2800" b="1" dirty="0">
              <a:solidFill>
                <a:schemeClr val="tx2"/>
              </a:solidFill>
              <a:latin typeface="Futura Std Book" panose="020B0502020204020303" pitchFamily="34" charset="0"/>
              <a:ea typeface="ＭＳ Ｐゴシック" charset="0"/>
              <a:cs typeface="Futura Std Book Oblique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536848" y="4680664"/>
            <a:ext cx="3065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Source: 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Lombardy </a:t>
            </a:r>
            <a:r>
              <a:rPr lang="it-IT" sz="1000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Region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- </a:t>
            </a:r>
            <a:r>
              <a:rPr lang="it-IT" sz="1000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Invest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 in Lombardy data</a:t>
            </a:r>
            <a:endParaRPr lang="it-IT" sz="1000" dirty="0">
              <a:solidFill>
                <a:srgbClr val="003366"/>
              </a:solidFill>
              <a:latin typeface="Futura Bk BT" panose="020B0502020204020303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75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891776" y="133132"/>
            <a:ext cx="5146508" cy="2354491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en-US" altLang="it-IT" sz="21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The </a:t>
            </a:r>
            <a:r>
              <a:rPr lang="en-US" altLang="it-IT" sz="2100" b="1" dirty="0">
                <a:solidFill>
                  <a:srgbClr val="FF0000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MEGACITIES</a:t>
            </a:r>
            <a:r>
              <a:rPr lang="en-US" altLang="it-IT" sz="21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 are the main growth engines as ECO-city ambitions and principles seem to be "the new </a:t>
            </a:r>
            <a:r>
              <a:rPr lang="en-US" altLang="it-IT" sz="2100" b="1" dirty="0" smtClean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normal”;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2100" b="1" dirty="0" smtClean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The </a:t>
            </a:r>
            <a:r>
              <a:rPr lang="en-US" altLang="it-IT" sz="21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traditional </a:t>
            </a:r>
            <a:r>
              <a:rPr lang="en-US" altLang="it-IT" sz="2100" b="1" dirty="0" smtClean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GO TO MARKET </a:t>
            </a:r>
            <a:r>
              <a:rPr lang="en-US" altLang="it-IT" sz="21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approaches will not be suitable when addressing this new market as demand is moving towards </a:t>
            </a:r>
            <a:r>
              <a:rPr lang="en-US" altLang="it-IT" sz="2100" b="1" dirty="0">
                <a:solidFill>
                  <a:srgbClr val="FF0000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complex value systems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2996572" y="4807618"/>
            <a:ext cx="327846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500" b="1" i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rPr>
              <a:t>Fonte: Global Cleantech report 2012</a:t>
            </a:r>
            <a:endParaRPr lang="it-IT" altLang="it-IT" sz="1500" b="1" i="1" dirty="0">
              <a:solidFill>
                <a:schemeClr val="bg1"/>
              </a:solidFill>
              <a:latin typeface="Futura Bk BT" panose="020B05020202040203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0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t="10991" r="15303" b="6250"/>
          <a:stretch>
            <a:fillRect/>
          </a:stretch>
        </p:blipFill>
        <p:spPr bwMode="auto">
          <a:xfrm>
            <a:off x="1213659" y="101373"/>
            <a:ext cx="7173954" cy="49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3426691" y="1394691"/>
            <a:ext cx="581891" cy="129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077527" y="1394691"/>
            <a:ext cx="590204" cy="129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504112" y="2621955"/>
            <a:ext cx="157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Futura Std Book"/>
              </a:rPr>
              <a:t>WHERE IS EUROPE ?</a:t>
            </a:r>
            <a:endParaRPr lang="it-IT" dirty="0">
              <a:solidFill>
                <a:srgbClr val="FF0000"/>
              </a:solidFill>
              <a:latin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0323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2" y="1168732"/>
            <a:ext cx="2259870" cy="2957945"/>
          </a:xfrm>
          <a:prstGeom prst="rect">
            <a:avLst/>
          </a:prstGeom>
        </p:spPr>
      </p:pic>
      <p:pic>
        <p:nvPicPr>
          <p:cNvPr id="7" name="Picture 4" descr="http://www.onde.net/immagini/nordit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/>
          <a:stretch>
            <a:fillRect/>
          </a:stretch>
        </p:blipFill>
        <p:spPr bwMode="auto">
          <a:xfrm>
            <a:off x="2944177" y="1001184"/>
            <a:ext cx="5727685" cy="3293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2118360" y="2430780"/>
            <a:ext cx="3390900" cy="19812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53"/>
          <p:cNvSpPr txBox="1">
            <a:spLocks noChangeArrowheads="1"/>
          </p:cNvSpPr>
          <p:nvPr/>
        </p:nvSpPr>
        <p:spPr bwMode="auto">
          <a:xfrm>
            <a:off x="468313" y="339725"/>
            <a:ext cx="47879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2800" dirty="0" smtClean="0">
                <a:solidFill>
                  <a:srgbClr val="2A497E"/>
                </a:solidFill>
                <a:latin typeface="Futura Std Heavy" charset="0"/>
              </a:rPr>
              <a:t>«HINGE»</a:t>
            </a:r>
            <a:endParaRPr lang="it-IT" sz="2800" dirty="0">
              <a:solidFill>
                <a:srgbClr val="2E80BF"/>
              </a:solidFill>
              <a:latin typeface="Futura Std Heavy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661210" y="1572323"/>
            <a:ext cx="1382751" cy="12823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300761" y="1494263"/>
            <a:ext cx="4404732" cy="227484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9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4"/>
          <p:cNvGrpSpPr>
            <a:grpSpLocks/>
          </p:cNvGrpSpPr>
          <p:nvPr/>
        </p:nvGrpSpPr>
        <p:grpSpPr bwMode="auto">
          <a:xfrm>
            <a:off x="4986779" y="1130968"/>
            <a:ext cx="4045087" cy="3947012"/>
            <a:chOff x="4560888" y="2133600"/>
            <a:chExt cx="4032250" cy="3932238"/>
          </a:xfrm>
        </p:grpSpPr>
        <p:sp>
          <p:nvSpPr>
            <p:cNvPr id="4" name="AutoShape 31"/>
            <p:cNvSpPr>
              <a:spLocks noChangeArrowheads="1"/>
            </p:cNvSpPr>
            <p:nvPr/>
          </p:nvSpPr>
          <p:spPr bwMode="auto">
            <a:xfrm rot="10800000">
              <a:off x="6000749" y="5157913"/>
              <a:ext cx="1368425" cy="907925"/>
            </a:xfrm>
            <a:prstGeom prst="triangle">
              <a:avLst>
                <a:gd name="adj" fmla="val 50000"/>
              </a:avLst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Pop.</a:t>
              </a:r>
              <a:endParaRPr lang="it-IT" altLang="it-IT" sz="16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38,9%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5353050" y="4221163"/>
              <a:ext cx="2592388" cy="8636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Economy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err="1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Added</a:t>
              </a: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 Value</a:t>
              </a:r>
              <a:endParaRPr lang="it-IT" altLang="it-IT" sz="16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47,8%</a:t>
              </a:r>
            </a:p>
          </p:txBody>
        </p:sp>
        <p:sp>
          <p:nvSpPr>
            <p:cNvPr id="6" name="AutoShape 33"/>
            <p:cNvSpPr>
              <a:spLocks noChangeArrowheads="1"/>
            </p:cNvSpPr>
            <p:nvPr/>
          </p:nvSpPr>
          <p:spPr bwMode="auto">
            <a:xfrm>
              <a:off x="4846638" y="3212976"/>
              <a:ext cx="3384550" cy="9350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Export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65,2%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34"/>
            <p:cNvSpPr>
              <a:spLocks noChangeArrowheads="1"/>
            </p:cNvSpPr>
            <p:nvPr/>
          </p:nvSpPr>
          <p:spPr bwMode="auto">
            <a:xfrm>
              <a:off x="4560888" y="2133600"/>
              <a:ext cx="4032250" cy="10064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Manufacturing </a:t>
              </a:r>
              <a:r>
                <a:rPr lang="it-IT" altLang="it-IT" sz="1600" b="1" dirty="0" err="1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Added</a:t>
              </a: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 Value</a:t>
              </a:r>
              <a:endParaRPr lang="it-IT" altLang="it-IT" sz="16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64,7%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itolo 1"/>
          <p:cNvSpPr txBox="1">
            <a:spLocks/>
          </p:cNvSpPr>
          <p:nvPr/>
        </p:nvSpPr>
        <p:spPr>
          <a:xfrm>
            <a:off x="123825" y="-26439"/>
            <a:ext cx="88289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it-IT" altLang="it-IT" sz="22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A BIG ECONOMIC HUB</a:t>
            </a:r>
          </a:p>
          <a:p>
            <a:pPr algn="l" fontAlgn="auto">
              <a:spcAft>
                <a:spcPts val="0"/>
              </a:spcAft>
            </a:pPr>
            <a:r>
              <a:rPr lang="it-IT" altLang="it-IT" sz="22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Lombardy, E</a:t>
            </a:r>
            <a:r>
              <a:rPr lang="it-IT" altLang="it-IT" sz="22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milia-Romagna,</a:t>
            </a:r>
            <a:r>
              <a:rPr lang="it-IT" altLang="it-IT" sz="2200" dirty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 </a:t>
            </a:r>
            <a:r>
              <a:rPr lang="it-IT" altLang="it-IT" sz="22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Piedmont</a:t>
            </a:r>
            <a:r>
              <a:rPr lang="it-IT" altLang="it-IT" sz="22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,</a:t>
            </a:r>
            <a:r>
              <a:rPr lang="it-IT" altLang="it-IT" sz="22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 Veneto</a:t>
            </a:r>
            <a:endParaRPr lang="it-IT" altLang="it-IT" sz="2200" dirty="0">
              <a:solidFill>
                <a:srgbClr val="2A497E"/>
              </a:solidFill>
              <a:latin typeface="Futura Std Book" panose="020B0502020204020303" pitchFamily="34" charset="0"/>
              <a:ea typeface="MS PGothic" charset="0"/>
              <a:cs typeface="MS PGothic" charset="0"/>
              <a:sym typeface="Helvetica Light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40317" y="2554529"/>
            <a:ext cx="1652350" cy="400110"/>
          </a:xfrm>
          <a:prstGeom prst="rect">
            <a:avLst/>
          </a:prstGeom>
          <a:noFill/>
          <a:ln w="38100">
            <a:solidFill>
              <a:srgbClr val="EE77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EE7700"/>
                </a:solidFill>
                <a:latin typeface="Futura Bk BT" panose="020B0502020204020303" pitchFamily="34" charset="0"/>
              </a:rPr>
              <a:t>220, </a:t>
            </a:r>
            <a:r>
              <a:rPr lang="it-IT" sz="2000" b="1" dirty="0" err="1">
                <a:solidFill>
                  <a:srgbClr val="EE7700"/>
                </a:solidFill>
                <a:latin typeface="Futura Bk BT" panose="020B0502020204020303" pitchFamily="34" charset="0"/>
              </a:rPr>
              <a:t>Mld</a:t>
            </a:r>
            <a:r>
              <a:rPr lang="it-IT" sz="2000" b="1" dirty="0">
                <a:solidFill>
                  <a:srgbClr val="EE7700"/>
                </a:solidFill>
                <a:latin typeface="Futura Bk BT" panose="020B0502020204020303" pitchFamily="34" charset="0"/>
              </a:rPr>
              <a:t> €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384926" y="4347402"/>
            <a:ext cx="2046297" cy="40011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rPr>
              <a:t>23,8 Mln </a:t>
            </a:r>
            <a:r>
              <a:rPr lang="it-IT" sz="2000" b="1" dirty="0" err="1" smtClean="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rPr>
              <a:t>inhab</a:t>
            </a:r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rPr>
              <a:t>. </a:t>
            </a:r>
            <a:endParaRPr lang="it-IT" sz="2000" b="1" dirty="0">
              <a:solidFill>
                <a:schemeClr val="accent3">
                  <a:lumMod val="7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389836" y="3550120"/>
            <a:ext cx="1483882" cy="40011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latin typeface="Futura Bk BT" panose="020B0502020204020303" pitchFamily="34" charset="0"/>
              </a:rPr>
              <a:t>698.354 €</a:t>
            </a:r>
            <a:endParaRPr lang="it-IT" sz="2000" b="1" dirty="0">
              <a:solidFill>
                <a:schemeClr val="accent4">
                  <a:lumMod val="50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642953" y="1411932"/>
            <a:ext cx="1487156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Futura Bk BT" panose="020B0502020204020303" pitchFamily="34" charset="0"/>
              </a:rPr>
              <a:t>141.361 €</a:t>
            </a:r>
            <a:endParaRPr lang="it-IT" sz="2000" b="1" dirty="0">
              <a:solidFill>
                <a:srgbClr val="FF0000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389718" y="4839724"/>
            <a:ext cx="3000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Source: ISTAT data, </a:t>
            </a:r>
            <a:r>
              <a:rPr lang="it-IT" sz="1400" dirty="0" err="1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c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urrent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prices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17" name="CasellaDiTesto 4"/>
          <p:cNvSpPr txBox="1">
            <a:spLocks noChangeArrowheads="1"/>
          </p:cNvSpPr>
          <p:nvPr/>
        </p:nvSpPr>
        <p:spPr bwMode="auto">
          <a:xfrm>
            <a:off x="5580514" y="791798"/>
            <a:ext cx="3128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600" dirty="0" smtClean="0">
                <a:solidFill>
                  <a:srgbClr val="002060"/>
                </a:solidFill>
                <a:latin typeface="Futura Std Book" panose="020B0502020204020303" pitchFamily="34" charset="0"/>
              </a:rPr>
              <a:t>Share on National Aggregate</a:t>
            </a:r>
            <a:endParaRPr lang="it-IT" altLang="it-IT" sz="1600" dirty="0">
              <a:solidFill>
                <a:srgbClr val="002060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0" t="68348" r="41808" b="20858"/>
          <a:stretch/>
        </p:blipFill>
        <p:spPr>
          <a:xfrm>
            <a:off x="216563" y="1697001"/>
            <a:ext cx="3456712" cy="1466787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995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4113" y="1258012"/>
            <a:ext cx="886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WHAT CONFINDUSTRIA LOMBARDIA DOES</a:t>
            </a:r>
          </a:p>
        </p:txBody>
      </p:sp>
    </p:spTree>
    <p:extLst>
      <p:ext uri="{BB962C8B-B14F-4D97-AF65-F5344CB8AC3E}">
        <p14:creationId xmlns:p14="http://schemas.microsoft.com/office/powerpoint/2010/main" val="37813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340225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35" name="Immagine 46" descr="logo-conf-lato copy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rgbClr val="4F81BD"/>
                </a:solidFill>
              </a:ln>
              <a:solidFill>
                <a:srgbClr val="4F81BD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2843213" y="144463"/>
            <a:ext cx="3203575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OUR MISSION</a:t>
            </a:r>
            <a:endParaRPr lang="it-IT" sz="3200" dirty="0">
              <a:solidFill>
                <a:prstClr val="white">
                  <a:lumMod val="75000"/>
                </a:prstClr>
              </a:solidFill>
              <a:latin typeface="Futura Std Book" panose="020B0502020204020303" pitchFamily="34" charset="0"/>
              <a:ea typeface="ＭＳ Ｐゴシック" charset="0"/>
              <a:cs typeface="Futura Std Book Oblique"/>
            </a:endParaRPr>
          </a:p>
        </p:txBody>
      </p:sp>
      <p:sp>
        <p:nvSpPr>
          <p:cNvPr id="44039" name="Rettangolo 21"/>
          <p:cNvSpPr>
            <a:spLocks noChangeArrowheads="1"/>
          </p:cNvSpPr>
          <p:nvPr/>
        </p:nvSpPr>
        <p:spPr bwMode="auto">
          <a:xfrm>
            <a:off x="290513" y="700088"/>
            <a:ext cx="8674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en-US" altLang="it-IT" sz="1600">
              <a:solidFill>
                <a:srgbClr val="2A497E"/>
              </a:solidFill>
              <a:latin typeface="Futura Std Heavy"/>
            </a:endParaRPr>
          </a:p>
          <a:p>
            <a:pPr algn="just"/>
            <a:endParaRPr lang="en-US" altLang="it-IT" sz="1600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 b="1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 b="1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>
              <a:solidFill>
                <a:srgbClr val="1F497D"/>
              </a:solidFill>
              <a:latin typeface="Futura Std Book" panose="020B05020202040203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8313" y="1556088"/>
            <a:ext cx="6389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/>
          </a:p>
          <a:p>
            <a:pPr algn="just"/>
            <a:endParaRPr lang="it-IT" dirty="0" smtClean="0"/>
          </a:p>
        </p:txBody>
      </p:sp>
      <p:sp>
        <p:nvSpPr>
          <p:cNvPr id="3" name="Rettangolo 2"/>
          <p:cNvSpPr/>
          <p:nvPr/>
        </p:nvSpPr>
        <p:spPr>
          <a:xfrm>
            <a:off x="385762" y="1265615"/>
            <a:ext cx="8372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Being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the </a:t>
            </a:r>
            <a:r>
              <a:rPr lang="it-IT" sz="2400" b="1" dirty="0" err="1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hub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of Lombardy industrial associative </a:t>
            </a:r>
            <a:r>
              <a:rPr 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system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by the </a:t>
            </a:r>
            <a:r>
              <a:rPr lang="it-IT" sz="2400" b="1" dirty="0" err="1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enhancement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and </a:t>
            </a:r>
            <a:r>
              <a:rPr lang="it-IT" sz="2400" b="1" dirty="0" err="1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integration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of </a:t>
            </a:r>
            <a:r>
              <a:rPr 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existing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b="1" dirty="0" err="1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excellences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and </a:t>
            </a:r>
            <a:r>
              <a:rPr lang="it-IT" sz="2400" b="1" dirty="0" err="1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skills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. </a:t>
            </a:r>
            <a:endParaRPr lang="it-IT" sz="2400" dirty="0" smtClean="0">
              <a:solidFill>
                <a:srgbClr val="2A497E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  <a:p>
            <a:pPr algn="just"/>
            <a:endParaRPr lang="it-IT" sz="2400" dirty="0">
              <a:solidFill>
                <a:srgbClr val="2A497E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  <a:p>
            <a:pPr algn="just"/>
            <a:r>
              <a:rPr lang="it-IT" sz="240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Lobbying</a:t>
            </a:r>
            <a:r>
              <a:rPr lang="it-IT" sz="24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through</a:t>
            </a:r>
            <a:r>
              <a:rPr lang="it-IT" sz="24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b="1" dirty="0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Lombardy </a:t>
            </a:r>
            <a:r>
              <a:rPr lang="it-IT" sz="2400" b="1" dirty="0" err="1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Region</a:t>
            </a:r>
            <a:r>
              <a:rPr lang="it-IT" sz="2400" b="1" dirty="0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and </a:t>
            </a:r>
            <a:r>
              <a:rPr lang="it-IT" sz="2400" b="1" dirty="0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Europe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aiming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at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future’s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971531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779963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155" name="Immagine 46" descr="logo-conf-lato copy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rgbClr val="4F81BD"/>
                </a:solidFill>
              </a:ln>
              <a:solidFill>
                <a:srgbClr val="4F81BD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563674" y="1702589"/>
            <a:ext cx="2392832" cy="2196772"/>
            <a:chOff x="6543067" y="999216"/>
            <a:chExt cx="2484437" cy="1919293"/>
          </a:xfrm>
        </p:grpSpPr>
        <p:sp>
          <p:nvSpPr>
            <p:cNvPr id="2" name="Ritardo 1"/>
            <p:cNvSpPr/>
            <p:nvPr/>
          </p:nvSpPr>
          <p:spPr>
            <a:xfrm rot="16200000">
              <a:off x="7384442" y="542016"/>
              <a:ext cx="544512" cy="1458912"/>
            </a:xfrm>
            <a:prstGeom prst="flowChartDelay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it-IT" sz="1600" b="1" dirty="0">
                  <a:solidFill>
                    <a:srgbClr val="1E3240"/>
                  </a:solidFill>
                  <a:latin typeface="Futura Bk BT" panose="020B0502020204020303" pitchFamily="34" charset="0"/>
                </a:rPr>
                <a:t>LOBBY</a:t>
              </a:r>
            </a:p>
          </p:txBody>
        </p:sp>
        <p:sp>
          <p:nvSpPr>
            <p:cNvPr id="13" name="Ritardo 12"/>
            <p:cNvSpPr/>
            <p:nvPr/>
          </p:nvSpPr>
          <p:spPr>
            <a:xfrm rot="5400000">
              <a:off x="7358345" y="1890700"/>
              <a:ext cx="627522" cy="1428095"/>
            </a:xfrm>
            <a:prstGeom prst="flowChartDelay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it-IT" sz="1600" b="1" dirty="0">
                  <a:solidFill>
                    <a:srgbClr val="1E3240"/>
                  </a:solidFill>
                  <a:latin typeface="Futura Bk BT" panose="020B0502020204020303" pitchFamily="34" charset="0"/>
                </a:rPr>
                <a:t>SERVICES</a:t>
              </a:r>
            </a:p>
          </p:txBody>
        </p:sp>
        <p:sp>
          <p:nvSpPr>
            <p:cNvPr id="15" name="Ovale 14"/>
            <p:cNvSpPr/>
            <p:nvPr/>
          </p:nvSpPr>
          <p:spPr>
            <a:xfrm>
              <a:off x="6543067" y="1618673"/>
              <a:ext cx="2484437" cy="61595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solidFill>
                    <a:srgbClr val="C00000"/>
                  </a:solidFill>
                  <a:latin typeface="Futura Bk BT" panose="020B0502020204020303" pitchFamily="34" charset="0"/>
                  <a:ea typeface="MS PGothic" panose="020B0600070205080204" pitchFamily="34" charset="-128"/>
                </a:rPr>
                <a:t>MANUFACTURING 4.0</a:t>
              </a:r>
            </a:p>
          </p:txBody>
        </p:sp>
      </p:grpSp>
      <p:sp>
        <p:nvSpPr>
          <p:cNvPr id="49163" name="CasellaDiTesto 13"/>
          <p:cNvSpPr txBox="1">
            <a:spLocks noChangeArrowheads="1"/>
          </p:cNvSpPr>
          <p:nvPr/>
        </p:nvSpPr>
        <p:spPr bwMode="auto">
          <a:xfrm>
            <a:off x="2048079" y="125309"/>
            <a:ext cx="474238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altLang="it-IT" sz="2800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STRATEGY </a:t>
            </a:r>
          </a:p>
          <a:p>
            <a:pPr algn="ctr"/>
            <a:r>
              <a:rPr lang="it-IT" altLang="it-IT" sz="2800" dirty="0" smtClean="0">
                <a:solidFill>
                  <a:srgbClr val="C00000"/>
                </a:solidFill>
                <a:latin typeface="Futura Std Book" panose="020B0502020204020303" pitchFamily="34" charset="0"/>
              </a:rPr>
              <a:t>#Lombardia 2030</a:t>
            </a:r>
            <a:endParaRPr lang="it-IT" altLang="it-IT" sz="2800" dirty="0">
              <a:solidFill>
                <a:srgbClr val="C00000"/>
              </a:solidFill>
              <a:latin typeface="Futura Std Book" panose="020B0502020204020303" pitchFamily="34" charset="0"/>
            </a:endParaRPr>
          </a:p>
        </p:txBody>
      </p:sp>
      <p:sp>
        <p:nvSpPr>
          <p:cNvPr id="12" name="Ovale 11"/>
          <p:cNvSpPr/>
          <p:nvPr/>
        </p:nvSpPr>
        <p:spPr>
          <a:xfrm rot="910327">
            <a:off x="6510481" y="-565546"/>
            <a:ext cx="2920123" cy="32589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C00000"/>
                </a:solidFill>
              </a:rPr>
              <a:t>SCALE </a:t>
            </a:r>
            <a:r>
              <a:rPr lang="it-IT" b="1" i="1" dirty="0" smtClean="0">
                <a:solidFill>
                  <a:srgbClr val="C00000"/>
                </a:solidFill>
              </a:rPr>
              <a:t>UP</a:t>
            </a:r>
            <a:endParaRPr lang="it-IT" dirty="0" smtClean="0">
              <a:solidFill>
                <a:srgbClr val="C00000"/>
              </a:solidFill>
            </a:endParaRP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GROWTH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INNOVATION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</a:rPr>
              <a:t>ATTRACTIVENESS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Freccia a destra 3"/>
          <p:cNvSpPr/>
          <p:nvPr/>
        </p:nvSpPr>
        <p:spPr>
          <a:xfrm rot="17678039">
            <a:off x="6917717" y="407053"/>
            <a:ext cx="746331" cy="531987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100361" y="2473486"/>
            <a:ext cx="2376488" cy="670123"/>
          </a:xfrm>
          <a:prstGeom prst="ellipse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chemeClr val="bg1"/>
                </a:solidFill>
                <a:latin typeface="Futura Std Heavy" charset="0"/>
                <a:ea typeface="MS PGothic" panose="020B0600070205080204" pitchFamily="34" charset="-128"/>
                <a:sym typeface="Helvetica Light" charset="0"/>
              </a:rPr>
              <a:t>CONFINDUSTRIA LOMBARDIA</a:t>
            </a:r>
          </a:p>
        </p:txBody>
      </p:sp>
      <p:graphicFrame>
        <p:nvGraphicFramePr>
          <p:cNvPr id="16" name="Diagramma 15"/>
          <p:cNvGraphicFramePr/>
          <p:nvPr>
            <p:extLst>
              <p:ext uri="{D42A27DB-BD31-4B8C-83A1-F6EECF244321}">
                <p14:modId xmlns:p14="http://schemas.microsoft.com/office/powerpoint/2010/main" val="2094943679"/>
              </p:ext>
            </p:extLst>
          </p:nvPr>
        </p:nvGraphicFramePr>
        <p:xfrm>
          <a:off x="2158762" y="1846503"/>
          <a:ext cx="4327049" cy="1924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35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47517" y="1369526"/>
            <a:ext cx="5178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CONFINDUSTRIA LOMBARDIA</a:t>
            </a:r>
            <a:endParaRPr lang="it-IT" sz="4800" b="1" dirty="0">
              <a:solidFill>
                <a:srgbClr val="FF0000"/>
              </a:solidFill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779963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155" name="Immagine 46" descr="logo-conf-lato copy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  <a:sym typeface="Helvetica Light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  <a:sym typeface="Helvetica Light" charset="0"/>
            </a:endParaRPr>
          </a:p>
        </p:txBody>
      </p:sp>
      <p:sp>
        <p:nvSpPr>
          <p:cNvPr id="49163" name="CasellaDiTesto 13"/>
          <p:cNvSpPr txBox="1">
            <a:spLocks noChangeArrowheads="1"/>
          </p:cNvSpPr>
          <p:nvPr/>
        </p:nvSpPr>
        <p:spPr bwMode="auto">
          <a:xfrm>
            <a:off x="2056272" y="136525"/>
            <a:ext cx="474238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altLang="it-IT" sz="2800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STRATEGY </a:t>
            </a:r>
          </a:p>
          <a:p>
            <a:pPr algn="ctr"/>
            <a:r>
              <a:rPr lang="it-IT" altLang="it-IT" sz="2800" dirty="0" smtClean="0">
                <a:solidFill>
                  <a:srgbClr val="C00000"/>
                </a:solidFill>
                <a:latin typeface="Futura Std Book" panose="020B0502020204020303" pitchFamily="34" charset="0"/>
              </a:rPr>
              <a:t>#Lombardia 2030</a:t>
            </a:r>
            <a:endParaRPr lang="it-IT" altLang="it-IT" sz="2800" dirty="0">
              <a:solidFill>
                <a:srgbClr val="C00000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49164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2974622"/>
            <a:ext cx="7612295" cy="150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468313" y="1503096"/>
            <a:ext cx="8372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Internationalization</a:t>
            </a:r>
            <a:r>
              <a:rPr lang="it-IT" sz="28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is</a:t>
            </a:r>
            <a:r>
              <a:rPr lang="it-IT" sz="28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a Pillar of </a:t>
            </a:r>
          </a:p>
          <a:p>
            <a:pPr algn="ctr"/>
            <a:r>
              <a:rPr lang="it-IT" sz="28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Confindustria Lombardia Strategic Plan </a:t>
            </a:r>
            <a:endParaRPr lang="it-IT" sz="2800" dirty="0">
              <a:solidFill>
                <a:srgbClr val="2A497E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776793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asellaDiTesto 14"/>
          <p:cNvSpPr txBox="1">
            <a:spLocks noChangeArrowheads="1"/>
          </p:cNvSpPr>
          <p:nvPr/>
        </p:nvSpPr>
        <p:spPr bwMode="auto">
          <a:xfrm>
            <a:off x="6175375" y="1757363"/>
            <a:ext cx="2827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200">
                <a:solidFill>
                  <a:prstClr val="black"/>
                </a:solidFill>
                <a:latin typeface="Futura Std Book" panose="020B0502020204020303" pitchFamily="34" charset="0"/>
              </a:rPr>
              <a:t>www.clusteragrofoodlombardia.eu</a:t>
            </a:r>
          </a:p>
        </p:txBody>
      </p:sp>
      <p:sp>
        <p:nvSpPr>
          <p:cNvPr id="52227" name="CasellaDiTesto 16"/>
          <p:cNvSpPr txBox="1">
            <a:spLocks noChangeArrowheads="1"/>
          </p:cNvSpPr>
          <p:nvPr/>
        </p:nvSpPr>
        <p:spPr bwMode="auto">
          <a:xfrm>
            <a:off x="760413" y="3009900"/>
            <a:ext cx="273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200">
                <a:solidFill>
                  <a:prstClr val="black"/>
                </a:solidFill>
                <a:latin typeface="Futura Std Book" panose="020B0502020204020303" pitchFamily="34" charset="0"/>
              </a:rPr>
              <a:t>www.chimicaverdelombardia.it</a:t>
            </a:r>
          </a:p>
        </p:txBody>
      </p:sp>
      <p:pic>
        <p:nvPicPr>
          <p:cNvPr id="52228" name="Immagine 46" descr="logo-conf-lato copy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622800"/>
            <a:ext cx="8112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9" name="Gruppo 6"/>
          <p:cNvGrpSpPr>
            <a:grpSpLocks/>
          </p:cNvGrpSpPr>
          <p:nvPr/>
        </p:nvGrpSpPr>
        <p:grpSpPr bwMode="auto">
          <a:xfrm>
            <a:off x="161925" y="1089025"/>
            <a:ext cx="2430463" cy="860425"/>
            <a:chOff x="1445702" y="198436"/>
            <a:chExt cx="2517643" cy="1057278"/>
          </a:xfrm>
        </p:grpSpPr>
        <p:sp>
          <p:nvSpPr>
            <p:cNvPr id="52263" name="CasellaDiTesto 8"/>
            <p:cNvSpPr txBox="1">
              <a:spLocks noChangeArrowheads="1"/>
            </p:cNvSpPr>
            <p:nvPr/>
          </p:nvSpPr>
          <p:spPr bwMode="auto">
            <a:xfrm>
              <a:off x="1445702" y="915695"/>
              <a:ext cx="2517643" cy="34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1200">
                  <a:solidFill>
                    <a:prstClr val="black"/>
                  </a:solidFill>
                  <a:latin typeface="Futura Std Book" panose="020B0502020204020303" pitchFamily="34" charset="0"/>
                </a:rPr>
                <a:t>www.aerospacelombardia.it</a:t>
              </a:r>
            </a:p>
          </p:txBody>
        </p:sp>
        <p:pic>
          <p:nvPicPr>
            <p:cNvPr id="52264" name="Immagin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3159" y="198436"/>
              <a:ext cx="1130053" cy="85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30" name="Immagin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984250"/>
            <a:ext cx="1016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CasellaDiTesto 12"/>
          <p:cNvSpPr txBox="1">
            <a:spLocks noChangeArrowheads="1"/>
          </p:cNvSpPr>
          <p:nvPr/>
        </p:nvSpPr>
        <p:spPr bwMode="auto">
          <a:xfrm>
            <a:off x="3206750" y="1624013"/>
            <a:ext cx="193516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200">
                <a:solidFill>
                  <a:prstClr val="black"/>
                </a:solidFill>
                <a:latin typeface="Futura Std Book" panose="020B0502020204020303" pitchFamily="34" charset="0"/>
              </a:rPr>
              <a:t>www.energycluster.it</a:t>
            </a:r>
          </a:p>
        </p:txBody>
      </p:sp>
      <p:pic>
        <p:nvPicPr>
          <p:cNvPr id="52232" name="Immagin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1055688"/>
            <a:ext cx="9207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742409" y="2334414"/>
            <a:ext cx="698460" cy="723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4" name="Immagin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4" b="21825"/>
          <a:stretch>
            <a:fillRect/>
          </a:stretch>
        </p:blipFill>
        <p:spPr bwMode="auto">
          <a:xfrm>
            <a:off x="6723063" y="2519363"/>
            <a:ext cx="16875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Immagin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916363"/>
            <a:ext cx="12080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CasellaDiTesto 20"/>
          <p:cNvSpPr txBox="1">
            <a:spLocks noChangeArrowheads="1"/>
          </p:cNvSpPr>
          <p:nvPr/>
        </p:nvSpPr>
        <p:spPr bwMode="auto">
          <a:xfrm>
            <a:off x="4232275" y="4579938"/>
            <a:ext cx="20145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200" dirty="0" smtClean="0">
                <a:solidFill>
                  <a:prstClr val="black"/>
                </a:solidFill>
                <a:latin typeface="Futura Std Book" panose="020B0502020204020303" pitchFamily="34" charset="0"/>
              </a:rPr>
              <a:t>www.afil.it</a:t>
            </a:r>
            <a:endParaRPr lang="it-IT" altLang="it-IT" sz="1200" dirty="0">
              <a:solidFill>
                <a:prstClr val="black"/>
              </a:solidFill>
              <a:latin typeface="Futura Std Book" panose="020B0502020204020303" pitchFamily="34" charset="0"/>
            </a:endParaRPr>
          </a:p>
        </p:txBody>
      </p:sp>
      <p:sp>
        <p:nvSpPr>
          <p:cNvPr id="52237" name="CasellaDiTesto 18"/>
          <p:cNvSpPr txBox="1">
            <a:spLocks noChangeArrowheads="1"/>
          </p:cNvSpPr>
          <p:nvPr/>
        </p:nvSpPr>
        <p:spPr bwMode="auto">
          <a:xfrm>
            <a:off x="6280150" y="3127375"/>
            <a:ext cx="2511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200">
                <a:solidFill>
                  <a:prstClr val="black"/>
                </a:solidFill>
                <a:latin typeface="Futura Std Book" panose="020B0502020204020303" pitchFamily="34" charset="0"/>
              </a:rPr>
              <a:t>www.clusterlombardomobilita.it</a:t>
            </a:r>
          </a:p>
        </p:txBody>
      </p:sp>
      <p:pic>
        <p:nvPicPr>
          <p:cNvPr id="52238" name="Immagin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94138"/>
            <a:ext cx="108743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Immagine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3902075"/>
            <a:ext cx="1117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0" name="CasellaDiTesto 22"/>
          <p:cNvSpPr txBox="1">
            <a:spLocks noChangeArrowheads="1"/>
          </p:cNvSpPr>
          <p:nvPr/>
        </p:nvSpPr>
        <p:spPr bwMode="auto">
          <a:xfrm>
            <a:off x="-98425" y="4313238"/>
            <a:ext cx="22764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200" dirty="0">
                <a:solidFill>
                  <a:prstClr val="black"/>
                </a:solidFill>
                <a:latin typeface="Futura Std Book" panose="020B0502020204020303" pitchFamily="34" charset="0"/>
              </a:rPr>
              <a:t>www.clustertav.lombardia.it</a:t>
            </a:r>
          </a:p>
        </p:txBody>
      </p:sp>
      <p:sp>
        <p:nvSpPr>
          <p:cNvPr id="52241" name="CasellaDiTesto 26"/>
          <p:cNvSpPr txBox="1">
            <a:spLocks noChangeArrowheads="1"/>
          </p:cNvSpPr>
          <p:nvPr/>
        </p:nvSpPr>
        <p:spPr bwMode="auto">
          <a:xfrm>
            <a:off x="6561138" y="4398963"/>
            <a:ext cx="2403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200">
                <a:solidFill>
                  <a:prstClr val="black"/>
                </a:solidFill>
                <a:latin typeface="Futura Std Book" panose="020B0502020204020303" pitchFamily="34" charset="0"/>
              </a:rPr>
              <a:t>www.clusterscclombardia.it</a:t>
            </a:r>
          </a:p>
        </p:txBody>
      </p:sp>
      <p:grpSp>
        <p:nvGrpSpPr>
          <p:cNvPr id="52242" name="Gruppo 31"/>
          <p:cNvGrpSpPr>
            <a:grpSpLocks/>
          </p:cNvGrpSpPr>
          <p:nvPr/>
        </p:nvGrpSpPr>
        <p:grpSpPr bwMode="auto">
          <a:xfrm>
            <a:off x="3665538" y="1957388"/>
            <a:ext cx="2325687" cy="2070980"/>
            <a:chOff x="1192951" y="1746249"/>
            <a:chExt cx="2449550" cy="2425529"/>
          </a:xfrm>
        </p:grpSpPr>
        <p:sp>
          <p:nvSpPr>
            <p:cNvPr id="33" name="椭圆 15"/>
            <p:cNvSpPr/>
            <p:nvPr/>
          </p:nvSpPr>
          <p:spPr>
            <a:xfrm>
              <a:off x="1239768" y="3373117"/>
              <a:ext cx="426372" cy="423915"/>
            </a:xfrm>
            <a:prstGeom prst="ellipse">
              <a:avLst/>
            </a:prstGeom>
            <a:solidFill>
              <a:srgbClr val="1E3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defRPr/>
              </a:pPr>
              <a:endParaRPr lang="zh-CN" altLang="en-US" dirty="0">
                <a:solidFill>
                  <a:srgbClr val="FFFFFF"/>
                </a:solidFill>
                <a:cs typeface="宋体" charset="0"/>
              </a:endParaRPr>
            </a:p>
          </p:txBody>
        </p:sp>
        <p:grpSp>
          <p:nvGrpSpPr>
            <p:cNvPr id="52254" name="组合 1"/>
            <p:cNvGrpSpPr>
              <a:grpSpLocks/>
            </p:cNvGrpSpPr>
            <p:nvPr/>
          </p:nvGrpSpPr>
          <p:grpSpPr bwMode="auto">
            <a:xfrm>
              <a:off x="1192951" y="1746249"/>
              <a:ext cx="2449550" cy="2251585"/>
              <a:chOff x="1430711" y="1347613"/>
              <a:chExt cx="2799818" cy="2681117"/>
            </a:xfrm>
          </p:grpSpPr>
          <p:sp>
            <p:nvSpPr>
              <p:cNvPr id="52261" name="椭圆 54"/>
              <p:cNvSpPr>
                <a:spLocks noChangeArrowheads="1"/>
              </p:cNvSpPr>
              <p:nvPr/>
            </p:nvSpPr>
            <p:spPr bwMode="auto">
              <a:xfrm>
                <a:off x="1430711" y="1347613"/>
                <a:ext cx="2799818" cy="2681117"/>
              </a:xfrm>
              <a:prstGeom prst="ellipse">
                <a:avLst/>
              </a:prstGeom>
              <a:solidFill>
                <a:srgbClr val="2E8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20092" tIns="20092" rIns="20092" bIns="20092" anchor="ctr"/>
              <a:lstStyle>
                <a:lvl1pPr marL="171450">
                  <a:defRPr>
                    <a:solidFill>
                      <a:srgbClr val="000000"/>
                    </a:solidFill>
                    <a:latin typeface="Helvetica Light"/>
                    <a:ea typeface="MS PGothic" panose="020B0600070205080204" pitchFamily="34" charset="-128"/>
                    <a:sym typeface="Helvetica Light"/>
                  </a:defRPr>
                </a:lvl1pPr>
                <a:lvl2pPr>
                  <a:defRPr>
                    <a:solidFill>
                      <a:srgbClr val="000000"/>
                    </a:solidFill>
                    <a:latin typeface="Helvetica Light"/>
                    <a:ea typeface="MS PGothic" panose="020B0600070205080204" pitchFamily="34" charset="-128"/>
                    <a:sym typeface="Helvetica Light"/>
                  </a:defRPr>
                </a:lvl2pPr>
                <a:lvl3pPr>
                  <a:defRPr>
                    <a:solidFill>
                      <a:srgbClr val="000000"/>
                    </a:solidFill>
                    <a:latin typeface="Helvetica Light"/>
                    <a:ea typeface="MS PGothic" panose="020B0600070205080204" pitchFamily="34" charset="-128"/>
                    <a:sym typeface="Helvetica Light"/>
                  </a:defRPr>
                </a:lvl3pPr>
                <a:lvl4pPr>
                  <a:defRPr>
                    <a:solidFill>
                      <a:srgbClr val="000000"/>
                    </a:solidFill>
                    <a:latin typeface="Helvetica Light"/>
                    <a:ea typeface="MS PGothic" panose="020B0600070205080204" pitchFamily="34" charset="-128"/>
                    <a:sym typeface="Helvetica Light"/>
                  </a:defRPr>
                </a:lvl4pPr>
                <a:lvl5pPr>
                  <a:defRPr>
                    <a:solidFill>
                      <a:srgbClr val="000000"/>
                    </a:solidFill>
                    <a:latin typeface="Helvetica Light"/>
                    <a:ea typeface="MS PGothic" panose="020B0600070205080204" pitchFamily="34" charset="-128"/>
                    <a:sym typeface="Helvetica Light"/>
                  </a:defRPr>
                </a:lvl5pPr>
                <a:lvl6pPr marL="1143000" indent="1143000" defTabSz="4381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 Light"/>
                    <a:ea typeface="MS PGothic" panose="020B0600070205080204" pitchFamily="34" charset="-128"/>
                    <a:sym typeface="Helvetica Light"/>
                  </a:defRPr>
                </a:lvl6pPr>
                <a:lvl7pPr marL="1600200" indent="1143000" defTabSz="4381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 Light"/>
                    <a:ea typeface="MS PGothic" panose="020B0600070205080204" pitchFamily="34" charset="-128"/>
                    <a:sym typeface="Helvetica Light"/>
                  </a:defRPr>
                </a:lvl7pPr>
                <a:lvl8pPr marL="2057400" indent="1143000" defTabSz="4381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 Light"/>
                    <a:ea typeface="MS PGothic" panose="020B0600070205080204" pitchFamily="34" charset="-128"/>
                    <a:sym typeface="Helvetica Light"/>
                  </a:defRPr>
                </a:lvl8pPr>
                <a:lvl9pPr marL="2514600" indent="1143000" defTabSz="4381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 Light"/>
                    <a:ea typeface="MS PGothic" panose="020B0600070205080204" pitchFamily="34" charset="-128"/>
                    <a:sym typeface="Helvetica Light"/>
                  </a:defRPr>
                </a:lvl9pPr>
              </a:lstStyle>
              <a:p>
                <a:pPr algn="ctr" eaLnBrk="1"/>
                <a:endParaRPr lang="zh-CN" altLang="en-US"/>
              </a:p>
            </p:txBody>
          </p:sp>
          <p:grpSp>
            <p:nvGrpSpPr>
              <p:cNvPr id="43" name="组合 25"/>
              <p:cNvGrpSpPr/>
              <p:nvPr/>
            </p:nvGrpSpPr>
            <p:grpSpPr>
              <a:xfrm rot="9358234">
                <a:off x="2489541" y="1410642"/>
                <a:ext cx="620891" cy="385218"/>
                <a:chOff x="1240681" y="1197903"/>
                <a:chExt cx="3366229" cy="2088496"/>
              </a:xfrm>
              <a:solidFill>
                <a:srgbClr val="1E3240"/>
              </a:solidFill>
            </p:grpSpPr>
            <p:sp>
              <p:nvSpPr>
                <p:cNvPr id="46" name="任意多边形 26"/>
                <p:cNvSpPr/>
                <p:nvPr/>
              </p:nvSpPr>
              <p:spPr>
                <a:xfrm rot="18900000" flipH="1" flipV="1">
                  <a:off x="1240681" y="1197903"/>
                  <a:ext cx="2014627" cy="2014627"/>
                </a:xfrm>
                <a:custGeom>
                  <a:avLst/>
                  <a:gdLst>
                    <a:gd name="connsiteX0" fmla="*/ 803839 w 2014629"/>
                    <a:gd name="connsiteY0" fmla="*/ 1191678 h 2014629"/>
                    <a:gd name="connsiteX1" fmla="*/ 1198050 w 2014629"/>
                    <a:gd name="connsiteY1" fmla="*/ 1191678 h 2014629"/>
                    <a:gd name="connsiteX2" fmla="*/ 1198050 w 2014629"/>
                    <a:gd name="connsiteY2" fmla="*/ 797467 h 2014629"/>
                    <a:gd name="connsiteX3" fmla="*/ 803839 w 2014629"/>
                    <a:gd name="connsiteY3" fmla="*/ 797467 h 2014629"/>
                    <a:gd name="connsiteX4" fmla="*/ 803839 w 2014629"/>
                    <a:gd name="connsiteY4" fmla="*/ 1191678 h 2014629"/>
                    <a:gd name="connsiteX5" fmla="*/ 423313 w 2014629"/>
                    <a:gd name="connsiteY5" fmla="*/ 1841499 h 2014629"/>
                    <a:gd name="connsiteX6" fmla="*/ 154019 w 2014629"/>
                    <a:gd name="connsiteY6" fmla="*/ 1572204 h 2014629"/>
                    <a:gd name="connsiteX7" fmla="*/ 301205 w 2014629"/>
                    <a:gd name="connsiteY7" fmla="*/ 1326895 h 2014629"/>
                    <a:gd name="connsiteX8" fmla="*/ 280303 w 2014629"/>
                    <a:gd name="connsiteY8" fmla="*/ 1287176 h 2014629"/>
                    <a:gd name="connsiteX9" fmla="*/ 272066 w 2014629"/>
                    <a:gd name="connsiteY9" fmla="*/ 1259380 h 2014629"/>
                    <a:gd name="connsiteX10" fmla="*/ 0 w 2014629"/>
                    <a:gd name="connsiteY10" fmla="*/ 1191363 h 2014629"/>
                    <a:gd name="connsiteX11" fmla="*/ 0 w 2014629"/>
                    <a:gd name="connsiteY11" fmla="*/ 810523 h 2014629"/>
                    <a:gd name="connsiteX12" fmla="*/ 267988 w 2014629"/>
                    <a:gd name="connsiteY12" fmla="*/ 743526 h 2014629"/>
                    <a:gd name="connsiteX13" fmla="*/ 280303 w 2014629"/>
                    <a:gd name="connsiteY13" fmla="*/ 701969 h 2014629"/>
                    <a:gd name="connsiteX14" fmla="*/ 297597 w 2014629"/>
                    <a:gd name="connsiteY14" fmla="*/ 669106 h 2014629"/>
                    <a:gd name="connsiteX15" fmla="*/ 134714 w 2014629"/>
                    <a:gd name="connsiteY15" fmla="*/ 397635 h 2014629"/>
                    <a:gd name="connsiteX16" fmla="*/ 404009 w 2014629"/>
                    <a:gd name="connsiteY16" fmla="*/ 128340 h 2014629"/>
                    <a:gd name="connsiteX17" fmla="*/ 675481 w 2014629"/>
                    <a:gd name="connsiteY17" fmla="*/ 291223 h 2014629"/>
                    <a:gd name="connsiteX18" fmla="*/ 708341 w 2014629"/>
                    <a:gd name="connsiteY18" fmla="*/ 273931 h 2014629"/>
                    <a:gd name="connsiteX19" fmla="*/ 758498 w 2014629"/>
                    <a:gd name="connsiteY19" fmla="*/ 259067 h 2014629"/>
                    <a:gd name="connsiteX20" fmla="*/ 823265 w 2014629"/>
                    <a:gd name="connsiteY20" fmla="*/ 0 h 2014629"/>
                    <a:gd name="connsiteX21" fmla="*/ 1204105 w 2014629"/>
                    <a:gd name="connsiteY21" fmla="*/ 0 h 2014629"/>
                    <a:gd name="connsiteX22" fmla="*/ 1270910 w 2014629"/>
                    <a:gd name="connsiteY22" fmla="*/ 267223 h 2014629"/>
                    <a:gd name="connsiteX23" fmla="*/ 1293548 w 2014629"/>
                    <a:gd name="connsiteY23" fmla="*/ 273931 h 2014629"/>
                    <a:gd name="connsiteX24" fmla="*/ 1333266 w 2014629"/>
                    <a:gd name="connsiteY24" fmla="*/ 294833 h 2014629"/>
                    <a:gd name="connsiteX25" fmla="*/ 1578576 w 2014629"/>
                    <a:gd name="connsiteY25" fmla="*/ 147646 h 2014629"/>
                    <a:gd name="connsiteX26" fmla="*/ 1847871 w 2014629"/>
                    <a:gd name="connsiteY26" fmla="*/ 416941 h 2014629"/>
                    <a:gd name="connsiteX27" fmla="*/ 1700684 w 2014629"/>
                    <a:gd name="connsiteY27" fmla="*/ 662251 h 2014629"/>
                    <a:gd name="connsiteX28" fmla="*/ 1721585 w 2014629"/>
                    <a:gd name="connsiteY28" fmla="*/ 701969 h 2014629"/>
                    <a:gd name="connsiteX29" fmla="*/ 1732882 w 2014629"/>
                    <a:gd name="connsiteY29" fmla="*/ 740087 h 2014629"/>
                    <a:gd name="connsiteX30" fmla="*/ 2014629 w 2014629"/>
                    <a:gd name="connsiteY30" fmla="*/ 810524 h 2014629"/>
                    <a:gd name="connsiteX31" fmla="*/ 2014629 w 2014629"/>
                    <a:gd name="connsiteY31" fmla="*/ 1191364 h 2014629"/>
                    <a:gd name="connsiteX32" fmla="*/ 1728803 w 2014629"/>
                    <a:gd name="connsiteY32" fmla="*/ 1262820 h 2014629"/>
                    <a:gd name="connsiteX33" fmla="*/ 1721585 w 2014629"/>
                    <a:gd name="connsiteY33" fmla="*/ 1287176 h 2014629"/>
                    <a:gd name="connsiteX34" fmla="*/ 1697077 w 2014629"/>
                    <a:gd name="connsiteY34" fmla="*/ 1333749 h 2014629"/>
                    <a:gd name="connsiteX35" fmla="*/ 1828567 w 2014629"/>
                    <a:gd name="connsiteY35" fmla="*/ 1552898 h 2014629"/>
                    <a:gd name="connsiteX36" fmla="*/ 1559272 w 2014629"/>
                    <a:gd name="connsiteY36" fmla="*/ 1822193 h 2014629"/>
                    <a:gd name="connsiteX37" fmla="*/ 1340124 w 2014629"/>
                    <a:gd name="connsiteY37" fmla="*/ 1690704 h 2014629"/>
                    <a:gd name="connsiteX38" fmla="*/ 1293548 w 2014629"/>
                    <a:gd name="connsiteY38" fmla="*/ 1715213 h 2014629"/>
                    <a:gd name="connsiteX39" fmla="*/ 1277793 w 2014629"/>
                    <a:gd name="connsiteY39" fmla="*/ 1719883 h 2014629"/>
                    <a:gd name="connsiteX40" fmla="*/ 1204106 w 2014629"/>
                    <a:gd name="connsiteY40" fmla="*/ 2014629 h 2014629"/>
                    <a:gd name="connsiteX41" fmla="*/ 823266 w 2014629"/>
                    <a:gd name="connsiteY41" fmla="*/ 2014629 h 2014629"/>
                    <a:gd name="connsiteX42" fmla="*/ 751618 w 2014629"/>
                    <a:gd name="connsiteY42" fmla="*/ 1728039 h 2014629"/>
                    <a:gd name="connsiteX43" fmla="*/ 708341 w 2014629"/>
                    <a:gd name="connsiteY43" fmla="*/ 1715213 h 2014629"/>
                    <a:gd name="connsiteX44" fmla="*/ 668623 w 2014629"/>
                    <a:gd name="connsiteY44" fmla="*/ 1694313 h 2014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014629" h="2014629">
                      <a:moveTo>
                        <a:pt x="803839" y="1191678"/>
                      </a:moveTo>
                      <a:cubicBezTo>
                        <a:pt x="912697" y="1300536"/>
                        <a:pt x="1089191" y="1300536"/>
                        <a:pt x="1198050" y="1191678"/>
                      </a:cubicBezTo>
                      <a:cubicBezTo>
                        <a:pt x="1306908" y="1082819"/>
                        <a:pt x="1306908" y="906326"/>
                        <a:pt x="1198050" y="797467"/>
                      </a:cubicBezTo>
                      <a:cubicBezTo>
                        <a:pt x="1089191" y="688609"/>
                        <a:pt x="912697" y="688609"/>
                        <a:pt x="803839" y="797467"/>
                      </a:cubicBezTo>
                      <a:cubicBezTo>
                        <a:pt x="694981" y="906326"/>
                        <a:pt x="694981" y="1082819"/>
                        <a:pt x="803839" y="1191678"/>
                      </a:cubicBezTo>
                      <a:close/>
                      <a:moveTo>
                        <a:pt x="423313" y="1841499"/>
                      </a:moveTo>
                      <a:lnTo>
                        <a:pt x="154019" y="1572204"/>
                      </a:lnTo>
                      <a:lnTo>
                        <a:pt x="301205" y="1326895"/>
                      </a:lnTo>
                      <a:lnTo>
                        <a:pt x="280303" y="1287176"/>
                      </a:lnTo>
                      <a:lnTo>
                        <a:pt x="272066" y="1259380"/>
                      </a:lnTo>
                      <a:lnTo>
                        <a:pt x="0" y="1191363"/>
                      </a:lnTo>
                      <a:lnTo>
                        <a:pt x="0" y="810523"/>
                      </a:lnTo>
                      <a:lnTo>
                        <a:pt x="267988" y="743526"/>
                      </a:lnTo>
                      <a:lnTo>
                        <a:pt x="280303" y="701969"/>
                      </a:lnTo>
                      <a:lnTo>
                        <a:pt x="297597" y="669106"/>
                      </a:lnTo>
                      <a:lnTo>
                        <a:pt x="134714" y="397635"/>
                      </a:lnTo>
                      <a:lnTo>
                        <a:pt x="404009" y="128340"/>
                      </a:lnTo>
                      <a:lnTo>
                        <a:pt x="675481" y="291223"/>
                      </a:lnTo>
                      <a:lnTo>
                        <a:pt x="708341" y="273931"/>
                      </a:lnTo>
                      <a:lnTo>
                        <a:pt x="758498" y="259067"/>
                      </a:lnTo>
                      <a:lnTo>
                        <a:pt x="823265" y="0"/>
                      </a:lnTo>
                      <a:lnTo>
                        <a:pt x="1204105" y="0"/>
                      </a:lnTo>
                      <a:lnTo>
                        <a:pt x="1270910" y="267223"/>
                      </a:lnTo>
                      <a:lnTo>
                        <a:pt x="1293548" y="273931"/>
                      </a:lnTo>
                      <a:lnTo>
                        <a:pt x="1333266" y="294833"/>
                      </a:lnTo>
                      <a:lnTo>
                        <a:pt x="1578576" y="147646"/>
                      </a:lnTo>
                      <a:lnTo>
                        <a:pt x="1847871" y="416941"/>
                      </a:lnTo>
                      <a:lnTo>
                        <a:pt x="1700684" y="662251"/>
                      </a:lnTo>
                      <a:lnTo>
                        <a:pt x="1721585" y="701969"/>
                      </a:lnTo>
                      <a:lnTo>
                        <a:pt x="1732882" y="740087"/>
                      </a:lnTo>
                      <a:lnTo>
                        <a:pt x="2014629" y="810524"/>
                      </a:lnTo>
                      <a:lnTo>
                        <a:pt x="2014629" y="1191364"/>
                      </a:lnTo>
                      <a:lnTo>
                        <a:pt x="1728803" y="1262820"/>
                      </a:lnTo>
                      <a:lnTo>
                        <a:pt x="1721585" y="1287176"/>
                      </a:lnTo>
                      <a:lnTo>
                        <a:pt x="1697077" y="1333749"/>
                      </a:lnTo>
                      <a:lnTo>
                        <a:pt x="1828567" y="1552898"/>
                      </a:lnTo>
                      <a:lnTo>
                        <a:pt x="1559272" y="1822193"/>
                      </a:lnTo>
                      <a:lnTo>
                        <a:pt x="1340124" y="1690704"/>
                      </a:lnTo>
                      <a:lnTo>
                        <a:pt x="1293548" y="1715213"/>
                      </a:lnTo>
                      <a:lnTo>
                        <a:pt x="1277793" y="1719883"/>
                      </a:lnTo>
                      <a:lnTo>
                        <a:pt x="1204106" y="2014629"/>
                      </a:lnTo>
                      <a:lnTo>
                        <a:pt x="823266" y="2014629"/>
                      </a:lnTo>
                      <a:lnTo>
                        <a:pt x="751618" y="1728039"/>
                      </a:lnTo>
                      <a:lnTo>
                        <a:pt x="708341" y="1715213"/>
                      </a:lnTo>
                      <a:lnTo>
                        <a:pt x="668623" y="16943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任意多边形 27"/>
                <p:cNvSpPr/>
                <p:nvPr/>
              </p:nvSpPr>
              <p:spPr>
                <a:xfrm rot="1498493" flipH="1" flipV="1">
                  <a:off x="3173869" y="1853357"/>
                  <a:ext cx="1433041" cy="1433042"/>
                </a:xfrm>
                <a:custGeom>
                  <a:avLst/>
                  <a:gdLst>
                    <a:gd name="connsiteX0" fmla="*/ 803839 w 2014629"/>
                    <a:gd name="connsiteY0" fmla="*/ 1191678 h 2014629"/>
                    <a:gd name="connsiteX1" fmla="*/ 1198050 w 2014629"/>
                    <a:gd name="connsiteY1" fmla="*/ 1191678 h 2014629"/>
                    <a:gd name="connsiteX2" fmla="*/ 1198050 w 2014629"/>
                    <a:gd name="connsiteY2" fmla="*/ 797467 h 2014629"/>
                    <a:gd name="connsiteX3" fmla="*/ 803839 w 2014629"/>
                    <a:gd name="connsiteY3" fmla="*/ 797467 h 2014629"/>
                    <a:gd name="connsiteX4" fmla="*/ 803839 w 2014629"/>
                    <a:gd name="connsiteY4" fmla="*/ 1191678 h 2014629"/>
                    <a:gd name="connsiteX5" fmla="*/ 423313 w 2014629"/>
                    <a:gd name="connsiteY5" fmla="*/ 1841499 h 2014629"/>
                    <a:gd name="connsiteX6" fmla="*/ 154019 w 2014629"/>
                    <a:gd name="connsiteY6" fmla="*/ 1572204 h 2014629"/>
                    <a:gd name="connsiteX7" fmla="*/ 301205 w 2014629"/>
                    <a:gd name="connsiteY7" fmla="*/ 1326895 h 2014629"/>
                    <a:gd name="connsiteX8" fmla="*/ 280303 w 2014629"/>
                    <a:gd name="connsiteY8" fmla="*/ 1287176 h 2014629"/>
                    <a:gd name="connsiteX9" fmla="*/ 272066 w 2014629"/>
                    <a:gd name="connsiteY9" fmla="*/ 1259380 h 2014629"/>
                    <a:gd name="connsiteX10" fmla="*/ 0 w 2014629"/>
                    <a:gd name="connsiteY10" fmla="*/ 1191363 h 2014629"/>
                    <a:gd name="connsiteX11" fmla="*/ 0 w 2014629"/>
                    <a:gd name="connsiteY11" fmla="*/ 810523 h 2014629"/>
                    <a:gd name="connsiteX12" fmla="*/ 267988 w 2014629"/>
                    <a:gd name="connsiteY12" fmla="*/ 743526 h 2014629"/>
                    <a:gd name="connsiteX13" fmla="*/ 280303 w 2014629"/>
                    <a:gd name="connsiteY13" fmla="*/ 701969 h 2014629"/>
                    <a:gd name="connsiteX14" fmla="*/ 297597 w 2014629"/>
                    <a:gd name="connsiteY14" fmla="*/ 669106 h 2014629"/>
                    <a:gd name="connsiteX15" fmla="*/ 134714 w 2014629"/>
                    <a:gd name="connsiteY15" fmla="*/ 397635 h 2014629"/>
                    <a:gd name="connsiteX16" fmla="*/ 404009 w 2014629"/>
                    <a:gd name="connsiteY16" fmla="*/ 128340 h 2014629"/>
                    <a:gd name="connsiteX17" fmla="*/ 675481 w 2014629"/>
                    <a:gd name="connsiteY17" fmla="*/ 291223 h 2014629"/>
                    <a:gd name="connsiteX18" fmla="*/ 708341 w 2014629"/>
                    <a:gd name="connsiteY18" fmla="*/ 273931 h 2014629"/>
                    <a:gd name="connsiteX19" fmla="*/ 758498 w 2014629"/>
                    <a:gd name="connsiteY19" fmla="*/ 259067 h 2014629"/>
                    <a:gd name="connsiteX20" fmla="*/ 823265 w 2014629"/>
                    <a:gd name="connsiteY20" fmla="*/ 0 h 2014629"/>
                    <a:gd name="connsiteX21" fmla="*/ 1204105 w 2014629"/>
                    <a:gd name="connsiteY21" fmla="*/ 0 h 2014629"/>
                    <a:gd name="connsiteX22" fmla="*/ 1270910 w 2014629"/>
                    <a:gd name="connsiteY22" fmla="*/ 267223 h 2014629"/>
                    <a:gd name="connsiteX23" fmla="*/ 1293548 w 2014629"/>
                    <a:gd name="connsiteY23" fmla="*/ 273931 h 2014629"/>
                    <a:gd name="connsiteX24" fmla="*/ 1333266 w 2014629"/>
                    <a:gd name="connsiteY24" fmla="*/ 294833 h 2014629"/>
                    <a:gd name="connsiteX25" fmla="*/ 1578576 w 2014629"/>
                    <a:gd name="connsiteY25" fmla="*/ 147646 h 2014629"/>
                    <a:gd name="connsiteX26" fmla="*/ 1847871 w 2014629"/>
                    <a:gd name="connsiteY26" fmla="*/ 416941 h 2014629"/>
                    <a:gd name="connsiteX27" fmla="*/ 1700684 w 2014629"/>
                    <a:gd name="connsiteY27" fmla="*/ 662251 h 2014629"/>
                    <a:gd name="connsiteX28" fmla="*/ 1721585 w 2014629"/>
                    <a:gd name="connsiteY28" fmla="*/ 701969 h 2014629"/>
                    <a:gd name="connsiteX29" fmla="*/ 1732882 w 2014629"/>
                    <a:gd name="connsiteY29" fmla="*/ 740087 h 2014629"/>
                    <a:gd name="connsiteX30" fmla="*/ 2014629 w 2014629"/>
                    <a:gd name="connsiteY30" fmla="*/ 810524 h 2014629"/>
                    <a:gd name="connsiteX31" fmla="*/ 2014629 w 2014629"/>
                    <a:gd name="connsiteY31" fmla="*/ 1191364 h 2014629"/>
                    <a:gd name="connsiteX32" fmla="*/ 1728803 w 2014629"/>
                    <a:gd name="connsiteY32" fmla="*/ 1262820 h 2014629"/>
                    <a:gd name="connsiteX33" fmla="*/ 1721585 w 2014629"/>
                    <a:gd name="connsiteY33" fmla="*/ 1287176 h 2014629"/>
                    <a:gd name="connsiteX34" fmla="*/ 1697077 w 2014629"/>
                    <a:gd name="connsiteY34" fmla="*/ 1333749 h 2014629"/>
                    <a:gd name="connsiteX35" fmla="*/ 1828567 w 2014629"/>
                    <a:gd name="connsiteY35" fmla="*/ 1552898 h 2014629"/>
                    <a:gd name="connsiteX36" fmla="*/ 1559272 w 2014629"/>
                    <a:gd name="connsiteY36" fmla="*/ 1822193 h 2014629"/>
                    <a:gd name="connsiteX37" fmla="*/ 1340124 w 2014629"/>
                    <a:gd name="connsiteY37" fmla="*/ 1690704 h 2014629"/>
                    <a:gd name="connsiteX38" fmla="*/ 1293548 w 2014629"/>
                    <a:gd name="connsiteY38" fmla="*/ 1715213 h 2014629"/>
                    <a:gd name="connsiteX39" fmla="*/ 1277793 w 2014629"/>
                    <a:gd name="connsiteY39" fmla="*/ 1719883 h 2014629"/>
                    <a:gd name="connsiteX40" fmla="*/ 1204106 w 2014629"/>
                    <a:gd name="connsiteY40" fmla="*/ 2014629 h 2014629"/>
                    <a:gd name="connsiteX41" fmla="*/ 823266 w 2014629"/>
                    <a:gd name="connsiteY41" fmla="*/ 2014629 h 2014629"/>
                    <a:gd name="connsiteX42" fmla="*/ 751618 w 2014629"/>
                    <a:gd name="connsiteY42" fmla="*/ 1728039 h 2014629"/>
                    <a:gd name="connsiteX43" fmla="*/ 708341 w 2014629"/>
                    <a:gd name="connsiteY43" fmla="*/ 1715213 h 2014629"/>
                    <a:gd name="connsiteX44" fmla="*/ 668623 w 2014629"/>
                    <a:gd name="connsiteY44" fmla="*/ 1694313 h 2014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014629" h="2014629">
                      <a:moveTo>
                        <a:pt x="803839" y="1191678"/>
                      </a:moveTo>
                      <a:cubicBezTo>
                        <a:pt x="912697" y="1300536"/>
                        <a:pt x="1089191" y="1300536"/>
                        <a:pt x="1198050" y="1191678"/>
                      </a:cubicBezTo>
                      <a:cubicBezTo>
                        <a:pt x="1306908" y="1082819"/>
                        <a:pt x="1306908" y="906326"/>
                        <a:pt x="1198050" y="797467"/>
                      </a:cubicBezTo>
                      <a:cubicBezTo>
                        <a:pt x="1089191" y="688609"/>
                        <a:pt x="912697" y="688609"/>
                        <a:pt x="803839" y="797467"/>
                      </a:cubicBezTo>
                      <a:cubicBezTo>
                        <a:pt x="694981" y="906326"/>
                        <a:pt x="694981" y="1082819"/>
                        <a:pt x="803839" y="1191678"/>
                      </a:cubicBezTo>
                      <a:close/>
                      <a:moveTo>
                        <a:pt x="423313" y="1841499"/>
                      </a:moveTo>
                      <a:lnTo>
                        <a:pt x="154019" y="1572204"/>
                      </a:lnTo>
                      <a:lnTo>
                        <a:pt x="301205" y="1326895"/>
                      </a:lnTo>
                      <a:lnTo>
                        <a:pt x="280303" y="1287176"/>
                      </a:lnTo>
                      <a:lnTo>
                        <a:pt x="272066" y="1259380"/>
                      </a:lnTo>
                      <a:lnTo>
                        <a:pt x="0" y="1191363"/>
                      </a:lnTo>
                      <a:lnTo>
                        <a:pt x="0" y="810523"/>
                      </a:lnTo>
                      <a:lnTo>
                        <a:pt x="267988" y="743526"/>
                      </a:lnTo>
                      <a:lnTo>
                        <a:pt x="280303" y="701969"/>
                      </a:lnTo>
                      <a:lnTo>
                        <a:pt x="297597" y="669106"/>
                      </a:lnTo>
                      <a:lnTo>
                        <a:pt x="134714" y="397635"/>
                      </a:lnTo>
                      <a:lnTo>
                        <a:pt x="404009" y="128340"/>
                      </a:lnTo>
                      <a:lnTo>
                        <a:pt x="675481" y="291223"/>
                      </a:lnTo>
                      <a:lnTo>
                        <a:pt x="708341" y="273931"/>
                      </a:lnTo>
                      <a:lnTo>
                        <a:pt x="758498" y="259067"/>
                      </a:lnTo>
                      <a:lnTo>
                        <a:pt x="823265" y="0"/>
                      </a:lnTo>
                      <a:lnTo>
                        <a:pt x="1204105" y="0"/>
                      </a:lnTo>
                      <a:lnTo>
                        <a:pt x="1270910" y="267223"/>
                      </a:lnTo>
                      <a:lnTo>
                        <a:pt x="1293548" y="273931"/>
                      </a:lnTo>
                      <a:lnTo>
                        <a:pt x="1333266" y="294833"/>
                      </a:lnTo>
                      <a:lnTo>
                        <a:pt x="1578576" y="147646"/>
                      </a:lnTo>
                      <a:lnTo>
                        <a:pt x="1847871" y="416941"/>
                      </a:lnTo>
                      <a:lnTo>
                        <a:pt x="1700684" y="662251"/>
                      </a:lnTo>
                      <a:lnTo>
                        <a:pt x="1721585" y="701969"/>
                      </a:lnTo>
                      <a:lnTo>
                        <a:pt x="1732882" y="740087"/>
                      </a:lnTo>
                      <a:lnTo>
                        <a:pt x="2014629" y="810524"/>
                      </a:lnTo>
                      <a:lnTo>
                        <a:pt x="2014629" y="1191364"/>
                      </a:lnTo>
                      <a:lnTo>
                        <a:pt x="1728803" y="1262820"/>
                      </a:lnTo>
                      <a:lnTo>
                        <a:pt x="1721585" y="1287176"/>
                      </a:lnTo>
                      <a:lnTo>
                        <a:pt x="1697077" y="1333749"/>
                      </a:lnTo>
                      <a:lnTo>
                        <a:pt x="1828567" y="1552898"/>
                      </a:lnTo>
                      <a:lnTo>
                        <a:pt x="1559272" y="1822193"/>
                      </a:lnTo>
                      <a:lnTo>
                        <a:pt x="1340124" y="1690704"/>
                      </a:lnTo>
                      <a:lnTo>
                        <a:pt x="1293548" y="1715213"/>
                      </a:lnTo>
                      <a:lnTo>
                        <a:pt x="1277793" y="1719883"/>
                      </a:lnTo>
                      <a:lnTo>
                        <a:pt x="1204106" y="2014629"/>
                      </a:lnTo>
                      <a:lnTo>
                        <a:pt x="823266" y="2014629"/>
                      </a:lnTo>
                      <a:lnTo>
                        <a:pt x="751618" y="1728039"/>
                      </a:lnTo>
                      <a:lnTo>
                        <a:pt x="708341" y="1715213"/>
                      </a:lnTo>
                      <a:lnTo>
                        <a:pt x="668623" y="16943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52255" name="组合 2"/>
            <p:cNvGrpSpPr>
              <a:grpSpLocks/>
            </p:cNvGrpSpPr>
            <p:nvPr/>
          </p:nvGrpSpPr>
          <p:grpSpPr bwMode="auto">
            <a:xfrm>
              <a:off x="3281364" y="2586039"/>
              <a:ext cx="307975" cy="307975"/>
              <a:chOff x="3772397" y="2288976"/>
              <a:chExt cx="409993" cy="409994"/>
            </a:xfrm>
          </p:grpSpPr>
          <p:sp>
            <p:nvSpPr>
              <p:cNvPr id="37" name="椭圆 55"/>
              <p:cNvSpPr/>
              <p:nvPr/>
            </p:nvSpPr>
            <p:spPr bwMode="auto">
              <a:xfrm>
                <a:off x="3772363" y="2289779"/>
                <a:ext cx="409570" cy="40840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lIns="20092" tIns="20092" rIns="20092" bIns="20092" anchor="ctr"/>
              <a:lstStyle/>
              <a:p>
                <a:pPr marL="128588" algn="ctr" eaLnBrk="1">
                  <a:defRPr/>
                </a:pPr>
                <a:endParaRPr lang="zh-CN" altLang="en-US">
                  <a:ea typeface="ＭＳ Ｐゴシック" charset="0"/>
                  <a:cs typeface="Helvetica Light" charset="0"/>
                </a:endParaRPr>
              </a:p>
            </p:txBody>
          </p:sp>
          <p:grpSp>
            <p:nvGrpSpPr>
              <p:cNvPr id="52258" name="组合 56"/>
              <p:cNvGrpSpPr>
                <a:grpSpLocks/>
              </p:cNvGrpSpPr>
              <p:nvPr/>
            </p:nvGrpSpPr>
            <p:grpSpPr bwMode="auto">
              <a:xfrm>
                <a:off x="3924509" y="2364952"/>
                <a:ext cx="204997" cy="258046"/>
                <a:chOff x="3252701" y="1830215"/>
                <a:chExt cx="204997" cy="258046"/>
              </a:xfrm>
            </p:grpSpPr>
            <p:cxnSp>
              <p:nvCxnSpPr>
                <p:cNvPr id="52259" name="直接连接符 60"/>
                <p:cNvCxnSpPr>
                  <a:cxnSpLocks noChangeShapeType="1"/>
                  <a:stCxn id="37" idx="0"/>
                  <a:endCxn id="37" idx="6"/>
                </p:cNvCxnSpPr>
                <p:nvPr/>
              </p:nvCxnSpPr>
              <p:spPr bwMode="auto">
                <a:xfrm>
                  <a:off x="3252701" y="1830215"/>
                  <a:ext cx="204997" cy="12902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miter lim="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2260" name="直接连接符 61">
                  <a:hlinkClick r:id="" action="ppaction://hlinkshowjump?jump=nextslide"/>
                </p:cNvPr>
                <p:cNvCxnSpPr>
                  <a:cxnSpLocks noChangeShapeType="1"/>
                  <a:stCxn id="37" idx="6"/>
                  <a:endCxn id="37" idx="4"/>
                </p:cNvCxnSpPr>
                <p:nvPr/>
              </p:nvCxnSpPr>
              <p:spPr bwMode="auto">
                <a:xfrm flipH="1">
                  <a:off x="3252701" y="1959237"/>
                  <a:ext cx="204997" cy="12902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miter lim="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52256" name="CasellaDiTesto 42"/>
            <p:cNvSpPr txBox="1">
              <a:spLocks noChangeArrowheads="1"/>
            </p:cNvSpPr>
            <p:nvPr/>
          </p:nvSpPr>
          <p:spPr bwMode="auto">
            <a:xfrm>
              <a:off x="1486053" y="2123121"/>
              <a:ext cx="1849438" cy="204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Helvetica Light"/>
                  <a:ea typeface="MS PGothic" panose="020B0600070205080204" pitchFamily="34" charset="-128"/>
                  <a:sym typeface="Helvetica Light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Helvetica Light"/>
                  <a:ea typeface="MS PGothic" panose="020B0600070205080204" pitchFamily="34" charset="-128"/>
                  <a:sym typeface="Helvetica Light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Helvetica Light"/>
                  <a:ea typeface="MS PGothic" panose="020B0600070205080204" pitchFamily="34" charset="-128"/>
                  <a:sym typeface="Helvetica Light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Helvetica Light"/>
                  <a:ea typeface="MS PGothic" panose="020B0600070205080204" pitchFamily="34" charset="-128"/>
                  <a:sym typeface="Helvetica Light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Helvetica Light"/>
                  <a:ea typeface="MS PGothic" panose="020B0600070205080204" pitchFamily="34" charset="-128"/>
                  <a:sym typeface="Helvetica Light"/>
                </a:defRPr>
              </a:lvl5pPr>
              <a:lvl6pPr marL="2514600" indent="-228600" defTabSz="4381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 Light"/>
                  <a:ea typeface="MS PGothic" panose="020B0600070205080204" pitchFamily="34" charset="-128"/>
                  <a:sym typeface="Helvetica Light"/>
                </a:defRPr>
              </a:lvl6pPr>
              <a:lvl7pPr marL="2971800" indent="-228600" defTabSz="4381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 Light"/>
                  <a:ea typeface="MS PGothic" panose="020B0600070205080204" pitchFamily="34" charset="-128"/>
                  <a:sym typeface="Helvetica Light"/>
                </a:defRPr>
              </a:lvl7pPr>
              <a:lvl8pPr marL="3429000" indent="-228600" defTabSz="4381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 Light"/>
                  <a:ea typeface="MS PGothic" panose="020B0600070205080204" pitchFamily="34" charset="-128"/>
                  <a:sym typeface="Helvetica Light"/>
                </a:defRPr>
              </a:lvl8pPr>
              <a:lvl9pPr marL="3886200" indent="-228600" defTabSz="4381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 Light"/>
                  <a:ea typeface="MS PGothic" panose="020B0600070205080204" pitchFamily="34" charset="-128"/>
                  <a:sym typeface="Helvetica Light"/>
                </a:defRPr>
              </a:lvl9pPr>
            </a:lstStyle>
            <a:p>
              <a:pPr algn="ctr">
                <a:lnSpc>
                  <a:spcPts val="1450"/>
                </a:lnSpc>
                <a:spcBef>
                  <a:spcPts val="450"/>
                </a:spcBef>
              </a:pPr>
              <a:r>
                <a:rPr lang="it-IT" altLang="it-IT" sz="1200" b="1" dirty="0">
                  <a:solidFill>
                    <a:srgbClr val="FFFFFF"/>
                  </a:solidFill>
                  <a:latin typeface="Futura Bk BT" panose="020B0502020204020303" pitchFamily="34" charset="0"/>
                </a:rPr>
                <a:t>STRATEGIC PROJECT:</a:t>
              </a:r>
            </a:p>
            <a:p>
              <a:pPr algn="ctr">
                <a:lnSpc>
                  <a:spcPts val="1450"/>
                </a:lnSpc>
                <a:spcBef>
                  <a:spcPts val="450"/>
                </a:spcBef>
              </a:pPr>
              <a:r>
                <a:rPr lang="it-IT" altLang="it-IT" sz="1200" b="1" dirty="0">
                  <a:solidFill>
                    <a:srgbClr val="FFFFFF"/>
                  </a:solidFill>
                  <a:latin typeface="Futura Bk BT" panose="020B0502020204020303" pitchFamily="34" charset="0"/>
                </a:rPr>
                <a:t>«CLUSTER»</a:t>
              </a:r>
            </a:p>
            <a:p>
              <a:pPr algn="ctr"/>
              <a:r>
                <a:rPr lang="it-IT" altLang="it-IT" sz="1200" dirty="0">
                  <a:solidFill>
                    <a:prstClr val="white"/>
                  </a:solidFill>
                  <a:latin typeface="Futura Bk BT" panose="020B0502020204020303" pitchFamily="34" charset="0"/>
                </a:rPr>
                <a:t>Direct </a:t>
              </a:r>
              <a:r>
                <a:rPr lang="it-IT" altLang="it-IT" sz="1200" dirty="0" err="1">
                  <a:solidFill>
                    <a:prstClr val="white"/>
                  </a:solidFill>
                  <a:latin typeface="Futura Bk BT" panose="020B0502020204020303" pitchFamily="34" charset="0"/>
                </a:rPr>
                <a:t>monitoring</a:t>
              </a:r>
              <a:r>
                <a:rPr lang="it-IT" altLang="it-IT" sz="1200" dirty="0">
                  <a:solidFill>
                    <a:prstClr val="white"/>
                  </a:solidFill>
                  <a:latin typeface="Futura Bk BT" panose="020B0502020204020303" pitchFamily="34" charset="0"/>
                </a:rPr>
                <a:t> of </a:t>
              </a:r>
              <a:r>
                <a:rPr lang="it-IT" altLang="it-IT" sz="1200" b="1" dirty="0">
                  <a:solidFill>
                    <a:prstClr val="white"/>
                  </a:solidFill>
                  <a:latin typeface="Futura Bk BT" panose="020B0502020204020303" pitchFamily="34" charset="0"/>
                </a:rPr>
                <a:t>the 9 </a:t>
              </a:r>
              <a:r>
                <a:rPr lang="it-IT" altLang="it-IT" sz="1200" b="1" dirty="0" err="1">
                  <a:solidFill>
                    <a:prstClr val="white"/>
                  </a:solidFill>
                  <a:latin typeface="Futura Bk BT" panose="020B0502020204020303" pitchFamily="34" charset="0"/>
                </a:rPr>
                <a:t>technological</a:t>
              </a:r>
              <a:r>
                <a:rPr lang="it-IT" altLang="it-IT" sz="1200" b="1" dirty="0">
                  <a:solidFill>
                    <a:prstClr val="white"/>
                  </a:solidFill>
                  <a:latin typeface="Futura Bk BT" panose="020B0502020204020303" pitchFamily="34" charset="0"/>
                </a:rPr>
                <a:t> </a:t>
              </a:r>
              <a:r>
                <a:rPr lang="it-IT" altLang="it-IT" sz="1200" b="1" dirty="0" err="1">
                  <a:solidFill>
                    <a:prstClr val="white"/>
                  </a:solidFill>
                  <a:latin typeface="Futura Bk BT" panose="020B0502020204020303" pitchFamily="34" charset="0"/>
                </a:rPr>
                <a:t>regional</a:t>
              </a:r>
              <a:r>
                <a:rPr lang="it-IT" altLang="it-IT" sz="1200" b="1" dirty="0">
                  <a:solidFill>
                    <a:prstClr val="white"/>
                  </a:solidFill>
                  <a:latin typeface="Futura Bk BT" panose="020B0502020204020303" pitchFamily="34" charset="0"/>
                </a:rPr>
                <a:t> cluster </a:t>
              </a:r>
              <a:r>
                <a:rPr lang="it-IT" altLang="it-IT" sz="1200" dirty="0">
                  <a:solidFill>
                    <a:prstClr val="white"/>
                  </a:solidFill>
                  <a:latin typeface="Futura Bk BT" panose="020B0502020204020303" pitchFamily="34" charset="0"/>
                </a:rPr>
                <a:t>by Confindustria </a:t>
              </a:r>
              <a:r>
                <a:rPr lang="it-IT" altLang="it-IT" sz="1200" dirty="0" err="1">
                  <a:solidFill>
                    <a:prstClr val="white"/>
                  </a:solidFill>
                  <a:latin typeface="Futura Bk BT" panose="020B0502020204020303" pitchFamily="34" charset="0"/>
                </a:rPr>
                <a:t>Lombardia’s</a:t>
              </a:r>
              <a:r>
                <a:rPr lang="it-IT" altLang="it-IT" sz="1200" dirty="0">
                  <a:solidFill>
                    <a:prstClr val="white"/>
                  </a:solidFill>
                  <a:latin typeface="Futura Bk BT" panose="020B0502020204020303" pitchFamily="34" charset="0"/>
                </a:rPr>
                <a:t> </a:t>
              </a:r>
              <a:r>
                <a:rPr lang="it-IT" altLang="it-IT" sz="1200" dirty="0" err="1">
                  <a:solidFill>
                    <a:prstClr val="white"/>
                  </a:solidFill>
                  <a:latin typeface="Futura Bk BT" panose="020B0502020204020303" pitchFamily="34" charset="0"/>
                </a:rPr>
                <a:t>system</a:t>
              </a:r>
              <a:r>
                <a:rPr lang="it-IT" altLang="it-IT" sz="1200" dirty="0">
                  <a:solidFill>
                    <a:prstClr val="white"/>
                  </a:solidFill>
                  <a:latin typeface="Futura Bk BT" panose="020B0502020204020303" pitchFamily="34" charset="0"/>
                </a:rPr>
                <a:t> and </a:t>
              </a:r>
              <a:r>
                <a:rPr lang="it-IT" altLang="it-IT" sz="1200" dirty="0" err="1">
                  <a:solidFill>
                    <a:prstClr val="white"/>
                  </a:solidFill>
                  <a:latin typeface="Futura Bk BT" panose="020B0502020204020303" pitchFamily="34" charset="0"/>
                </a:rPr>
                <a:t>its</a:t>
              </a:r>
              <a:r>
                <a:rPr lang="it-IT" altLang="it-IT" sz="1200" dirty="0">
                  <a:solidFill>
                    <a:prstClr val="white"/>
                  </a:solidFill>
                  <a:latin typeface="Futura Bk BT" panose="020B0502020204020303" pitchFamily="34" charset="0"/>
                </a:rPr>
                <a:t> Local </a:t>
              </a:r>
              <a:r>
                <a:rPr lang="it-IT" altLang="it-IT" sz="1200" dirty="0" err="1">
                  <a:solidFill>
                    <a:prstClr val="white"/>
                  </a:solidFill>
                  <a:latin typeface="Futura Bk BT" panose="020B0502020204020303" pitchFamily="34" charset="0"/>
                </a:rPr>
                <a:t>Associations</a:t>
              </a:r>
              <a:endParaRPr lang="it-IT" altLang="it-IT" sz="1200" dirty="0">
                <a:solidFill>
                  <a:prstClr val="white"/>
                </a:solidFill>
                <a:latin typeface="Futura Bk BT" panose="020B0502020204020303" pitchFamily="34" charset="0"/>
              </a:endParaRPr>
            </a:p>
            <a:p>
              <a:pPr algn="ctr"/>
              <a:endParaRPr lang="it-IT" altLang="it-IT" sz="1200" dirty="0">
                <a:solidFill>
                  <a:srgbClr val="FFFFFF"/>
                </a:solidFill>
                <a:latin typeface="Futura Std Book" panose="020B0502020204020303" pitchFamily="34" charset="0"/>
              </a:endParaRPr>
            </a:p>
            <a:p>
              <a:pPr algn="ctr">
                <a:lnSpc>
                  <a:spcPts val="1450"/>
                </a:lnSpc>
              </a:pPr>
              <a:r>
                <a:rPr lang="it-IT" altLang="it-IT" sz="900" dirty="0">
                  <a:solidFill>
                    <a:prstClr val="white"/>
                  </a:solidFill>
                  <a:latin typeface="Futura Std Book Oblique"/>
                </a:rPr>
                <a:t> </a:t>
              </a:r>
            </a:p>
          </p:txBody>
        </p:sp>
      </p:grpSp>
      <p:sp>
        <p:nvSpPr>
          <p:cNvPr id="52243" name="CasellaDiTesto 19"/>
          <p:cNvSpPr txBox="1">
            <a:spLocks noChangeArrowheads="1"/>
          </p:cNvSpPr>
          <p:nvPr/>
        </p:nvSpPr>
        <p:spPr bwMode="auto">
          <a:xfrm>
            <a:off x="782638" y="104775"/>
            <a:ext cx="82343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it-IT" altLang="it-IT" sz="2100">
                <a:solidFill>
                  <a:srgbClr val="2A497E"/>
                </a:solidFill>
                <a:latin typeface="Futura Std Book" panose="020B0502020204020303" pitchFamily="34" charset="0"/>
              </a:rPr>
              <a:t>CLUSTER: THE HEART OF </a:t>
            </a:r>
            <a:r>
              <a:rPr lang="it-IT" altLang="it-IT" sz="2100" b="1">
                <a:solidFill>
                  <a:srgbClr val="C00000"/>
                </a:solidFill>
                <a:latin typeface="Futura Std Book" panose="020B0502020204020303" pitchFamily="34" charset="0"/>
              </a:rPr>
              <a:t>Lombardia #2030 </a:t>
            </a:r>
            <a:r>
              <a:rPr lang="it-IT" altLang="it-IT" sz="2100">
                <a:solidFill>
                  <a:srgbClr val="1F497D"/>
                </a:solidFill>
                <a:latin typeface="Futura Std Book" panose="020B0502020204020303" pitchFamily="34" charset="0"/>
              </a:rPr>
              <a:t>STRATEGY</a:t>
            </a:r>
          </a:p>
        </p:txBody>
      </p:sp>
      <p:sp>
        <p:nvSpPr>
          <p:cNvPr id="52244" name="CasellaDiTesto 1"/>
          <p:cNvSpPr txBox="1">
            <a:spLocks noChangeArrowheads="1"/>
          </p:cNvSpPr>
          <p:nvPr/>
        </p:nvSpPr>
        <p:spPr bwMode="auto">
          <a:xfrm>
            <a:off x="757238" y="668338"/>
            <a:ext cx="129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C00000"/>
                </a:solidFill>
                <a:latin typeface="Futura Std Book" panose="020B0502020204020303" pitchFamily="34" charset="0"/>
              </a:rPr>
              <a:t>AEROSPACE</a:t>
            </a:r>
          </a:p>
        </p:txBody>
      </p:sp>
      <p:sp>
        <p:nvSpPr>
          <p:cNvPr id="52245" name="CasellaDiTesto 38"/>
          <p:cNvSpPr txBox="1">
            <a:spLocks noChangeArrowheads="1"/>
          </p:cNvSpPr>
          <p:nvPr/>
        </p:nvSpPr>
        <p:spPr bwMode="auto">
          <a:xfrm>
            <a:off x="3287713" y="646113"/>
            <a:ext cx="215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C00000"/>
                </a:solidFill>
                <a:latin typeface="Futura Std Book" panose="020B0502020204020303" pitchFamily="34" charset="0"/>
              </a:rPr>
              <a:t>ENERGY&amp;CLEANTECH</a:t>
            </a:r>
          </a:p>
        </p:txBody>
      </p:sp>
      <p:sp>
        <p:nvSpPr>
          <p:cNvPr id="52246" name="CasellaDiTesto 39"/>
          <p:cNvSpPr txBox="1">
            <a:spLocks noChangeArrowheads="1"/>
          </p:cNvSpPr>
          <p:nvPr/>
        </p:nvSpPr>
        <p:spPr bwMode="auto">
          <a:xfrm>
            <a:off x="6850063" y="669925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C00000"/>
                </a:solidFill>
                <a:latin typeface="Futura Std Book" panose="020B0502020204020303" pitchFamily="34" charset="0"/>
              </a:rPr>
              <a:t>AGROOFOOD</a:t>
            </a:r>
          </a:p>
        </p:txBody>
      </p:sp>
      <p:sp>
        <p:nvSpPr>
          <p:cNvPr id="52247" name="CasellaDiTesto 40"/>
          <p:cNvSpPr txBox="1">
            <a:spLocks noChangeArrowheads="1"/>
          </p:cNvSpPr>
          <p:nvPr/>
        </p:nvSpPr>
        <p:spPr bwMode="auto">
          <a:xfrm>
            <a:off x="7008813" y="2279650"/>
            <a:ext cx="1020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C00000"/>
                </a:solidFill>
                <a:latin typeface="Futura Std Book" panose="020B0502020204020303" pitchFamily="34" charset="0"/>
              </a:rPr>
              <a:t>MOBILITY</a:t>
            </a:r>
          </a:p>
        </p:txBody>
      </p:sp>
      <p:sp>
        <p:nvSpPr>
          <p:cNvPr id="52248" name="CasellaDiTesto 41"/>
          <p:cNvSpPr txBox="1">
            <a:spLocks noChangeArrowheads="1"/>
          </p:cNvSpPr>
          <p:nvPr/>
        </p:nvSpPr>
        <p:spPr bwMode="auto">
          <a:xfrm>
            <a:off x="6853238" y="3578225"/>
            <a:ext cx="1433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C00000"/>
                </a:solidFill>
                <a:latin typeface="Futura Std Book" panose="020B0502020204020303" pitchFamily="34" charset="0"/>
              </a:rPr>
              <a:t>SMART CITIES</a:t>
            </a:r>
          </a:p>
        </p:txBody>
      </p:sp>
      <p:sp>
        <p:nvSpPr>
          <p:cNvPr id="52249" name="CasellaDiTesto 47"/>
          <p:cNvSpPr txBox="1">
            <a:spLocks noChangeArrowheads="1"/>
          </p:cNvSpPr>
          <p:nvPr/>
        </p:nvSpPr>
        <p:spPr bwMode="auto">
          <a:xfrm>
            <a:off x="1098550" y="2195513"/>
            <a:ext cx="192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C00000"/>
                </a:solidFill>
                <a:latin typeface="Futura Std Book" panose="020B0502020204020303" pitchFamily="34" charset="0"/>
              </a:rPr>
              <a:t>GREEN CHEMISTRY</a:t>
            </a:r>
          </a:p>
        </p:txBody>
      </p:sp>
      <p:sp>
        <p:nvSpPr>
          <p:cNvPr id="52250" name="CasellaDiTesto 48"/>
          <p:cNvSpPr txBox="1">
            <a:spLocks noChangeArrowheads="1"/>
          </p:cNvSpPr>
          <p:nvPr/>
        </p:nvSpPr>
        <p:spPr bwMode="auto">
          <a:xfrm>
            <a:off x="4017963" y="4803775"/>
            <a:ext cx="278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C00000"/>
                </a:solidFill>
                <a:latin typeface="Futura Std Book" panose="020B0502020204020303" pitchFamily="34" charset="0"/>
              </a:rPr>
              <a:t>ADVANCED MANUFACTURING</a:t>
            </a:r>
          </a:p>
        </p:txBody>
      </p:sp>
      <p:sp>
        <p:nvSpPr>
          <p:cNvPr id="52252" name="Rettangolo 2"/>
          <p:cNvSpPr>
            <a:spLocks noChangeArrowheads="1"/>
          </p:cNvSpPr>
          <p:nvPr/>
        </p:nvSpPr>
        <p:spPr bwMode="auto">
          <a:xfrm>
            <a:off x="106363" y="3338513"/>
            <a:ext cx="2319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dirty="0">
                <a:solidFill>
                  <a:srgbClr val="C00000"/>
                </a:solidFill>
                <a:latin typeface="Futura Std Book" panose="020B0502020204020303" pitchFamily="34" charset="0"/>
              </a:rPr>
              <a:t>TECHNOLOGIES FOR </a:t>
            </a:r>
          </a:p>
          <a:p>
            <a:r>
              <a:rPr lang="it-IT" altLang="it-IT" sz="1400" dirty="0">
                <a:solidFill>
                  <a:srgbClr val="C00000"/>
                </a:solidFill>
                <a:latin typeface="Futura Std Book" panose="020B0502020204020303" pitchFamily="34" charset="0"/>
              </a:rPr>
              <a:t>LIVING ENVIRONMENTS </a:t>
            </a:r>
          </a:p>
        </p:txBody>
      </p:sp>
      <p:sp>
        <p:nvSpPr>
          <p:cNvPr id="45" name="CasellaDiTesto 1"/>
          <p:cNvSpPr txBox="1">
            <a:spLocks noChangeArrowheads="1"/>
          </p:cNvSpPr>
          <p:nvPr/>
        </p:nvSpPr>
        <p:spPr bwMode="auto">
          <a:xfrm>
            <a:off x="2482851" y="3875961"/>
            <a:ext cx="15696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sz="1400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LIFE SCIENCE</a:t>
            </a:r>
            <a:endParaRPr lang="it-IT" altLang="it-IT" sz="1400" dirty="0">
              <a:solidFill>
                <a:srgbClr val="C00000"/>
              </a:solidFill>
              <a:latin typeface="Futura Std Book" panose="020B0502020204020303" pitchFamily="34" charset="0"/>
              <a:ea typeface="MS PGothic" charset="0"/>
              <a:cs typeface="MS PGothic" charset="0"/>
            </a:endParaRP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 rotWithShape="1">
          <a:blip r:embed="rId11"/>
          <a:srcRect l="15446" t="41145" r="39165" b="34376"/>
          <a:stretch/>
        </p:blipFill>
        <p:spPr>
          <a:xfrm>
            <a:off x="2373935" y="4188291"/>
            <a:ext cx="1291603" cy="391647"/>
          </a:xfrm>
          <a:prstGeom prst="rect">
            <a:avLst/>
          </a:prstGeom>
        </p:spPr>
      </p:pic>
      <p:sp>
        <p:nvSpPr>
          <p:cNvPr id="49" name="CasellaDiTesto 20"/>
          <p:cNvSpPr txBox="1">
            <a:spLocks noChangeArrowheads="1"/>
          </p:cNvSpPr>
          <p:nvPr/>
        </p:nvSpPr>
        <p:spPr bwMode="auto">
          <a:xfrm>
            <a:off x="1742409" y="4665275"/>
            <a:ext cx="23533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5FA9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6B6B6B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5FA9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B6B6B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FA9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FA9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sz="1200" dirty="0" smtClean="0">
                <a:solidFill>
                  <a:prstClr val="black"/>
                </a:solidFill>
                <a:latin typeface="Futura Bk BT" panose="020B0502020204020303" pitchFamily="34" charset="0"/>
              </a:rPr>
              <a:t>www.lombardialifesciences.it</a:t>
            </a:r>
          </a:p>
        </p:txBody>
      </p:sp>
    </p:spTree>
    <p:extLst>
      <p:ext uri="{BB962C8B-B14F-4D97-AF65-F5344CB8AC3E}">
        <p14:creationId xmlns:p14="http://schemas.microsoft.com/office/powerpoint/2010/main" val="735883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2"/>
          <p:cNvSpPr>
            <a:spLocks noChangeArrowheads="1"/>
          </p:cNvSpPr>
          <p:nvPr/>
        </p:nvSpPr>
        <p:spPr bwMode="auto">
          <a:xfrm>
            <a:off x="1485427" y="115850"/>
            <a:ext cx="6325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002060"/>
                </a:solidFill>
                <a:latin typeface="Futura Bk BT" panose="020B0502020204020303" pitchFamily="34" charset="0"/>
                <a:ea typeface="ＭＳ Ｐゴシック" charset="0"/>
                <a:cs typeface="Futura Std Heavy"/>
              </a:rPr>
              <a:t>NEW BUSINESS MODEL AND ITS NEEDS</a:t>
            </a:r>
            <a:endParaRPr lang="it-IT" altLang="it-IT" sz="2400" b="1" dirty="0">
              <a:solidFill>
                <a:srgbClr val="002060"/>
              </a:solidFill>
              <a:latin typeface="Futura Bk BT" panose="020B0502020204020303" pitchFamily="34" charset="0"/>
              <a:ea typeface="ＭＳ Ｐゴシック" charset="0"/>
              <a:cs typeface="Futura Std Heavy"/>
            </a:endParaRPr>
          </a:p>
        </p:txBody>
      </p:sp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871152" y="1102695"/>
            <a:ext cx="226857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50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Bigger</a:t>
            </a:r>
            <a:r>
              <a:rPr lang="it-IT" altLang="it-IT" sz="2250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altLang="it-IT" sz="225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(cluster)</a:t>
            </a:r>
            <a:endParaRPr lang="it-IT" altLang="it-IT" sz="2250" b="1" dirty="0">
              <a:solidFill>
                <a:srgbClr val="C00000"/>
              </a:solidFill>
              <a:latin typeface="Futura Std Book" panose="020B0502020204020303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ZoneTexte 5"/>
          <p:cNvSpPr txBox="1">
            <a:spLocks noChangeArrowheads="1"/>
          </p:cNvSpPr>
          <p:nvPr/>
        </p:nvSpPr>
        <p:spPr bwMode="auto">
          <a:xfrm>
            <a:off x="193533" y="2338008"/>
            <a:ext cx="288252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50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More</a:t>
            </a:r>
            <a:r>
              <a:rPr lang="it-IT" altLang="it-IT" sz="225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altLang="it-IT" sz="2250" b="1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international</a:t>
            </a:r>
            <a:endParaRPr lang="it-IT" altLang="it-IT" sz="2250" b="1" dirty="0">
              <a:solidFill>
                <a:srgbClr val="C00000"/>
              </a:solidFill>
              <a:latin typeface="Futura Std Book" panose="020B0502020204020303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ZoneTexte 8"/>
          <p:cNvSpPr txBox="1">
            <a:spLocks noChangeArrowheads="1"/>
          </p:cNvSpPr>
          <p:nvPr/>
        </p:nvSpPr>
        <p:spPr bwMode="auto">
          <a:xfrm>
            <a:off x="2005437" y="3737398"/>
            <a:ext cx="177324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5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High </a:t>
            </a:r>
            <a:r>
              <a:rPr lang="it-IT" altLang="it-IT" sz="2250" b="1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Skills</a:t>
            </a:r>
            <a:endParaRPr lang="it-IT" altLang="it-IT" sz="2250" b="1" dirty="0">
              <a:solidFill>
                <a:srgbClr val="C00000"/>
              </a:solidFill>
              <a:latin typeface="Futura Std Book" panose="020B0502020204020303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ZoneTexte 9"/>
          <p:cNvSpPr txBox="1">
            <a:spLocks noChangeArrowheads="1"/>
          </p:cNvSpPr>
          <p:nvPr/>
        </p:nvSpPr>
        <p:spPr bwMode="auto">
          <a:xfrm>
            <a:off x="5073440" y="705222"/>
            <a:ext cx="242406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50" b="1" dirty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Brain intensive</a:t>
            </a:r>
          </a:p>
        </p:txBody>
      </p:sp>
      <p:sp>
        <p:nvSpPr>
          <p:cNvPr id="17" name="ZoneTexte 7"/>
          <p:cNvSpPr txBox="1">
            <a:spLocks noChangeArrowheads="1"/>
          </p:cNvSpPr>
          <p:nvPr/>
        </p:nvSpPr>
        <p:spPr bwMode="auto">
          <a:xfrm>
            <a:off x="7497502" y="1337426"/>
            <a:ext cx="109837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50" b="1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Faster</a:t>
            </a:r>
            <a:endParaRPr lang="it-IT" altLang="it-IT" sz="2250" b="1" dirty="0">
              <a:solidFill>
                <a:srgbClr val="C00000"/>
              </a:solidFill>
              <a:latin typeface="Futura Std Book" panose="020B0502020204020303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ZoneTexte 8"/>
          <p:cNvSpPr txBox="1">
            <a:spLocks noChangeArrowheads="1"/>
          </p:cNvSpPr>
          <p:nvPr/>
        </p:nvSpPr>
        <p:spPr bwMode="auto">
          <a:xfrm>
            <a:off x="6241591" y="2755210"/>
            <a:ext cx="192232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50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More</a:t>
            </a:r>
            <a:r>
              <a:rPr lang="it-IT" altLang="it-IT" sz="225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Digital</a:t>
            </a:r>
            <a:endParaRPr lang="it-IT" altLang="it-IT" sz="2250" b="1" dirty="0">
              <a:solidFill>
                <a:srgbClr val="C00000"/>
              </a:solidFill>
              <a:latin typeface="Futura Std Book" panose="020B0502020204020303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4188423" y="1766650"/>
            <a:ext cx="250581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50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More</a:t>
            </a:r>
            <a:r>
              <a:rPr lang="it-IT" altLang="it-IT" sz="225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it-IT" altLang="it-IT" sz="2250" b="1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Connected</a:t>
            </a:r>
            <a:endParaRPr lang="it-IT" altLang="it-IT" sz="2250" b="1" dirty="0">
              <a:solidFill>
                <a:srgbClr val="C00000"/>
              </a:solidFill>
              <a:latin typeface="Futura Std Book" panose="020B0502020204020303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87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58" y="-17394"/>
            <a:ext cx="9245516" cy="5178288"/>
          </a:xfrm>
          <a:prstGeom prst="rect">
            <a:avLst/>
          </a:prstGeom>
        </p:spPr>
      </p:pic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rgbClr val="4F81BD"/>
                </a:solidFill>
              </a:ln>
              <a:solidFill>
                <a:srgbClr val="4F81BD"/>
              </a:solidFill>
              <a:latin typeface="Futura Std Book"/>
              <a:cs typeface="Futura Std Book"/>
            </a:endParaRPr>
          </a:p>
        </p:txBody>
      </p:sp>
      <p:sp>
        <p:nvSpPr>
          <p:cNvPr id="1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latin typeface="Futura Std Book"/>
              <a:cs typeface="Futura Std Book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111335" y="86201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prstClr val="white"/>
                </a:solidFill>
                <a:latin typeface="Futura Bk BT" panose="020B0502020204020303" pitchFamily="34" charset="0"/>
                <a:ea typeface="ＭＳ Ｐゴシック" charset="0"/>
                <a:cs typeface="Futura Std Heavy"/>
              </a:rPr>
              <a:t>THE FUTURE</a:t>
            </a:r>
            <a:endParaRPr lang="it-IT" sz="3200" dirty="0">
              <a:solidFill>
                <a:prstClr val="white"/>
              </a:solidFill>
              <a:latin typeface="Futura Bk BT" panose="020B0502020204020303" pitchFamily="34" charset="0"/>
              <a:ea typeface="ＭＳ Ｐゴシック" charset="0"/>
              <a:cs typeface="Futura Std Heavy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20316841">
            <a:off x="2022678" y="2000645"/>
            <a:ext cx="3959161" cy="5232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Futura Std Heavy"/>
                <a:ea typeface="ＭＳ Ｐゴシック" charset="0"/>
                <a:cs typeface="Futura Std Heavy"/>
              </a:rPr>
              <a:t>MANUFACTURING 4.0</a:t>
            </a:r>
            <a:endParaRPr lang="it-IT" sz="2800" b="1" dirty="0">
              <a:solidFill>
                <a:srgbClr val="FF0000"/>
              </a:solidFill>
              <a:latin typeface="Futura Std Heavy"/>
              <a:ea typeface="ＭＳ Ｐゴシック" charset="0"/>
              <a:cs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1971966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09371" y="366953"/>
            <a:ext cx="75205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CONFINDUSTRIA LOMBARDIA SURVEY ON INTERNATIONALIZATION</a:t>
            </a:r>
          </a:p>
          <a:p>
            <a:pPr algn="ctr"/>
            <a:endParaRPr lang="it-IT" sz="4800" b="1" dirty="0" smtClean="0">
              <a:solidFill>
                <a:srgbClr val="FF0000"/>
              </a:solidFill>
              <a:latin typeface="Futura Std Light" panose="020B0402020204020303" pitchFamily="34" charset="0"/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Sample of </a:t>
            </a:r>
            <a:r>
              <a:rPr lang="it-IT" sz="2800" b="1" dirty="0" err="1">
                <a:solidFill>
                  <a:srgbClr val="FF0000"/>
                </a:solidFill>
                <a:latin typeface="Futura Std Light" panose="020B0402020204020303" pitchFamily="34" charset="0"/>
              </a:rPr>
              <a:t>a</a:t>
            </a:r>
            <a:r>
              <a:rPr lang="it-IT" sz="2800" b="1" dirty="0" err="1" smtClean="0">
                <a:solidFill>
                  <a:srgbClr val="FF0000"/>
                </a:solidFill>
                <a:latin typeface="Futura Std Light" panose="020B0402020204020303" pitchFamily="34" charset="0"/>
              </a:rPr>
              <a:t>bout</a:t>
            </a:r>
            <a:r>
              <a:rPr lang="it-IT" sz="2800" b="1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 900 </a:t>
            </a:r>
            <a:r>
              <a:rPr lang="it-IT" sz="2800" b="1" dirty="0" err="1" smtClean="0">
                <a:solidFill>
                  <a:srgbClr val="FF0000"/>
                </a:solidFill>
                <a:latin typeface="Futura Std Light" panose="020B0402020204020303" pitchFamily="34" charset="0"/>
              </a:rPr>
              <a:t>members</a:t>
            </a:r>
            <a:endParaRPr lang="it-IT" sz="2800" b="1" dirty="0" smtClean="0">
              <a:solidFill>
                <a:srgbClr val="FF0000"/>
              </a:solidFill>
              <a:latin typeface="Futura Std Light" panose="020B0402020204020303" pitchFamily="34" charset="0"/>
            </a:endParaRPr>
          </a:p>
          <a:p>
            <a:pPr algn="ctr"/>
            <a:r>
              <a:rPr lang="it-IT" sz="2800" b="1" dirty="0" err="1" smtClean="0">
                <a:solidFill>
                  <a:srgbClr val="FF0000"/>
                </a:solidFill>
                <a:latin typeface="Futura Std Light" panose="020B0402020204020303" pitchFamily="34" charset="0"/>
              </a:rPr>
              <a:t>Period</a:t>
            </a:r>
            <a:r>
              <a:rPr lang="it-IT" sz="2800" b="1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: 2014-2015</a:t>
            </a:r>
            <a:endParaRPr lang="it-IT" sz="2800" b="1" dirty="0">
              <a:solidFill>
                <a:srgbClr val="FF0000"/>
              </a:solidFill>
              <a:latin typeface="Futura Std Ligh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0878" y="887498"/>
            <a:ext cx="7772400" cy="464897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LOMBARDY: a </a:t>
            </a:r>
            <a:r>
              <a:rPr lang="it-IT" sz="3200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worldwide</a:t>
            </a:r>
            <a:r>
              <a:rPr lang="it-IT" sz="3200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 </a:t>
            </a:r>
            <a:r>
              <a:rPr lang="it-IT" sz="32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  <a:t>INTERNATIONALIZATION</a:t>
            </a:r>
            <a:br>
              <a:rPr lang="it-IT" sz="32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  <a:sym typeface="Helvetica Light" charset="0"/>
              </a:rPr>
            </a:br>
            <a:r>
              <a:rPr lang="it-IT" sz="2800" dirty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Helvetica Light" charset="0"/>
              </a:rPr>
              <a:t>	</a:t>
            </a:r>
            <a:r>
              <a:rPr lang="it-IT" sz="2800" dirty="0" smtClean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it-IT" sz="2800" dirty="0">
                <a:solidFill>
                  <a:schemeClr val="tx2">
                    <a:lumMod val="50000"/>
                  </a:schemeClr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it-IT" sz="2800" dirty="0">
              <a:solidFill>
                <a:srgbClr val="2A497E"/>
              </a:solidFill>
              <a:latin typeface="Futura Std Book" panose="020B0502020204020303" pitchFamily="34" charset="0"/>
              <a:ea typeface="MS PGothic" charset="0"/>
              <a:cs typeface="MS PGothic" charset="0"/>
              <a:sym typeface="Helvetica Light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511" y="1388348"/>
            <a:ext cx="8626643" cy="4114408"/>
          </a:xfrm>
        </p:spPr>
        <p:txBody>
          <a:bodyPr>
            <a:normAutofit/>
          </a:bodyPr>
          <a:lstStyle/>
          <a:p>
            <a:pPr marL="685800" lvl="1" indent="-342900" algn="just"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More </a:t>
            </a:r>
            <a:r>
              <a:rPr lang="it-IT" sz="2400" dirty="0" err="1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than</a:t>
            </a:r>
            <a:r>
              <a:rPr lang="it-IT" sz="2400" dirty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70% of Lombardy </a:t>
            </a:r>
            <a:r>
              <a:rPr lang="it-IT" sz="2400" dirty="0" err="1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associated</a:t>
            </a:r>
            <a:r>
              <a:rPr lang="it-IT" sz="2400" dirty="0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companies </a:t>
            </a:r>
            <a:r>
              <a:rPr lang="it-IT" sz="2400" dirty="0" err="1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it-IT" sz="2400" dirty="0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involved</a:t>
            </a:r>
            <a:r>
              <a:rPr lang="it-IT" sz="2400" dirty="0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it-IT" sz="2400" dirty="0" err="1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</a:t>
            </a:r>
            <a:r>
              <a:rPr lang="it-IT" sz="2400" dirty="0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trade</a:t>
            </a:r>
            <a:endParaRPr lang="it-IT" sz="2400" dirty="0" smtClean="0">
              <a:solidFill>
                <a:srgbClr val="002060"/>
              </a:solidFill>
              <a:latin typeface="Futura Std Book" panose="020B05020202040203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85800" lvl="1" indent="-342900" algn="just">
              <a:buFont typeface="Wingdings" panose="05000000000000000000" pitchFamily="2" charset="2"/>
              <a:buChar char="§"/>
            </a:pPr>
            <a:endParaRPr lang="it-IT" sz="2400" dirty="0">
              <a:solidFill>
                <a:srgbClr val="002060"/>
              </a:solidFill>
              <a:latin typeface="Futura Std Book" panose="020B05020202040203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457200" algn="just">
              <a:buFont typeface="Wingdings" panose="05000000000000000000" pitchFamily="2" charset="2"/>
              <a:buChar char="§"/>
            </a:pPr>
            <a:r>
              <a:rPr lang="it-IT" sz="2400" kern="1200" dirty="0" err="1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Associated</a:t>
            </a:r>
            <a:r>
              <a:rPr lang="it-IT" sz="2400" kern="1200" dirty="0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companies</a:t>
            </a:r>
            <a:r>
              <a:rPr lang="it-IT" sz="2400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 </a:t>
            </a:r>
            <a:r>
              <a:rPr lang="it-IT" sz="2400" dirty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export 30% of </a:t>
            </a:r>
            <a:r>
              <a:rPr lang="it-IT" sz="2400" dirty="0" err="1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their</a:t>
            </a:r>
            <a:r>
              <a:rPr lang="it-IT" sz="2400" dirty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turnover</a:t>
            </a:r>
          </a:p>
          <a:p>
            <a:pPr lvl="1" algn="just"/>
            <a:r>
              <a:rPr lang="it-IT" sz="2400" dirty="0" smtClean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t-IT" sz="2400" dirty="0">
              <a:solidFill>
                <a:srgbClr val="C00000"/>
              </a:solidFill>
              <a:latin typeface="Futura Std Book" panose="020B05020202040203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457200" algn="just">
              <a:buFont typeface="Wingdings" panose="05000000000000000000" pitchFamily="2" charset="2"/>
              <a:buChar char="§"/>
            </a:pPr>
            <a:r>
              <a:rPr lang="it-IT" sz="2400" kern="1200" dirty="0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More </a:t>
            </a:r>
            <a:r>
              <a:rPr lang="it-IT" sz="2400" kern="1200" dirty="0" err="1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than</a:t>
            </a:r>
            <a:r>
              <a:rPr lang="it-IT" sz="2400" kern="1200" dirty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kern="1200" dirty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40%</a:t>
            </a:r>
            <a:r>
              <a:rPr lang="it-IT" sz="2400" kern="1200" dirty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of </a:t>
            </a:r>
            <a:r>
              <a:rPr lang="it-IT" sz="2400" kern="1200" dirty="0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export </a:t>
            </a:r>
            <a:r>
              <a:rPr lang="it-IT" sz="2400" kern="1200" dirty="0" err="1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it-IT" sz="2400" kern="1200" dirty="0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kern="1200" dirty="0" err="1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towards</a:t>
            </a:r>
            <a:r>
              <a:rPr lang="it-IT" sz="2400" kern="1200" dirty="0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kern="1200" dirty="0" smtClean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Extra </a:t>
            </a:r>
            <a:r>
              <a:rPr lang="it-IT" sz="2400" kern="1200" dirty="0" err="1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European</a:t>
            </a:r>
            <a:r>
              <a:rPr lang="it-IT" sz="2400" kern="1200" dirty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2400" kern="1200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Countries</a:t>
            </a:r>
            <a:endParaRPr lang="it-IT" sz="2400" dirty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it-IT" dirty="0" smtClean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it-IT" dirty="0" smtClean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it-IT" dirty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it-IT" dirty="0" smtClean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it-IT" dirty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it-IT" dirty="0" smtClean="0">
              <a:solidFill>
                <a:srgbClr val="C00000"/>
              </a:solidFill>
              <a:latin typeface="Futura Bk BT" panose="020B05020202040203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it-IT" dirty="0" smtClean="0">
              <a:solidFill>
                <a:schemeClr val="accent2">
                  <a:lumMod val="50000"/>
                </a:schemeClr>
              </a:solidFill>
              <a:latin typeface="Futura Bk BT" panose="020B05020202040203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it-IT" dirty="0" smtClean="0">
              <a:solidFill>
                <a:srgbClr val="003366"/>
              </a:solidFill>
              <a:latin typeface="Futura Bk BT" panose="020B05020202040203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it-IT" dirty="0" smtClean="0">
              <a:solidFill>
                <a:srgbClr val="003366"/>
              </a:solidFill>
              <a:latin typeface="Futura Bk BT" panose="020B05020202040203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511" y="4678753"/>
            <a:ext cx="6821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Source: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Internationalization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Survey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, Confindustria Lombardia, 2015 and ISTAT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503" t="10729" r="9394" b="2041"/>
          <a:stretch/>
        </p:blipFill>
        <p:spPr>
          <a:xfrm>
            <a:off x="312821" y="890338"/>
            <a:ext cx="8624350" cy="4114800"/>
          </a:xfrm>
          <a:prstGeom prst="rect">
            <a:avLst/>
          </a:prstGeom>
        </p:spPr>
      </p:pic>
      <p:sp>
        <p:nvSpPr>
          <p:cNvPr id="8" name="CasellaDiTesto 580"/>
          <p:cNvSpPr txBox="1">
            <a:spLocks noChangeArrowheads="1"/>
          </p:cNvSpPr>
          <p:nvPr/>
        </p:nvSpPr>
        <p:spPr bwMode="auto">
          <a:xfrm>
            <a:off x="1377379" y="513829"/>
            <a:ext cx="621353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/>
            <a:r>
              <a:rPr lang="it-IT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Lombardy’s</a:t>
            </a:r>
            <a:r>
              <a:rPr lang="it-IT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 </a:t>
            </a:r>
            <a:r>
              <a:rPr lang="it-IT" dirty="0" smtClean="0">
                <a:solidFill>
                  <a:srgbClr val="C0000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Export </a:t>
            </a:r>
            <a:r>
              <a:rPr lang="it-IT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1991-2014</a:t>
            </a:r>
            <a:endParaRPr lang="it-IT" dirty="0">
              <a:solidFill>
                <a:srgbClr val="003366"/>
              </a:solidFill>
              <a:latin typeface="Futura Bk BT" panose="020B0502020204020303" pitchFamily="34" charset="0"/>
              <a:ea typeface="ＭＳ Ｐゴシック" pitchFamily="34" charset="-128"/>
              <a:cs typeface="+mn-cs"/>
            </a:endParaRPr>
          </a:p>
          <a:p>
            <a:pPr algn="ctr" defTabSz="685800" eaLnBrk="1" hangingPunct="1"/>
            <a:r>
              <a:rPr lang="it-IT" sz="12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(</a:t>
            </a:r>
            <a:r>
              <a:rPr lang="it-IT" sz="1200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Mld</a:t>
            </a:r>
            <a:r>
              <a:rPr lang="it-IT" sz="12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 € and % </a:t>
            </a:r>
            <a:r>
              <a:rPr lang="it-IT" sz="1200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Variation</a:t>
            </a:r>
            <a:r>
              <a:rPr lang="it-IT" sz="12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)</a:t>
            </a:r>
            <a:endParaRPr lang="it-IT" sz="1200" dirty="0">
              <a:solidFill>
                <a:srgbClr val="003366"/>
              </a:solidFill>
              <a:latin typeface="Futura Bk BT" panose="020B0502020204020303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4194852"/>
            <a:ext cx="53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rgbClr val="003366"/>
                </a:solidFill>
                <a:latin typeface="Futura Bk BT" panose="020B0502020204020303" pitchFamily="34" charset="0"/>
              </a:rPr>
              <a:t>Mld</a:t>
            </a:r>
            <a:r>
              <a:rPr lang="it-IT" sz="1200" dirty="0" smtClean="0">
                <a:solidFill>
                  <a:srgbClr val="003366"/>
                </a:solidFill>
                <a:latin typeface="Futura Bk BT" panose="020B0502020204020303" pitchFamily="34" charset="0"/>
              </a:rPr>
              <a:t> €</a:t>
            </a:r>
            <a:endParaRPr lang="it-IT" sz="1200" dirty="0">
              <a:solidFill>
                <a:srgbClr val="003366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-1" y="4880999"/>
            <a:ext cx="41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Source: Confindustria </a:t>
            </a:r>
            <a:r>
              <a:rPr lang="it-IT" sz="1000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Lombardia’s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 </a:t>
            </a:r>
            <a:r>
              <a:rPr lang="it-IT" sz="1000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elaboration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 on ISTAT data</a:t>
            </a:r>
            <a:endParaRPr lang="it-IT" sz="1000" dirty="0">
              <a:solidFill>
                <a:srgbClr val="003366"/>
              </a:solidFill>
              <a:latin typeface="Futura Bk BT" panose="020B0502020204020303" pitchFamily="34" charset="0"/>
              <a:ea typeface="ＭＳ Ｐゴシック" pitchFamily="34" charset="-128"/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70550" y="92961"/>
            <a:ext cx="74270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Great </a:t>
            </a:r>
            <a:r>
              <a:rPr lang="it-IT" dirty="0" err="1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capacity</a:t>
            </a: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to </a:t>
            </a:r>
            <a:r>
              <a:rPr lang="it-IT" dirty="0" err="1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react</a:t>
            </a: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to the </a:t>
            </a:r>
            <a:r>
              <a:rPr lang="it-IT" dirty="0" err="1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crisis</a:t>
            </a:r>
            <a:r>
              <a:rPr lang="it-IT" dirty="0" smtClean="0">
                <a:solidFill>
                  <a:srgbClr val="00206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it-IT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resilience</a:t>
            </a:r>
            <a:r>
              <a:rPr lang="it-IT" dirty="0" smtClean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it-IT" dirty="0" err="1">
                <a:solidFill>
                  <a:srgbClr val="C00000"/>
                </a:solidFill>
                <a:latin typeface="Futura Std Book" panose="020B05020202040203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perfomance</a:t>
            </a:r>
            <a:endParaRPr lang="it-IT" dirty="0">
              <a:solidFill>
                <a:srgbClr val="C00000"/>
              </a:solidFill>
              <a:latin typeface="Futura Std Book" panose="020B0502020204020303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13987" y="3314967"/>
            <a:ext cx="883769" cy="276999"/>
          </a:xfrm>
          <a:prstGeom prst="rect">
            <a:avLst/>
          </a:prstGeom>
          <a:solidFill>
            <a:srgbClr val="FDCFD3"/>
          </a:solidFill>
          <a:ln>
            <a:solidFill>
              <a:srgbClr val="FDCFD3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  <a:latin typeface="Futura Std Book" panose="020B0502020204020303" pitchFamily="34" charset="0"/>
              </a:rPr>
              <a:t>+ 14,3%</a:t>
            </a:r>
            <a:endParaRPr lang="it-IT" sz="1200" b="1" dirty="0">
              <a:solidFill>
                <a:srgbClr val="C00000"/>
              </a:solidFill>
              <a:latin typeface="Futura Std Book" panose="020B0502020204020303" pitchFamily="34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6828917" y="4559968"/>
            <a:ext cx="0" cy="321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986" t="1389" r="6296" b="1982"/>
          <a:stretch/>
        </p:blipFill>
        <p:spPr>
          <a:xfrm>
            <a:off x="360947" y="211872"/>
            <a:ext cx="8358510" cy="4889517"/>
          </a:xfrm>
          <a:prstGeom prst="rect">
            <a:avLst/>
          </a:prstGeom>
        </p:spPr>
      </p:pic>
      <p:sp>
        <p:nvSpPr>
          <p:cNvPr id="8" name="CasellaDiTesto 580"/>
          <p:cNvSpPr txBox="1">
            <a:spLocks noChangeArrowheads="1"/>
          </p:cNvSpPr>
          <p:nvPr/>
        </p:nvSpPr>
        <p:spPr bwMode="auto">
          <a:xfrm>
            <a:off x="1248609" y="123263"/>
            <a:ext cx="62135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/>
            <a:r>
              <a:rPr lang="it-IT" b="1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Lombardy’s</a:t>
            </a:r>
            <a:r>
              <a:rPr lang="it-IT" b="1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 International Trade</a:t>
            </a:r>
          </a:p>
          <a:p>
            <a:pPr algn="ctr" defTabSz="685800" eaLnBrk="1" hangingPunct="1"/>
            <a:r>
              <a:rPr lang="it-IT" dirty="0" smtClean="0">
                <a:solidFill>
                  <a:srgbClr val="C0000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Import</a:t>
            </a:r>
            <a:r>
              <a:rPr lang="it-IT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, </a:t>
            </a:r>
            <a:r>
              <a:rPr lang="it-IT" dirty="0" smtClean="0">
                <a:solidFill>
                  <a:srgbClr val="C0000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Export</a:t>
            </a:r>
            <a:r>
              <a:rPr lang="it-IT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 1991-2014</a:t>
            </a:r>
            <a:endParaRPr lang="it-IT" dirty="0">
              <a:solidFill>
                <a:srgbClr val="003366"/>
              </a:solidFill>
              <a:latin typeface="Futura Bk BT" panose="020B0502020204020303" pitchFamily="34" charset="0"/>
              <a:ea typeface="ＭＳ Ｐゴシック" pitchFamily="34" charset="-128"/>
              <a:cs typeface="+mn-cs"/>
            </a:endParaRPr>
          </a:p>
          <a:p>
            <a:pPr algn="ctr" defTabSz="685800" eaLnBrk="1" hangingPunct="1"/>
            <a:r>
              <a:rPr lang="it-IT" sz="12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(</a:t>
            </a:r>
            <a:r>
              <a:rPr lang="it-IT" sz="1200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Mld</a:t>
            </a:r>
            <a:r>
              <a:rPr lang="it-IT" sz="12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 € and % </a:t>
            </a:r>
            <a:r>
              <a:rPr lang="it-IT" sz="1200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Variation</a:t>
            </a:r>
            <a:r>
              <a:rPr lang="it-IT" sz="12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)</a:t>
            </a:r>
            <a:endParaRPr lang="it-IT" sz="1200" dirty="0">
              <a:solidFill>
                <a:srgbClr val="003366"/>
              </a:solidFill>
              <a:latin typeface="Futura Bk BT" panose="020B0502020204020303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4194852"/>
            <a:ext cx="53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rgbClr val="003366"/>
                </a:solidFill>
                <a:latin typeface="Futura Bk BT" panose="020B0502020204020303" pitchFamily="34" charset="0"/>
              </a:rPr>
              <a:t>Mld</a:t>
            </a:r>
            <a:r>
              <a:rPr lang="it-IT" sz="1200" dirty="0" smtClean="0">
                <a:solidFill>
                  <a:srgbClr val="003366"/>
                </a:solidFill>
                <a:latin typeface="Futura Bk BT" panose="020B0502020204020303" pitchFamily="34" charset="0"/>
              </a:rPr>
              <a:t> €</a:t>
            </a:r>
            <a:endParaRPr lang="it-IT" sz="1200" dirty="0">
              <a:solidFill>
                <a:srgbClr val="003366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-1" y="4880999"/>
            <a:ext cx="410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Source: Confindustria </a:t>
            </a:r>
            <a:r>
              <a:rPr lang="it-IT" sz="1000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Lombardia’s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 </a:t>
            </a:r>
            <a:r>
              <a:rPr lang="it-IT" sz="1000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elaboration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 on ISTAT data</a:t>
            </a:r>
            <a:endParaRPr lang="it-IT" sz="1000" dirty="0">
              <a:solidFill>
                <a:srgbClr val="003366"/>
              </a:solidFill>
              <a:latin typeface="Futura Bk BT" panose="020B0502020204020303" pitchFamily="34" charset="0"/>
              <a:ea typeface="ＭＳ Ｐゴシック" pitchFamily="34" charset="-128"/>
            </a:endParaRP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13987" y="3314967"/>
            <a:ext cx="883769" cy="276999"/>
          </a:xfrm>
          <a:prstGeom prst="rect">
            <a:avLst/>
          </a:prstGeom>
          <a:solidFill>
            <a:srgbClr val="FDCFD3"/>
          </a:solidFill>
          <a:ln>
            <a:solidFill>
              <a:srgbClr val="FDCFD3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  <a:latin typeface="Futura Std Book" panose="020B0502020204020303" pitchFamily="34" charset="0"/>
              </a:rPr>
              <a:t>+ 14,3%</a:t>
            </a:r>
            <a:endParaRPr lang="it-IT" sz="1200" b="1" dirty="0">
              <a:solidFill>
                <a:srgbClr val="C00000"/>
              </a:solidFill>
              <a:latin typeface="Futura Std Book" panose="020B0502020204020303" pitchFamily="34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6698975" y="4726499"/>
            <a:ext cx="10633" cy="308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5CAE-73B0-48D7-AF6E-8698E81CBFF9}" type="slidenum">
              <a:rPr lang="de-DE" smtClean="0">
                <a:solidFill>
                  <a:srgbClr val="000000"/>
                </a:solidFill>
              </a:rPr>
              <a:pPr/>
              <a:t>28</a:t>
            </a:fld>
            <a:endParaRPr lang="de-DE">
              <a:solidFill>
                <a:srgbClr val="000000"/>
              </a:solidFill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285458"/>
              </p:ext>
            </p:extLst>
          </p:nvPr>
        </p:nvGraphicFramePr>
        <p:xfrm>
          <a:off x="-132347" y="1099449"/>
          <a:ext cx="8963525" cy="379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78511" y="4767264"/>
            <a:ext cx="6821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Source: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Internationalization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Survey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, Confindustria Lombardia, 2015 – multiple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choice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CasellaDiTesto 580"/>
          <p:cNvSpPr txBox="1">
            <a:spLocks noChangeArrowheads="1"/>
          </p:cNvSpPr>
          <p:nvPr/>
        </p:nvSpPr>
        <p:spPr bwMode="auto">
          <a:xfrm>
            <a:off x="635711" y="98330"/>
            <a:ext cx="850828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/>
            <a:r>
              <a:rPr lang="it-IT" sz="2800" b="1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Our</a:t>
            </a:r>
            <a:r>
              <a:rPr lang="it-IT" sz="2800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b="1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associated</a:t>
            </a:r>
            <a:r>
              <a:rPr lang="it-IT" sz="2800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companies:</a:t>
            </a:r>
            <a:r>
              <a:rPr lang="it-IT" sz="28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there</a:t>
            </a:r>
            <a:r>
              <a:rPr lang="it-IT" sz="28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are more </a:t>
            </a:r>
            <a:r>
              <a:rPr lang="it-IT" sz="2800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exporters</a:t>
            </a:r>
            <a:r>
              <a:rPr lang="it-IT" sz="2800" dirty="0" smtClean="0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dirty="0" err="1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than</a:t>
            </a:r>
            <a:r>
              <a:rPr lang="it-IT" sz="2800" dirty="0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importers</a:t>
            </a:r>
            <a:r>
              <a:rPr lang="it-IT" sz="2800" dirty="0" smtClean="0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, </a:t>
            </a:r>
            <a:r>
              <a:rPr lang="it-IT" sz="28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but</a:t>
            </a:r>
            <a:r>
              <a:rPr lang="it-IT" sz="28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…</a:t>
            </a:r>
            <a:r>
              <a:rPr lang="it-IT" sz="28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endParaRPr lang="it-IT" sz="2800" dirty="0">
              <a:solidFill>
                <a:srgbClr val="2A497E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  <a:p>
            <a:pPr algn="ctr" defTabSz="685800" eaLnBrk="1" hangingPunct="1"/>
            <a:endParaRPr lang="it-IT" sz="1400" dirty="0">
              <a:solidFill>
                <a:srgbClr val="003366"/>
              </a:solidFill>
              <a:latin typeface="Futura Bk BT" panose="020B0502020204020303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010981" y="137730"/>
            <a:ext cx="703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8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Internationalisation</a:t>
            </a:r>
            <a:r>
              <a:rPr lang="it-IT" sz="28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: </a:t>
            </a:r>
            <a:r>
              <a:rPr lang="it-IT" sz="28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not</a:t>
            </a:r>
            <a:r>
              <a:rPr lang="it-IT" sz="28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only</a:t>
            </a:r>
            <a:r>
              <a:rPr lang="it-IT" sz="28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export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240253"/>
              </p:ext>
            </p:extLst>
          </p:nvPr>
        </p:nvGraphicFramePr>
        <p:xfrm>
          <a:off x="337763" y="818931"/>
          <a:ext cx="7002966" cy="324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nettore 2 8"/>
          <p:cNvCxnSpPr/>
          <p:nvPr/>
        </p:nvCxnSpPr>
        <p:spPr>
          <a:xfrm flipH="1">
            <a:off x="7409194" y="3721478"/>
            <a:ext cx="818414" cy="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7340729" y="3158078"/>
            <a:ext cx="955344" cy="17856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58358" y="4067302"/>
            <a:ext cx="8140097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000" dirty="0" err="1" smtClean="0">
                <a:solidFill>
                  <a:schemeClr val="bg1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We</a:t>
            </a:r>
            <a:r>
              <a:rPr lang="it-IT" sz="2000" dirty="0" smtClean="0">
                <a:solidFill>
                  <a:schemeClr val="bg1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have</a:t>
            </a:r>
            <a:r>
              <a:rPr lang="it-IT" sz="2000" dirty="0" smtClean="0">
                <a:solidFill>
                  <a:schemeClr val="bg1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to </a:t>
            </a:r>
            <a:r>
              <a:rPr lang="it-IT" sz="2000" dirty="0" err="1" smtClean="0">
                <a:solidFill>
                  <a:schemeClr val="bg1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support</a:t>
            </a:r>
            <a:r>
              <a:rPr lang="it-IT" sz="2000" dirty="0" smtClean="0">
                <a:solidFill>
                  <a:schemeClr val="bg1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companies in </a:t>
            </a:r>
            <a:r>
              <a:rPr lang="it-IT" sz="2000" dirty="0" err="1" smtClean="0">
                <a:solidFill>
                  <a:schemeClr val="bg1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adopting</a:t>
            </a:r>
            <a:r>
              <a:rPr lang="it-IT" sz="2000" dirty="0" smtClean="0">
                <a:solidFill>
                  <a:schemeClr val="bg1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a more </a:t>
            </a:r>
            <a:r>
              <a:rPr lang="it-IT" sz="2000" dirty="0" err="1" smtClean="0">
                <a:solidFill>
                  <a:schemeClr val="bg1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stable</a:t>
            </a:r>
            <a:r>
              <a:rPr lang="it-IT" sz="2000" dirty="0" smtClean="0">
                <a:solidFill>
                  <a:schemeClr val="bg1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 </a:t>
            </a:r>
            <a:r>
              <a:rPr lang="it-IT" sz="2000" dirty="0" err="1" smtClean="0">
                <a:solidFill>
                  <a:schemeClr val="bg1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strategy</a:t>
            </a:r>
            <a:r>
              <a:rPr lang="it-IT" sz="2000" dirty="0" smtClean="0">
                <a:solidFill>
                  <a:schemeClr val="bg1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… </a:t>
            </a:r>
            <a:endParaRPr lang="it-IT" sz="2000" dirty="0">
              <a:solidFill>
                <a:schemeClr val="bg1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8511" y="4767264"/>
            <a:ext cx="6821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Source: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Internationalization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Survey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, Confindustria Lombardia, 2015 – multiple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choice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67" y="1693156"/>
            <a:ext cx="1902329" cy="779643"/>
          </a:xfrm>
          <a:prstGeom prst="rect">
            <a:avLst/>
          </a:prstGeom>
        </p:spPr>
      </p:pic>
      <p:cxnSp>
        <p:nvCxnSpPr>
          <p:cNvPr id="45" name="Connettore 1 44"/>
          <p:cNvCxnSpPr/>
          <p:nvPr/>
        </p:nvCxnSpPr>
        <p:spPr>
          <a:xfrm>
            <a:off x="0" y="4340225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011" name="Immagine 46" descr="logo-conf-lato copy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rgbClr val="4F81BD"/>
                </a:solidFill>
              </a:ln>
              <a:solidFill>
                <a:srgbClr val="4F81BD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3455988" y="107950"/>
            <a:ext cx="2232025" cy="4937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it-IT" sz="32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ABOUT US</a:t>
            </a:r>
            <a:endParaRPr lang="it-IT" sz="3200" dirty="0">
              <a:solidFill>
                <a:prstClr val="white">
                  <a:lumMod val="75000"/>
                </a:prstClr>
              </a:solidFill>
              <a:latin typeface="Futura Std Book" panose="020B0502020204020303" pitchFamily="34" charset="0"/>
              <a:ea typeface="ＭＳ Ｐゴシック" charset="0"/>
              <a:cs typeface="Futura Std Book Oblique"/>
            </a:endParaRPr>
          </a:p>
        </p:txBody>
      </p:sp>
      <p:pic>
        <p:nvPicPr>
          <p:cNvPr id="12" name="Immagine 4"/>
          <p:cNvPicPr>
            <a:picLocks noChangeAspect="1"/>
          </p:cNvPicPr>
          <p:nvPr/>
        </p:nvPicPr>
        <p:blipFill>
          <a:blip r:embed="rId4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" y="1484378"/>
            <a:ext cx="3903255" cy="369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ttangolo 21"/>
          <p:cNvSpPr>
            <a:spLocks noChangeArrowheads="1"/>
          </p:cNvSpPr>
          <p:nvPr/>
        </p:nvSpPr>
        <p:spPr bwMode="auto">
          <a:xfrm>
            <a:off x="290513" y="583789"/>
            <a:ext cx="86741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it-IT" sz="2000" b="1" dirty="0">
                <a:solidFill>
                  <a:srgbClr val="C00000"/>
                </a:solidFill>
                <a:latin typeface="Futura Std Book" panose="020B0502020204020303" pitchFamily="34" charset="0"/>
              </a:rPr>
              <a:t>Confindustria Lombardia </a:t>
            </a:r>
            <a:r>
              <a:rPr lang="en-US" altLang="it-IT" sz="1400" b="1" dirty="0">
                <a:solidFill>
                  <a:srgbClr val="2A497E"/>
                </a:solidFill>
                <a:latin typeface="Futura Std Book" panose="020B0502020204020303" pitchFamily="34" charset="0"/>
              </a:rPr>
              <a:t>is the Lombardy’s Entrepreneurial Federation. </a:t>
            </a:r>
          </a:p>
          <a:p>
            <a:pPr algn="just"/>
            <a:r>
              <a:rPr lang="it-IT" altLang="it-IT" sz="1400" dirty="0" err="1">
                <a:solidFill>
                  <a:srgbClr val="2A497E"/>
                </a:solidFill>
                <a:latin typeface="Futura Std Book" panose="020B0502020204020303" pitchFamily="34" charset="0"/>
              </a:rPr>
              <a:t>Founded</a:t>
            </a:r>
            <a:r>
              <a:rPr lang="it-IT" altLang="it-IT" sz="1400" dirty="0">
                <a:solidFill>
                  <a:srgbClr val="2A497E"/>
                </a:solidFill>
                <a:latin typeface="Futura Std Book" panose="020B0502020204020303" pitchFamily="34" charset="0"/>
              </a:rPr>
              <a:t> in </a:t>
            </a:r>
            <a:r>
              <a:rPr lang="it-IT" altLang="it-IT" sz="1400" b="1" dirty="0">
                <a:solidFill>
                  <a:srgbClr val="2A497E"/>
                </a:solidFill>
                <a:latin typeface="Futura Std Book" panose="020B0502020204020303" pitchFamily="34" charset="0"/>
              </a:rPr>
              <a:t>1971</a:t>
            </a:r>
            <a:r>
              <a:rPr lang="en-US" altLang="it-IT" sz="1400" dirty="0">
                <a:solidFill>
                  <a:srgbClr val="2A497E"/>
                </a:solidFill>
                <a:latin typeface="Futura Std Book" panose="020B0502020204020303" pitchFamily="34" charset="0"/>
              </a:rPr>
              <a:t>, it is composed by </a:t>
            </a:r>
            <a:r>
              <a:rPr lang="en-US" altLang="it-IT" sz="2000" b="1" dirty="0">
                <a:solidFill>
                  <a:srgbClr val="C00000"/>
                </a:solidFill>
                <a:latin typeface="Futura Std Book" panose="020B0502020204020303" pitchFamily="34" charset="0"/>
              </a:rPr>
              <a:t>10 </a:t>
            </a:r>
            <a:r>
              <a:rPr lang="en-US" altLang="it-IT" sz="2000" b="1" dirty="0" smtClean="0">
                <a:solidFill>
                  <a:srgbClr val="C00000"/>
                </a:solidFill>
                <a:latin typeface="Futura Std Book" panose="020B0502020204020303" pitchFamily="34" charset="0"/>
              </a:rPr>
              <a:t>local associations </a:t>
            </a:r>
            <a:r>
              <a:rPr lang="en-US" altLang="it-IT" sz="1400" dirty="0">
                <a:solidFill>
                  <a:srgbClr val="2A497E"/>
                </a:solidFill>
                <a:latin typeface="Futura Std Book" panose="020B0502020204020303" pitchFamily="34" charset="0"/>
              </a:rPr>
              <a:t>with </a:t>
            </a:r>
            <a:r>
              <a:rPr lang="en-US" altLang="it-IT" b="1" dirty="0" smtClean="0">
                <a:solidFill>
                  <a:srgbClr val="C00000"/>
                </a:solidFill>
                <a:latin typeface="Futura Std Book" panose="020B0502020204020303" pitchFamily="34" charset="0"/>
              </a:rPr>
              <a:t>12 </a:t>
            </a:r>
            <a:r>
              <a:rPr lang="en-US" altLang="it-IT" b="1" dirty="0">
                <a:solidFill>
                  <a:srgbClr val="C00000"/>
                </a:solidFill>
                <a:latin typeface="Futura Std Book" panose="020B0502020204020303" pitchFamily="34" charset="0"/>
              </a:rPr>
              <a:t>thousand companies </a:t>
            </a:r>
            <a:r>
              <a:rPr lang="en-US" altLang="it-IT" sz="1400" dirty="0">
                <a:solidFill>
                  <a:srgbClr val="2A497E"/>
                </a:solidFill>
                <a:latin typeface="Futura Std Book" panose="020B0502020204020303" pitchFamily="34" charset="0"/>
              </a:rPr>
              <a:t>and </a:t>
            </a:r>
            <a:r>
              <a:rPr lang="en-US" altLang="it-IT" sz="1600" b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 </a:t>
            </a:r>
            <a:r>
              <a:rPr lang="en-US" altLang="it-IT" sz="2000" b="1" dirty="0" smtClean="0">
                <a:solidFill>
                  <a:srgbClr val="C00000"/>
                </a:solidFill>
                <a:latin typeface="Futura Std Book" panose="020B0502020204020303" pitchFamily="34" charset="0"/>
              </a:rPr>
              <a:t>650 </a:t>
            </a:r>
            <a:r>
              <a:rPr lang="en-US" altLang="it-IT" sz="2000" b="1" dirty="0">
                <a:solidFill>
                  <a:srgbClr val="C00000"/>
                </a:solidFill>
                <a:latin typeface="Futura Std Book" panose="020B0502020204020303" pitchFamily="34" charset="0"/>
              </a:rPr>
              <a:t>thousand employees</a:t>
            </a:r>
            <a:r>
              <a:rPr lang="en-US" altLang="it-IT" sz="1400" dirty="0">
                <a:solidFill>
                  <a:srgbClr val="2A497E"/>
                </a:solidFill>
                <a:latin typeface="Futura Std Book" panose="020B0502020204020303" pitchFamily="34" charset="0"/>
              </a:rPr>
              <a:t>, nearly a quarter of the entire system of Confindustria</a:t>
            </a:r>
          </a:p>
          <a:p>
            <a:pPr algn="just"/>
            <a:endParaRPr lang="en-US" altLang="it-IT" sz="1400" dirty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pPr algn="just"/>
            <a:endParaRPr lang="en-US" altLang="it-IT" sz="1600" dirty="0">
              <a:solidFill>
                <a:srgbClr val="2A497E"/>
              </a:solidFill>
              <a:latin typeface="Futura Std Heavy"/>
            </a:endParaRPr>
          </a:p>
          <a:p>
            <a:pPr algn="just"/>
            <a:endParaRPr lang="en-US" altLang="it-IT" sz="1600" dirty="0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 b="1" dirty="0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 dirty="0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 dirty="0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 b="1" dirty="0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 dirty="0">
              <a:solidFill>
                <a:srgbClr val="1F497D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7" y="2471127"/>
            <a:ext cx="2212812" cy="144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6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60" y="3252064"/>
            <a:ext cx="2015598" cy="60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88" y="3902658"/>
            <a:ext cx="1946586" cy="43623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68" y="2326431"/>
            <a:ext cx="1758145" cy="87907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07" y="3853713"/>
            <a:ext cx="2165105" cy="43867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88" y="2478484"/>
            <a:ext cx="1753345" cy="50634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5"/>
          <a:stretch/>
        </p:blipFill>
        <p:spPr>
          <a:xfrm>
            <a:off x="3621491" y="2439954"/>
            <a:ext cx="861253" cy="677418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65" y="1721098"/>
            <a:ext cx="1715860" cy="58000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65" y="3262517"/>
            <a:ext cx="1545968" cy="56700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578" y="3222180"/>
            <a:ext cx="1644661" cy="6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39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253098612"/>
              </p:ext>
            </p:extLst>
          </p:nvPr>
        </p:nvGraphicFramePr>
        <p:xfrm>
          <a:off x="264404" y="958569"/>
          <a:ext cx="8681291" cy="403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ttore 1 6"/>
          <p:cNvCxnSpPr/>
          <p:nvPr/>
        </p:nvCxnSpPr>
        <p:spPr>
          <a:xfrm flipH="1">
            <a:off x="6516827" y="1074189"/>
            <a:ext cx="54006" cy="351039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172788" y="4131337"/>
            <a:ext cx="1361311" cy="30777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 eaLnBrk="1" hangingPunct="1"/>
            <a:r>
              <a:rPr lang="it-IT" sz="1400" b="1" dirty="0" err="1" smtClean="0">
                <a:solidFill>
                  <a:srgbClr val="C00000"/>
                </a:solidFill>
                <a:latin typeface="Futura Bk BT" panose="020B0502020204020303" pitchFamily="34" charset="0"/>
              </a:rPr>
              <a:t>Average</a:t>
            </a:r>
            <a:r>
              <a:rPr lang="it-IT" sz="1400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 29%</a:t>
            </a:r>
            <a:endParaRPr lang="it-IT" sz="1400" b="1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sp>
        <p:nvSpPr>
          <p:cNvPr id="9" name="CasellaDiTesto 580"/>
          <p:cNvSpPr txBox="1">
            <a:spLocks noChangeArrowheads="1"/>
          </p:cNvSpPr>
          <p:nvPr/>
        </p:nvSpPr>
        <p:spPr bwMode="auto">
          <a:xfrm>
            <a:off x="144380" y="0"/>
            <a:ext cx="8801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/>
            <a:r>
              <a:rPr lang="it-IT" sz="2400" dirty="0" err="1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Machinery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and </a:t>
            </a:r>
            <a:r>
              <a:rPr lang="it-IT" sz="2400" dirty="0" err="1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Pharma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: </a:t>
            </a:r>
            <a:r>
              <a:rPr 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economic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sectors</a:t>
            </a:r>
            <a:r>
              <a:rPr lang="it-IT" sz="24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with more </a:t>
            </a:r>
            <a:r>
              <a:rPr 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stable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international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strategy</a:t>
            </a:r>
            <a:endParaRPr lang="it-IT" sz="2400" dirty="0">
              <a:solidFill>
                <a:srgbClr val="2A497E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  <p:sp>
        <p:nvSpPr>
          <p:cNvPr id="6" name="CasellaDiTesto 10"/>
          <p:cNvSpPr txBox="1"/>
          <p:nvPr/>
        </p:nvSpPr>
        <p:spPr>
          <a:xfrm>
            <a:off x="0" y="4681825"/>
            <a:ext cx="3663592" cy="461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Source: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Internationalization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Survey</a:t>
            </a:r>
            <a:r>
              <a:rPr lang="it-IT" sz="12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, Confindustria Lombardia, 2015 – multiple </a:t>
            </a:r>
            <a:r>
              <a:rPr lang="it-IT" sz="12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choice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sellaDiTesto 580"/>
          <p:cNvSpPr txBox="1">
            <a:spLocks noChangeArrowheads="1"/>
          </p:cNvSpPr>
          <p:nvPr/>
        </p:nvSpPr>
        <p:spPr bwMode="auto">
          <a:xfrm>
            <a:off x="-131235" y="24267"/>
            <a:ext cx="917898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Associated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companies </a:t>
            </a:r>
            <a:r>
              <a:rPr lang="it-IT" sz="2400" b="1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ask</a:t>
            </a:r>
            <a:r>
              <a:rPr lang="it-IT" sz="240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for</a:t>
            </a:r>
            <a:r>
              <a:rPr lang="it-IT" sz="2400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: </a:t>
            </a:r>
            <a:r>
              <a:rPr lang="it-IT" sz="2400" b="1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B2B, partner </a:t>
            </a:r>
            <a:r>
              <a:rPr lang="it-IT" sz="2400" b="1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research</a:t>
            </a:r>
            <a:r>
              <a:rPr lang="it-IT" sz="2400" b="1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and  </a:t>
            </a:r>
          </a:p>
          <a:p>
            <a:pPr algn="ctr"/>
            <a:r>
              <a:rPr 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assistance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on </a:t>
            </a:r>
            <a:r>
              <a:rPr lang="it-IT" sz="2400" b="1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tax</a:t>
            </a:r>
            <a:r>
              <a:rPr lang="it-IT" sz="2400" b="1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b="1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system</a:t>
            </a:r>
            <a:r>
              <a:rPr lang="it-IT" sz="2400" b="1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and </a:t>
            </a:r>
            <a:r>
              <a:rPr lang="it-IT" sz="2400" b="1" dirty="0" err="1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foreign</a:t>
            </a:r>
            <a:r>
              <a:rPr lang="it-IT" sz="2400" b="1" dirty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law</a:t>
            </a:r>
          </a:p>
          <a:p>
            <a:pPr algn="ctr" defTabSz="685800" eaLnBrk="1" hangingPunct="1"/>
            <a:r>
              <a:rPr lang="it-IT" sz="2000" dirty="0" smtClean="0">
                <a:solidFill>
                  <a:srgbClr val="00206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 </a:t>
            </a:r>
            <a:endParaRPr lang="it-IT" sz="2000" dirty="0">
              <a:solidFill>
                <a:srgbClr val="002060"/>
              </a:solidFill>
              <a:latin typeface="Futura Bk BT" panose="020B0502020204020303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378623593"/>
              </p:ext>
            </p:extLst>
          </p:nvPr>
        </p:nvGraphicFramePr>
        <p:xfrm>
          <a:off x="401737" y="762320"/>
          <a:ext cx="8597884" cy="440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4767264"/>
            <a:ext cx="6821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Source: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Internationalization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Survey</a:t>
            </a:r>
            <a:r>
              <a:rPr lang="it-IT" sz="1400" dirty="0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, Confindustria Lombardia, 2015 – multiple </a:t>
            </a:r>
            <a:r>
              <a:rPr lang="it-IT" sz="1400" dirty="0" err="1" smtClean="0">
                <a:solidFill>
                  <a:schemeClr val="accent1">
                    <a:lumMod val="50000"/>
                  </a:schemeClr>
                </a:solidFill>
                <a:latin typeface="Futura Bk BT" panose="020B0502020204020303" pitchFamily="34" charset="0"/>
              </a:rPr>
              <a:t>choice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3" y="10633"/>
            <a:ext cx="8999647" cy="4999013"/>
          </a:xfrm>
          <a:prstGeom prst="rect">
            <a:avLst/>
          </a:prstGeom>
        </p:spPr>
      </p:pic>
      <p:sp>
        <p:nvSpPr>
          <p:cNvPr id="32769" name="CasellaDiTesto 1"/>
          <p:cNvSpPr txBox="1">
            <a:spLocks noChangeArrowheads="1"/>
          </p:cNvSpPr>
          <p:nvPr/>
        </p:nvSpPr>
        <p:spPr bwMode="auto">
          <a:xfrm>
            <a:off x="144353" y="235384"/>
            <a:ext cx="8855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/>
            <a:r>
              <a:rPr lang="it-IT" sz="2000" b="1" dirty="0" err="1" smtClean="0">
                <a:solidFill>
                  <a:srgbClr val="00206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Countries</a:t>
            </a:r>
            <a:r>
              <a:rPr lang="it-IT" sz="2000" b="1" dirty="0" smtClean="0">
                <a:solidFill>
                  <a:srgbClr val="00206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 in </a:t>
            </a:r>
            <a:r>
              <a:rPr lang="it-IT" sz="2000" b="1" dirty="0" err="1" smtClean="0">
                <a:solidFill>
                  <a:srgbClr val="00206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which</a:t>
            </a:r>
            <a:r>
              <a:rPr lang="it-IT" sz="2000" b="1" dirty="0" smtClean="0">
                <a:solidFill>
                  <a:srgbClr val="00206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 </a:t>
            </a:r>
            <a:r>
              <a:rPr lang="it-IT" sz="2000" b="1" dirty="0" err="1" smtClean="0">
                <a:solidFill>
                  <a:srgbClr val="00206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associated</a:t>
            </a:r>
            <a:r>
              <a:rPr lang="it-IT" sz="2000" b="1" dirty="0" smtClean="0">
                <a:solidFill>
                  <a:srgbClr val="00206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 companies </a:t>
            </a:r>
            <a:r>
              <a:rPr lang="it-IT" sz="2000" b="1" dirty="0" err="1" smtClean="0">
                <a:solidFill>
                  <a:srgbClr val="00206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intend</a:t>
            </a:r>
            <a:r>
              <a:rPr lang="it-IT" sz="2000" b="1" dirty="0" smtClean="0">
                <a:solidFill>
                  <a:srgbClr val="00206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 to </a:t>
            </a:r>
            <a:r>
              <a:rPr lang="it-IT" sz="2000" b="1" dirty="0" smtClean="0">
                <a:solidFill>
                  <a:srgbClr val="C0000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export in the </a:t>
            </a:r>
            <a:r>
              <a:rPr lang="it-IT" sz="2000" b="1" dirty="0" err="1" smtClean="0">
                <a:solidFill>
                  <a:srgbClr val="C0000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next</a:t>
            </a:r>
            <a:r>
              <a:rPr lang="it-IT" sz="2000" b="1" dirty="0" smtClean="0">
                <a:solidFill>
                  <a:srgbClr val="C0000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 3 </a:t>
            </a:r>
            <a:r>
              <a:rPr lang="it-IT" sz="2000" b="1" dirty="0" err="1" smtClean="0">
                <a:solidFill>
                  <a:srgbClr val="C00000"/>
                </a:solidFill>
                <a:latin typeface="Futura Bk BT" panose="020B0502020204020303" pitchFamily="34" charset="0"/>
                <a:ea typeface="ＭＳ Ｐゴシック" pitchFamily="34" charset="-128"/>
                <a:cs typeface="+mn-cs"/>
              </a:rPr>
              <a:t>years</a:t>
            </a:r>
            <a:endParaRPr lang="it-IT" sz="2000" b="1" dirty="0">
              <a:solidFill>
                <a:srgbClr val="C00000"/>
              </a:solidFill>
              <a:latin typeface="Futura Bk BT" panose="020B0502020204020303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71" name="CasellaDiTesto 570"/>
          <p:cNvSpPr txBox="1"/>
          <p:nvPr/>
        </p:nvSpPr>
        <p:spPr>
          <a:xfrm>
            <a:off x="3275855" y="1011692"/>
            <a:ext cx="2106234" cy="16004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 eaLnBrk="1" hangingPunct="1"/>
            <a:r>
              <a:rPr lang="it-IT" sz="1400" b="1" dirty="0" err="1" smtClean="0">
                <a:solidFill>
                  <a:srgbClr val="002060"/>
                </a:solidFill>
                <a:latin typeface="Futura Bk BT" panose="020B0502020204020303" pitchFamily="34" charset="0"/>
              </a:rPr>
              <a:t>Posted</a:t>
            </a:r>
            <a:r>
              <a:rPr lang="it-IT" sz="1400" b="1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 by over 100 companies:</a:t>
            </a:r>
            <a:endParaRPr lang="it-IT" sz="1400" b="1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Germany </a:t>
            </a: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USA </a:t>
            </a: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France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China</a:t>
            </a: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Russia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</p:txBody>
      </p:sp>
      <p:sp>
        <p:nvSpPr>
          <p:cNvPr id="577" name="CasellaDiTesto 576"/>
          <p:cNvSpPr txBox="1"/>
          <p:nvPr/>
        </p:nvSpPr>
        <p:spPr>
          <a:xfrm>
            <a:off x="467545" y="1389572"/>
            <a:ext cx="1620180" cy="246221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 eaLnBrk="1" hangingPunct="1"/>
            <a:r>
              <a:rPr lang="it-IT" sz="1400" b="1" dirty="0" err="1" smtClean="0">
                <a:solidFill>
                  <a:srgbClr val="002060"/>
                </a:solidFill>
                <a:latin typeface="Futura Bk BT" panose="020B0502020204020303" pitchFamily="34" charset="0"/>
              </a:rPr>
              <a:t>Posted</a:t>
            </a:r>
            <a:r>
              <a:rPr lang="it-IT" sz="1400" b="1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 by </a:t>
            </a:r>
            <a:r>
              <a:rPr lang="it-IT" sz="1400" b="1" dirty="0">
                <a:solidFill>
                  <a:srgbClr val="002060"/>
                </a:solidFill>
                <a:latin typeface="Futura Bk BT" panose="020B0502020204020303" pitchFamily="34" charset="0"/>
              </a:rPr>
              <a:t>50-99 </a:t>
            </a:r>
            <a:r>
              <a:rPr lang="it-IT" sz="1400" b="1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companies:</a:t>
            </a:r>
            <a:endParaRPr lang="it-IT" sz="1400" b="1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err="1" smtClean="0">
                <a:solidFill>
                  <a:srgbClr val="002060"/>
                </a:solidFill>
                <a:latin typeface="Futura Bk BT" panose="020B0502020204020303" pitchFamily="34" charset="0"/>
              </a:rPr>
              <a:t>Switzerland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err="1" smtClean="0">
                <a:solidFill>
                  <a:srgbClr val="002060"/>
                </a:solidFill>
                <a:latin typeface="Futura Bk BT" panose="020B0502020204020303" pitchFamily="34" charset="0"/>
              </a:rPr>
              <a:t>Brasil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UK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err="1" smtClean="0">
                <a:solidFill>
                  <a:srgbClr val="002060"/>
                </a:solidFill>
                <a:latin typeface="Futura Bk BT" panose="020B0502020204020303" pitchFamily="34" charset="0"/>
              </a:rPr>
              <a:t>Arabian</a:t>
            </a:r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 Emirates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>
                <a:solidFill>
                  <a:srgbClr val="002060"/>
                </a:solidFill>
                <a:latin typeface="Futura Bk BT" panose="020B0502020204020303" pitchFamily="34" charset="0"/>
              </a:rPr>
              <a:t>India </a:t>
            </a:r>
          </a:p>
          <a:p>
            <a:pPr defTabSz="685800" eaLnBrk="1" hangingPunct="1"/>
            <a:r>
              <a:rPr lang="it-IT" sz="1400" dirty="0" err="1" smtClean="0">
                <a:solidFill>
                  <a:srgbClr val="002060"/>
                </a:solidFill>
                <a:latin typeface="Futura Bk BT" panose="020B0502020204020303" pitchFamily="34" charset="0"/>
              </a:rPr>
              <a:t>Spain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err="1" smtClean="0">
                <a:solidFill>
                  <a:srgbClr val="002060"/>
                </a:solidFill>
                <a:latin typeface="Futura Bk BT" panose="020B0502020204020303" pitchFamily="34" charset="0"/>
              </a:rPr>
              <a:t>Turkey</a:t>
            </a:r>
            <a:endParaRPr lang="it-IT" sz="1400" dirty="0" smtClean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Poland</a:t>
            </a:r>
            <a:endParaRPr lang="it-IT" sz="1400" b="1" dirty="0">
              <a:solidFill>
                <a:srgbClr val="002060"/>
              </a:solidFill>
              <a:latin typeface="Futura Bk BT" panose="020B0502020204020303" pitchFamily="34" charset="0"/>
            </a:endParaRPr>
          </a:p>
        </p:txBody>
      </p:sp>
      <p:sp>
        <p:nvSpPr>
          <p:cNvPr id="579" name="CasellaDiTesto 578"/>
          <p:cNvSpPr txBox="1"/>
          <p:nvPr/>
        </p:nvSpPr>
        <p:spPr>
          <a:xfrm>
            <a:off x="6403209" y="985753"/>
            <a:ext cx="1836204" cy="310854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 eaLnBrk="1" hangingPunct="1"/>
            <a:r>
              <a:rPr lang="it-IT" sz="1400" b="1" dirty="0" err="1" smtClean="0">
                <a:solidFill>
                  <a:srgbClr val="002060"/>
                </a:solidFill>
                <a:latin typeface="Futura Bk BT" panose="020B0502020204020303" pitchFamily="34" charset="0"/>
              </a:rPr>
              <a:t>Posted</a:t>
            </a:r>
            <a:r>
              <a:rPr lang="it-IT" sz="1400" b="1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 by 20-49 companies:</a:t>
            </a:r>
            <a:endParaRPr lang="it-IT" sz="1400" b="1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Messico </a:t>
            </a: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Austria</a:t>
            </a: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Japan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Iran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>
                <a:solidFill>
                  <a:srgbClr val="002060"/>
                </a:solidFill>
                <a:latin typeface="Futura Bk BT" panose="020B0502020204020303" pitchFamily="34" charset="0"/>
              </a:rPr>
              <a:t>Algeria </a:t>
            </a: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Marocco</a:t>
            </a: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Canada 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err="1" smtClean="0">
                <a:solidFill>
                  <a:srgbClr val="002060"/>
                </a:solidFill>
                <a:latin typeface="Futura Bk BT" panose="020B0502020204020303" pitchFamily="34" charset="0"/>
              </a:rPr>
              <a:t>Egypt</a:t>
            </a:r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 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South Korea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South Africa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>
                <a:solidFill>
                  <a:srgbClr val="002060"/>
                </a:solidFill>
                <a:latin typeface="Futura Bk BT" panose="020B0502020204020303" pitchFamily="34" charset="0"/>
              </a:rPr>
              <a:t>Australia </a:t>
            </a:r>
            <a:endParaRPr lang="it-IT" sz="1400" dirty="0" smtClean="0">
              <a:solidFill>
                <a:srgbClr val="002060"/>
              </a:solidFill>
              <a:latin typeface="Futura Bk BT" panose="020B0502020204020303" pitchFamily="34" charset="0"/>
            </a:endParaRPr>
          </a:p>
          <a:p>
            <a:pPr defTabSz="685800" eaLnBrk="1" hangingPunct="1"/>
            <a:r>
              <a:rPr lang="it-IT" sz="1400" dirty="0" smtClean="0">
                <a:solidFill>
                  <a:srgbClr val="002060"/>
                </a:solidFill>
                <a:latin typeface="Futura Bk BT" panose="020B0502020204020303" pitchFamily="34" charset="0"/>
              </a:rPr>
              <a:t>Romania </a:t>
            </a:r>
            <a:endParaRPr lang="it-IT" sz="1400" dirty="0">
              <a:solidFill>
                <a:srgbClr val="002060"/>
              </a:solidFill>
              <a:latin typeface="Futura Bk BT" panose="020B0502020204020303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02024" y="774880"/>
            <a:ext cx="720000" cy="1066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1878" y="716690"/>
            <a:ext cx="718277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5953" y="664125"/>
            <a:ext cx="720000" cy="106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椭圆 55"/>
          <p:cNvSpPr/>
          <p:nvPr/>
        </p:nvSpPr>
        <p:spPr>
          <a:xfrm>
            <a:off x="3990980" y="2806756"/>
            <a:ext cx="724633" cy="643770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FFFFFF"/>
              </a:solidFill>
              <a:cs typeface="宋体" charset="0"/>
            </a:endParaRPr>
          </a:p>
        </p:txBody>
      </p:sp>
      <p:sp>
        <p:nvSpPr>
          <p:cNvPr id="19" name="CasellaDiTesto 66"/>
          <p:cNvSpPr txBox="1">
            <a:spLocks noChangeArrowheads="1"/>
          </p:cNvSpPr>
          <p:nvPr/>
        </p:nvSpPr>
        <p:spPr bwMode="auto">
          <a:xfrm>
            <a:off x="4062418" y="2905105"/>
            <a:ext cx="581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en-US" altLang="zh-CN" sz="2400" dirty="0">
                <a:solidFill>
                  <a:srgbClr val="FFFFFF"/>
                </a:solidFill>
                <a:latin typeface="Futura Std Book" charset="0"/>
              </a:rPr>
              <a:t>.1</a:t>
            </a:r>
            <a:endParaRPr lang="zh-CN" altLang="en-US" sz="2400" dirty="0">
              <a:solidFill>
                <a:srgbClr val="FFFFFF"/>
              </a:solidFill>
              <a:latin typeface="Futura Std Book" charset="0"/>
              <a:ea typeface="Hiragino Sans GB W3" charset="0"/>
              <a:cs typeface="Hiragino Sans GB W3" charset="0"/>
            </a:endParaRPr>
          </a:p>
        </p:txBody>
      </p:sp>
      <p:sp>
        <p:nvSpPr>
          <p:cNvPr id="21" name="椭圆 55"/>
          <p:cNvSpPr/>
          <p:nvPr/>
        </p:nvSpPr>
        <p:spPr>
          <a:xfrm>
            <a:off x="799678" y="3979044"/>
            <a:ext cx="724633" cy="643770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FFFFFF"/>
              </a:solidFill>
              <a:cs typeface="宋体" charset="0"/>
            </a:endParaRPr>
          </a:p>
        </p:txBody>
      </p:sp>
      <p:sp>
        <p:nvSpPr>
          <p:cNvPr id="20" name="CasellaDiTesto 66"/>
          <p:cNvSpPr txBox="1">
            <a:spLocks noChangeArrowheads="1"/>
          </p:cNvSpPr>
          <p:nvPr/>
        </p:nvSpPr>
        <p:spPr bwMode="auto">
          <a:xfrm>
            <a:off x="877734" y="4094296"/>
            <a:ext cx="581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en-US" altLang="zh-CN" sz="2400" dirty="0" smtClean="0">
                <a:solidFill>
                  <a:srgbClr val="FFFFFF"/>
                </a:solidFill>
                <a:latin typeface="Futura Std Book" charset="0"/>
              </a:rPr>
              <a:t>.2</a:t>
            </a:r>
            <a:endParaRPr lang="zh-CN" altLang="en-US" sz="2400" dirty="0">
              <a:solidFill>
                <a:srgbClr val="FFFFFF"/>
              </a:solidFill>
              <a:latin typeface="Futura Std Book" charset="0"/>
              <a:ea typeface="Hiragino Sans GB W3" charset="0"/>
              <a:cs typeface="Hiragino Sans GB W3" charset="0"/>
            </a:endParaRPr>
          </a:p>
        </p:txBody>
      </p:sp>
      <p:sp>
        <p:nvSpPr>
          <p:cNvPr id="22" name="椭圆 55"/>
          <p:cNvSpPr/>
          <p:nvPr/>
        </p:nvSpPr>
        <p:spPr>
          <a:xfrm>
            <a:off x="6958994" y="4173671"/>
            <a:ext cx="724633" cy="643770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FFFFFF"/>
              </a:solidFill>
              <a:cs typeface="宋体" charset="0"/>
            </a:endParaRPr>
          </a:p>
        </p:txBody>
      </p:sp>
      <p:sp>
        <p:nvSpPr>
          <p:cNvPr id="23" name="CasellaDiTesto 66"/>
          <p:cNvSpPr txBox="1">
            <a:spLocks noChangeArrowheads="1"/>
          </p:cNvSpPr>
          <p:nvPr/>
        </p:nvSpPr>
        <p:spPr bwMode="auto">
          <a:xfrm>
            <a:off x="7047277" y="4246696"/>
            <a:ext cx="581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en-US" altLang="zh-CN" sz="2400" dirty="0" smtClean="0">
                <a:solidFill>
                  <a:srgbClr val="FFFFFF"/>
                </a:solidFill>
                <a:latin typeface="Futura Std Book" charset="0"/>
              </a:rPr>
              <a:t>.3</a:t>
            </a:r>
            <a:endParaRPr lang="zh-CN" altLang="en-US" sz="2400" dirty="0">
              <a:solidFill>
                <a:srgbClr val="FFFFFF"/>
              </a:solidFill>
              <a:latin typeface="Futura Std Book" charset="0"/>
              <a:ea typeface="Hiragino Sans GB W3" charset="0"/>
              <a:cs typeface="Hiragino Sans GB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87791" y="1627041"/>
            <a:ext cx="752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21335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36">
            <a:hlinkClick r:id="" action="ppaction://hlinkshowjump?jump=previousslide"/>
          </p:cNvPr>
          <p:cNvSpPr/>
          <p:nvPr/>
        </p:nvSpPr>
        <p:spPr>
          <a:xfrm rot="16200000">
            <a:off x="7698258" y="4738688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>
                <a:solidFill>
                  <a:srgbClr val="5B9BD5"/>
                </a:solidFill>
              </a:ln>
              <a:solidFill>
                <a:srgbClr val="5B9BD5"/>
              </a:solidFill>
              <a:latin typeface="Futura Std Book"/>
              <a:cs typeface="Futura Std Book"/>
            </a:endParaRPr>
          </a:p>
        </p:txBody>
      </p:sp>
      <p:sp>
        <p:nvSpPr>
          <p:cNvPr id="8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7901458" y="4738688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2E80BF"/>
              </a:solidFill>
              <a:latin typeface="Futura Std Book"/>
              <a:cs typeface="Futura Std Book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252224" y="27888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0" y="230701"/>
            <a:ext cx="6188927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KEYNOTE: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>
              <a:solidFill>
                <a:srgbClr val="44546A"/>
              </a:solidFill>
              <a:latin typeface="Futura Std Book" panose="020B0502020204020303" pitchFamily="34" charset="0"/>
              <a:ea typeface="ＭＳ Ｐゴシック" charset="0"/>
              <a:cs typeface="Futura Std Book Oblique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76587" y="3250564"/>
            <a:ext cx="4176386" cy="12003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</a:rPr>
              <a:t>PROMOTION OF </a:t>
            </a:r>
            <a:r>
              <a:rPr lang="it-IT" b="1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</a:rPr>
              <a:t>INTERNAZIONALISATION</a:t>
            </a:r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</a:rPr>
              <a:t> IN ORDER TO INCREASE RELATIONSHIPS WITH </a:t>
            </a:r>
            <a:r>
              <a:rPr lang="it-IT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</a:rPr>
              <a:t>FOREIGN COUNTRIES</a:t>
            </a:r>
            <a:r>
              <a:rPr lang="it-IT" b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</a:rPr>
              <a:t> </a:t>
            </a:r>
            <a:endParaRPr lang="it-IT" b="1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123">
            <a:off x="6665017" y="324416"/>
            <a:ext cx="2210944" cy="165607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76586" y="1393807"/>
            <a:ext cx="4176387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LOMBARDY IS THE </a:t>
            </a:r>
            <a:r>
              <a:rPr lang="it-IT" b="1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RIGHT PLACE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FOR COMPANIES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TO INVEST AND TO GROW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943813" y="2234901"/>
            <a:ext cx="3836917" cy="147732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SPECIALIZATION</a:t>
            </a:r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 AND </a:t>
            </a:r>
            <a:r>
              <a:rPr lang="it-IT" b="1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DIVERSIFICATION</a:t>
            </a:r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 BOTH IN PRODUCTS AND IN THE CHOICE OF NEW</a:t>
            </a:r>
          </a:p>
          <a:p>
            <a:pPr algn="ctr"/>
            <a:r>
              <a:rPr lang="it-IT" b="1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TARGET COUNTRIES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09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36">
            <a:hlinkClick r:id="" action="ppaction://hlinkshowjump?jump=previousslide"/>
          </p:cNvPr>
          <p:cNvSpPr/>
          <p:nvPr/>
        </p:nvSpPr>
        <p:spPr>
          <a:xfrm rot="16200000">
            <a:off x="7698258" y="4738688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>
                <a:solidFill>
                  <a:srgbClr val="5B9BD5"/>
                </a:solidFill>
              </a:ln>
              <a:solidFill>
                <a:srgbClr val="5B9BD5"/>
              </a:solidFill>
              <a:latin typeface="Futura Std Book"/>
              <a:cs typeface="Futura Std Book"/>
            </a:endParaRPr>
          </a:p>
        </p:txBody>
      </p:sp>
      <p:sp>
        <p:nvSpPr>
          <p:cNvPr id="8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7901458" y="4738688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2E80BF"/>
              </a:solidFill>
              <a:latin typeface="Futura Std Book"/>
              <a:cs typeface="Futura Std Book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252224" y="27888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73050" y="608020"/>
            <a:ext cx="4644839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ACTING IN SYNERGY:</a:t>
            </a:r>
            <a:endParaRPr lang="it-IT" sz="2800" dirty="0">
              <a:solidFill>
                <a:srgbClr val="44546A"/>
              </a:solidFill>
              <a:latin typeface="Futura Std Book" panose="020B0502020204020303" pitchFamily="34" charset="0"/>
              <a:ea typeface="ＭＳ Ｐゴシック" charset="0"/>
              <a:cs typeface="Futura Std Book Oblique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806" y="3158231"/>
            <a:ext cx="3856830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</a:rPr>
              <a:t>TO GET INFORMATION </a:t>
            </a:r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</a:rPr>
              <a:t>ABOUT COMPETENCES OF THE MAIN REGIONAL PRODUCTIVE SYSTEMS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595469" y="1898738"/>
            <a:ext cx="4050658" cy="70788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USING </a:t>
            </a:r>
            <a:r>
              <a:rPr lang="it-IT" sz="2000" b="1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CONFINDUSTRIA NETWORK </a:t>
            </a:r>
            <a:r>
              <a:rPr lang="it-IT" sz="20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AS THE </a:t>
            </a:r>
            <a:r>
              <a:rPr lang="it-IT" sz="2000" b="1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Book Oblique"/>
              </a:rPr>
              <a:t>MAIN HUB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875075" y="3296730"/>
            <a:ext cx="3856830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</a:rPr>
              <a:t>TO DEVELOP </a:t>
            </a:r>
          </a:p>
          <a:p>
            <a:pPr algn="ctr"/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</a:rPr>
              <a:t>CONCRETE </a:t>
            </a:r>
            <a:r>
              <a:rPr lang="it-IT" b="1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</a:rPr>
              <a:t>COLLABORATIONS</a:t>
            </a:r>
          </a:p>
        </p:txBody>
      </p:sp>
      <p:sp>
        <p:nvSpPr>
          <p:cNvPr id="3" name="AutoShape 2" descr="Risultati immagini per SINERGI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522" y="319348"/>
            <a:ext cx="3488719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47223" y="1554229"/>
            <a:ext cx="4888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AN EXAMPLE</a:t>
            </a:r>
          </a:p>
        </p:txBody>
      </p:sp>
    </p:spTree>
    <p:extLst>
      <p:ext uri="{BB962C8B-B14F-4D97-AF65-F5344CB8AC3E}">
        <p14:creationId xmlns:p14="http://schemas.microsoft.com/office/powerpoint/2010/main" val="25217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389" y="259552"/>
            <a:ext cx="8985904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EXPO 2015: 6 </a:t>
            </a:r>
            <a:r>
              <a:rPr lang="it-IT" sz="2800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months</a:t>
            </a:r>
            <a:r>
              <a:rPr lang="it-IT" sz="28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of intensive </a:t>
            </a:r>
            <a:r>
              <a:rPr lang="it-IT" sz="28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relations with </a:t>
            </a:r>
            <a:r>
              <a:rPr lang="it-IT" sz="2800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foreign</a:t>
            </a:r>
            <a:r>
              <a:rPr lang="it-IT" sz="28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countries</a:t>
            </a:r>
            <a:r>
              <a:rPr lang="it-IT" sz="28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endParaRPr lang="it-IT" sz="2800" dirty="0">
              <a:solidFill>
                <a:srgbClr val="44546A"/>
              </a:solidFill>
              <a:latin typeface="Futura Std Book" panose="020B0502020204020303" pitchFamily="34" charset="0"/>
              <a:ea typeface="ＭＳ Ｐゴシック" charset="0"/>
              <a:cs typeface="Futura Std Book Oblique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247303" y="1161672"/>
            <a:ext cx="93106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A cultural </a:t>
            </a:r>
            <a:r>
              <a:rPr lang="it-IT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exhibition</a:t>
            </a:r>
            <a:r>
              <a:rPr lang="it-IT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</a:t>
            </a:r>
            <a:r>
              <a:rPr lang="it-IT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which</a:t>
            </a:r>
            <a:r>
              <a:rPr lang="it-IT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</a:t>
            </a:r>
            <a:r>
              <a:rPr lang="it-IT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moved</a:t>
            </a:r>
            <a:r>
              <a:rPr lang="it-IT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to a </a:t>
            </a:r>
            <a:r>
              <a:rPr lang="it-IT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+mn-cs"/>
                <a:sym typeface="Helvetica Light"/>
              </a:rPr>
              <a:t>business </a:t>
            </a:r>
            <a:r>
              <a:rPr lang="it-IT" b="1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+mn-cs"/>
                <a:sym typeface="Helvetica Light"/>
              </a:rPr>
              <a:t>opportunity</a:t>
            </a:r>
            <a:r>
              <a:rPr lang="it-IT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cs typeface="+mn-cs"/>
                <a:sym typeface="Helvetica Light"/>
              </a:rPr>
              <a:t> </a:t>
            </a:r>
            <a:endParaRPr lang="it-IT" b="1" dirty="0">
              <a:solidFill>
                <a:srgbClr val="C00000"/>
              </a:solidFill>
              <a:latin typeface="Futura Std Book" panose="020B0502020204020303" pitchFamily="34" charset="0"/>
              <a:ea typeface="MS PGothic" panose="020B0600070205080204" pitchFamily="34" charset="-128"/>
              <a:cs typeface="+mn-cs"/>
              <a:sym typeface="Helvetica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</a:t>
            </a:r>
            <a:r>
              <a:rPr lang="it-IT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thanks</a:t>
            </a:r>
            <a:r>
              <a:rPr lang="it-IT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to the </a:t>
            </a:r>
            <a:r>
              <a:rPr lang="it-IT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efforts</a:t>
            </a:r>
            <a:r>
              <a:rPr lang="it-IT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of </a:t>
            </a:r>
            <a:r>
              <a:rPr lang="it-IT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organizations</a:t>
            </a:r>
            <a:r>
              <a:rPr lang="it-IT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for </a:t>
            </a:r>
            <a:r>
              <a:rPr lang="it-IT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collaboration</a:t>
            </a:r>
            <a:r>
              <a:rPr lang="it-IT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</a:t>
            </a:r>
          </a:p>
        </p:txBody>
      </p:sp>
      <p:sp>
        <p:nvSpPr>
          <p:cNvPr id="7" name="等腰三角形 36">
            <a:hlinkClick r:id="" action="ppaction://hlinkshowjump?jump=previousslide"/>
          </p:cNvPr>
          <p:cNvSpPr/>
          <p:nvPr/>
        </p:nvSpPr>
        <p:spPr>
          <a:xfrm rot="16200000">
            <a:off x="7698258" y="4738688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>
                <a:solidFill>
                  <a:srgbClr val="5B9BD5"/>
                </a:solidFill>
              </a:ln>
              <a:solidFill>
                <a:srgbClr val="5B9BD5"/>
              </a:solidFill>
              <a:latin typeface="Futura Std Book"/>
              <a:cs typeface="Futura Std Book"/>
            </a:endParaRPr>
          </a:p>
        </p:txBody>
      </p:sp>
      <p:sp>
        <p:nvSpPr>
          <p:cNvPr id="8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7901458" y="4738688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2E80BF"/>
              </a:solidFill>
              <a:latin typeface="Futura Std Book"/>
              <a:cs typeface="Futura Std Book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35" y="2037844"/>
            <a:ext cx="3571875" cy="2185253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482200" y="2037844"/>
            <a:ext cx="2161088" cy="10120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NOT ONLY FOOD SECTOR</a:t>
            </a:r>
            <a:endParaRPr lang="it-IT" b="1" dirty="0">
              <a:solidFill>
                <a:prstClr val="white"/>
              </a:solidFill>
              <a:latin typeface="Futura Bk BT" panose="020B0502020204020303" pitchFamily="34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6874859" y="2037844"/>
            <a:ext cx="2067485" cy="9984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NOT ONLY IN MILAN</a:t>
            </a:r>
            <a:endParaRPr lang="it-IT" b="1" dirty="0">
              <a:solidFill>
                <a:prstClr val="white"/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9389" y="3410824"/>
            <a:ext cx="2633899" cy="17462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prstClr val="white"/>
                </a:solidFill>
                <a:latin typeface="Futura Bk BT" panose="020B0502020204020303" pitchFamily="34" charset="0"/>
              </a:rPr>
              <a:t>MORE THAN 2 </a:t>
            </a:r>
            <a:r>
              <a:rPr lang="it-IT" b="1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INITIATIVES </a:t>
            </a:r>
            <a:r>
              <a:rPr lang="it-IT" b="1" dirty="0">
                <a:solidFill>
                  <a:prstClr val="white"/>
                </a:solidFill>
                <a:latin typeface="Futura Bk BT" panose="020B0502020204020303" pitchFamily="34" charset="0"/>
              </a:rPr>
              <a:t>PER DAY </a:t>
            </a:r>
            <a:r>
              <a:rPr lang="it-IT" b="1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 FOCUSED ON BUSINESS</a:t>
            </a:r>
            <a:endParaRPr lang="it-IT" b="1" dirty="0">
              <a:solidFill>
                <a:prstClr val="white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Ovale 15"/>
          <p:cNvSpPr/>
          <p:nvPr/>
        </p:nvSpPr>
        <p:spPr>
          <a:xfrm>
            <a:off x="6183550" y="3036288"/>
            <a:ext cx="2614762" cy="1695256"/>
          </a:xfrm>
          <a:prstGeom prst="ellipse">
            <a:avLst/>
          </a:prstGeom>
          <a:solidFill>
            <a:srgbClr val="E8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NOT ONLY INSTITUTIONAL MEETINGS</a:t>
            </a:r>
            <a:endParaRPr lang="it-IT" b="1" dirty="0">
              <a:solidFill>
                <a:prstClr val="white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36">
            <a:hlinkClick r:id="" action="ppaction://hlinkshowjump?jump=previousslide"/>
          </p:cNvPr>
          <p:cNvSpPr/>
          <p:nvPr/>
        </p:nvSpPr>
        <p:spPr>
          <a:xfrm rot="16200000">
            <a:off x="7698258" y="4738688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>
                <a:solidFill>
                  <a:srgbClr val="5B9BD5"/>
                </a:solidFill>
              </a:ln>
              <a:solidFill>
                <a:srgbClr val="5B9BD5"/>
              </a:solidFill>
              <a:latin typeface="Futura Std Book"/>
              <a:cs typeface="Futura Std Book"/>
            </a:endParaRPr>
          </a:p>
        </p:txBody>
      </p:sp>
      <p:sp>
        <p:nvSpPr>
          <p:cNvPr id="8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7901458" y="4738688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2E80BF"/>
              </a:solidFill>
              <a:latin typeface="Futura Std Book"/>
              <a:cs typeface="Futura Std Book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183869" y="828745"/>
            <a:ext cx="3091963" cy="16468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On 2012-2020: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23,6 </a:t>
            </a:r>
            <a:r>
              <a:rPr lang="it-IT" sz="2800" b="1" dirty="0" err="1" smtClean="0">
                <a:solidFill>
                  <a:srgbClr val="C00000"/>
                </a:solidFill>
                <a:latin typeface="Futura Bk BT" panose="020B0502020204020303" pitchFamily="34" charset="0"/>
              </a:rPr>
              <a:t>billion</a:t>
            </a:r>
            <a:r>
              <a:rPr lang="it-IT" sz="2800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 </a:t>
            </a:r>
            <a:r>
              <a:rPr lang="it-IT" sz="2800" b="1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of euro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900" b="1" dirty="0">
                <a:solidFill>
                  <a:prstClr val="black"/>
                </a:solidFill>
                <a:latin typeface="Futura Bk BT" panose="020B0502020204020303" pitchFamily="34" charset="0"/>
              </a:rPr>
              <a:t>(Repubblica ottobre 2015)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-407719" y="216782"/>
            <a:ext cx="7698705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smtClean="0">
                <a:solidFill>
                  <a:srgbClr val="44546A"/>
                </a:solidFill>
                <a:latin typeface="Futura Bk BT" panose="020B0502020204020303" pitchFamily="34" charset="0"/>
                <a:ea typeface="+mn-ea"/>
                <a:cs typeface="+mn-cs"/>
              </a:rPr>
              <a:t>Economic impact….. </a:t>
            </a:r>
            <a:endParaRPr lang="it-IT" sz="2800" b="1" dirty="0">
              <a:solidFill>
                <a:srgbClr val="44546A"/>
              </a:solidFill>
              <a:latin typeface="Futura Bk BT" panose="020B0502020204020303" pitchFamily="34" charset="0"/>
              <a:ea typeface="ＭＳ Ｐゴシック" charset="0"/>
              <a:cs typeface="Futura Std Book Oblique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641" y="148512"/>
            <a:ext cx="1910961" cy="1169115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4970158" y="1844603"/>
            <a:ext cx="4173842" cy="2604734"/>
          </a:xfrm>
          <a:prstGeom prst="ellipse">
            <a:avLst/>
          </a:prstGeom>
          <a:solidFill>
            <a:srgbClr val="E8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3600" b="1" dirty="0" smtClean="0">
              <a:solidFill>
                <a:schemeClr val="bg1"/>
              </a:solidFill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3600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40.000 b2b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b="1" dirty="0">
              <a:solidFill>
                <a:schemeClr val="bg1"/>
              </a:solidFill>
              <a:latin typeface="Futura Bk BT" panose="020B0502020204020303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latin typeface="Futura Bk BT" panose="020B0502020204020303" pitchFamily="34" charset="0"/>
              </a:rPr>
              <a:t>7.200</a:t>
            </a:r>
            <a:r>
              <a:rPr lang="it-IT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Futura Bk BT" panose="020B0502020204020303" pitchFamily="34" charset="0"/>
              </a:rPr>
              <a:t>I</a:t>
            </a:r>
            <a:r>
              <a:rPr lang="it-IT" b="1" dirty="0" err="1" smtClean="0">
                <a:solidFill>
                  <a:schemeClr val="bg1"/>
                </a:solidFill>
                <a:latin typeface="Futura Bk BT" panose="020B0502020204020303" pitchFamily="34" charset="0"/>
              </a:rPr>
              <a:t>talian</a:t>
            </a:r>
            <a:r>
              <a:rPr lang="it-IT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Futura Bk BT" panose="020B0502020204020303" pitchFamily="34" charset="0"/>
              </a:rPr>
              <a:t>companies </a:t>
            </a:r>
            <a:r>
              <a:rPr lang="it-IT" b="1" dirty="0" err="1" smtClean="0">
                <a:solidFill>
                  <a:schemeClr val="bg1"/>
                </a:solidFill>
                <a:latin typeface="Futura Bk BT" panose="020B0502020204020303" pitchFamily="34" charset="0"/>
              </a:rPr>
              <a:t>participants</a:t>
            </a:r>
            <a:endParaRPr lang="it-IT" b="1" dirty="0">
              <a:solidFill>
                <a:schemeClr val="bg1"/>
              </a:solidFill>
              <a:latin typeface="Futura Bk BT" panose="020B0502020204020303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1" dirty="0">
                <a:solidFill>
                  <a:srgbClr val="C00000"/>
                </a:solidFill>
                <a:latin typeface="Futura Bk BT" panose="020B0502020204020303" pitchFamily="34" charset="0"/>
              </a:rPr>
              <a:t>3.900</a:t>
            </a:r>
            <a:r>
              <a:rPr lang="it-IT" b="1" dirty="0">
                <a:solidFill>
                  <a:schemeClr val="bg1"/>
                </a:solidFill>
                <a:latin typeface="Futura Bk BT" panose="020B0502020204020303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Futura Bk BT" panose="020B0502020204020303" pitchFamily="34" charset="0"/>
              </a:rPr>
              <a:t>foreign</a:t>
            </a:r>
            <a:r>
              <a:rPr lang="it-IT" b="1" dirty="0" smtClean="0">
                <a:solidFill>
                  <a:schemeClr val="bg1"/>
                </a:solidFill>
                <a:latin typeface="Futura Bk BT" panose="020B0502020204020303" pitchFamily="34" charset="0"/>
              </a:rPr>
              <a:t> </a:t>
            </a:r>
            <a:r>
              <a:rPr lang="it-IT" b="1" dirty="0">
                <a:solidFill>
                  <a:schemeClr val="bg1"/>
                </a:solidFill>
                <a:latin typeface="Futura Bk BT" panose="020B0502020204020303" pitchFamily="34" charset="0"/>
              </a:rPr>
              <a:t>companies </a:t>
            </a:r>
            <a:r>
              <a:rPr lang="it-IT" b="1" dirty="0" err="1" smtClean="0">
                <a:solidFill>
                  <a:schemeClr val="bg1"/>
                </a:solidFill>
                <a:latin typeface="Futura Bk BT" panose="020B0502020204020303" pitchFamily="34" charset="0"/>
              </a:rPr>
              <a:t>participants</a:t>
            </a:r>
            <a:endParaRPr lang="it-IT" b="1" dirty="0">
              <a:solidFill>
                <a:schemeClr val="bg1"/>
              </a:solidFill>
              <a:latin typeface="Futura Bk BT" panose="020B0502020204020303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900" b="1" dirty="0" smtClean="0">
                <a:solidFill>
                  <a:prstClr val="black"/>
                </a:solidFill>
                <a:latin typeface="Futura Bk BT" panose="020B0502020204020303" pitchFamily="34" charset="0"/>
              </a:rPr>
              <a:t>(Camera di Commercio di Milano)</a:t>
            </a:r>
            <a:endParaRPr lang="it-IT" sz="900" b="1" dirty="0">
              <a:solidFill>
                <a:prstClr val="black"/>
              </a:solidFill>
              <a:latin typeface="Futura Bk BT" panose="020B0502020204020303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b="1" dirty="0" smtClean="0">
              <a:solidFill>
                <a:srgbClr val="C0000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183869" y="2776166"/>
            <a:ext cx="4121217" cy="18292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On 6 </a:t>
            </a:r>
            <a:r>
              <a:rPr lang="it-IT" b="1" dirty="0" err="1" smtClean="0">
                <a:solidFill>
                  <a:prstClr val="white"/>
                </a:solidFill>
                <a:latin typeface="Futura Bk BT" panose="020B0502020204020303" pitchFamily="34" charset="0"/>
              </a:rPr>
              <a:t>months</a:t>
            </a:r>
            <a:r>
              <a:rPr lang="it-IT" b="1" dirty="0" smtClean="0">
                <a:solidFill>
                  <a:prstClr val="white"/>
                </a:solidFill>
                <a:latin typeface="Futura Bk BT" panose="020B0502020204020303" pitchFamily="34" charset="0"/>
              </a:rPr>
              <a:t>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2,7 </a:t>
            </a:r>
            <a:r>
              <a:rPr lang="it-IT" sz="2400" b="1" dirty="0" err="1" smtClean="0">
                <a:solidFill>
                  <a:srgbClr val="C00000"/>
                </a:solidFill>
                <a:latin typeface="Futura Bk BT" panose="020B0502020204020303" pitchFamily="34" charset="0"/>
              </a:rPr>
              <a:t>billion</a:t>
            </a:r>
            <a:r>
              <a:rPr lang="it-IT" sz="2400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 of euro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srgbClr val="C00000"/>
                </a:solidFill>
                <a:latin typeface="Futura Bk BT" panose="020B0502020204020303" pitchFamily="34" charset="0"/>
              </a:rPr>
              <a:t>+0,4 on GDP </a:t>
            </a:r>
            <a:endParaRPr lang="it-IT" sz="2400" b="1" dirty="0">
              <a:solidFill>
                <a:srgbClr val="C00000"/>
              </a:solidFill>
              <a:latin typeface="Futura Bk BT" panose="020B0502020204020303" pitchFamily="34" charset="0"/>
            </a:endParaRPr>
          </a:p>
        </p:txBody>
      </p:sp>
      <p:pic>
        <p:nvPicPr>
          <p:cNvPr id="1026" name="Picture 2" descr="Z:\CONFINDUSTRIA LOMBARDIA 2.0\COMITATI TECNICI\CT Internazionalizzazione\eventi\evento consoli con Unicredit\materiale presentazione\I numeri dell'expo i visitatori e l'impatto economico - Repubblica_it_file\20151006_numeri-expo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1"/>
          <a:stretch/>
        </p:blipFill>
        <p:spPr bwMode="auto">
          <a:xfrm>
            <a:off x="2921304" y="758981"/>
            <a:ext cx="1692590" cy="26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516086" y="4120820"/>
            <a:ext cx="8707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900" b="1" dirty="0" smtClean="0">
                <a:solidFill>
                  <a:prstClr val="black"/>
                </a:solidFill>
                <a:latin typeface="Futura Bk BT" panose="020B0502020204020303" pitchFamily="34" charset="0"/>
                <a:ea typeface="+mn-ea"/>
                <a:cs typeface="+mn-cs"/>
              </a:rPr>
              <a:t>(Sole 24 Ore)</a:t>
            </a:r>
            <a:endParaRPr lang="it-IT" sz="900" b="1" dirty="0">
              <a:solidFill>
                <a:prstClr val="black"/>
              </a:solidFill>
              <a:latin typeface="Futura Bk BT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5631" y="303642"/>
            <a:ext cx="885375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If</a:t>
            </a:r>
            <a:r>
              <a:rPr lang="it-IT" sz="28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we</a:t>
            </a:r>
            <a:r>
              <a:rPr lang="it-IT" sz="28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see</a:t>
            </a:r>
            <a:r>
              <a:rPr lang="it-IT" sz="28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what</a:t>
            </a:r>
            <a:r>
              <a:rPr lang="it-IT" sz="28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we</a:t>
            </a:r>
            <a:r>
              <a:rPr lang="it-IT" sz="28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have</a:t>
            </a:r>
            <a:r>
              <a:rPr lang="it-IT" sz="28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sz="2800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done</a:t>
            </a:r>
            <a:r>
              <a:rPr lang="it-IT" sz="28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…GREAT </a:t>
            </a:r>
            <a:r>
              <a:rPr lang="it-IT" sz="28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RESULTS</a:t>
            </a:r>
            <a:endParaRPr lang="it-IT" sz="2800" dirty="0">
              <a:solidFill>
                <a:srgbClr val="44546A"/>
              </a:solidFill>
              <a:latin typeface="Futura Std Book" panose="020B0502020204020303" pitchFamily="34" charset="0"/>
              <a:ea typeface="ＭＳ Ｐゴシック" charset="0"/>
              <a:cs typeface="Futura Std Book Oblique"/>
            </a:endParaRPr>
          </a:p>
        </p:txBody>
      </p:sp>
      <p:sp>
        <p:nvSpPr>
          <p:cNvPr id="7" name="等腰三角形 36">
            <a:hlinkClick r:id="" action="ppaction://hlinkshowjump?jump=previousslide"/>
          </p:cNvPr>
          <p:cNvSpPr/>
          <p:nvPr/>
        </p:nvSpPr>
        <p:spPr>
          <a:xfrm rot="16200000">
            <a:off x="7698258" y="4738688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n>
                <a:solidFill>
                  <a:srgbClr val="5B9BD5"/>
                </a:solidFill>
              </a:ln>
              <a:solidFill>
                <a:srgbClr val="5B9BD5"/>
              </a:solidFill>
              <a:latin typeface="Futura Std Book"/>
              <a:cs typeface="Futura Std Book"/>
            </a:endParaRPr>
          </a:p>
        </p:txBody>
      </p:sp>
      <p:sp>
        <p:nvSpPr>
          <p:cNvPr id="8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7901458" y="4738688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2E80BF"/>
              </a:solidFill>
              <a:latin typeface="Futura Std Book"/>
              <a:cs typeface="Futura Std Book"/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246515">
            <a:off x="8254736" y="-141615"/>
            <a:ext cx="646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smtClean="0">
                <a:solidFill>
                  <a:srgbClr val="2A497E"/>
                </a:solidFill>
                <a:latin typeface="Franklin Gothic Medium Cond" panose="020B0606030402020204" pitchFamily="34" charset="0"/>
                <a:ea typeface="MS PGothic" panose="020B0600070205080204" pitchFamily="34" charset="-128"/>
                <a:cs typeface="+mn-cs"/>
              </a:rPr>
              <a:t>!</a:t>
            </a:r>
            <a:endParaRPr lang="it-IT" sz="9600" dirty="0">
              <a:solidFill>
                <a:srgbClr val="2A497E"/>
              </a:solidFill>
              <a:latin typeface="Franklin Gothic Medium Cond" panose="020B06060304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2150" y="3186005"/>
            <a:ext cx="81996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Most of the companies </a:t>
            </a:r>
            <a:r>
              <a:rPr lang="it-IT" sz="2000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ask</a:t>
            </a: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</a:t>
            </a:r>
            <a:r>
              <a:rPr lang="it-IT" sz="2000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us</a:t>
            </a:r>
            <a:r>
              <a:rPr lang="it-IT" sz="2000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to </a:t>
            </a: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help </a:t>
            </a:r>
            <a:r>
              <a:rPr lang="it-IT" sz="2000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them</a:t>
            </a: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to </a:t>
            </a:r>
            <a:r>
              <a:rPr lang="it-IT" sz="2000" b="1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follow</a:t>
            </a:r>
            <a:r>
              <a:rPr lang="it-IT" sz="2000" b="1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up </a:t>
            </a:r>
            <a:r>
              <a:rPr lang="it-IT" sz="2000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meetings</a:t>
            </a:r>
            <a:endParaRPr lang="it-IT" sz="2000" dirty="0">
              <a:solidFill>
                <a:srgbClr val="44546A"/>
              </a:solidFill>
              <a:latin typeface="Futura Std Book" panose="020B0502020204020303" pitchFamily="34" charset="0"/>
              <a:ea typeface="ＭＳ Ｐゴシック" charset="0"/>
              <a:cs typeface="Futura Std Heavy"/>
              <a:sym typeface="Helvetica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2000" b="1" dirty="0">
              <a:solidFill>
                <a:srgbClr val="44546A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We</a:t>
            </a:r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are </a:t>
            </a:r>
            <a:r>
              <a:rPr lang="it-IT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working</a:t>
            </a:r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on </a:t>
            </a:r>
            <a:r>
              <a:rPr lang="it-IT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trasforming</a:t>
            </a:r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</a:t>
            </a:r>
            <a:r>
              <a:rPr lang="it-IT" b="1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Expo site </a:t>
            </a:r>
            <a:r>
              <a:rPr lang="it-IT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into</a:t>
            </a:r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an International HUB for </a:t>
            </a:r>
            <a:r>
              <a:rPr lang="it-IT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innovation</a:t>
            </a:r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, </a:t>
            </a:r>
            <a:r>
              <a:rPr lang="it-IT" dirty="0" err="1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talents</a:t>
            </a:r>
            <a:r>
              <a:rPr lang="it-IT" dirty="0" smtClean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, </a:t>
            </a:r>
            <a:r>
              <a:rPr lang="it-IT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knowledge</a:t>
            </a:r>
            <a:r>
              <a:rPr lang="it-IT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 and manufacturing 4.0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2000" dirty="0" smtClean="0">
              <a:solidFill>
                <a:srgbClr val="44546A"/>
              </a:solidFill>
              <a:latin typeface="Futura Std Book" panose="020B0502020204020303" pitchFamily="34" charset="0"/>
              <a:ea typeface="ＭＳ Ｐゴシック" charset="0"/>
              <a:cs typeface="Futura Std Heavy"/>
              <a:sym typeface="Helvetica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2000" dirty="0">
              <a:solidFill>
                <a:srgbClr val="C00000"/>
              </a:solidFill>
              <a:latin typeface="Futura Std Book" panose="020B0502020204020303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02150" y="1108679"/>
            <a:ext cx="42522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3200" b="1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400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</a:t>
            </a:r>
            <a:r>
              <a:rPr lang="it-IT" sz="2000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Foreign</a:t>
            </a: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</a:t>
            </a:r>
            <a:r>
              <a:rPr lang="it-IT" sz="2000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Delegations</a:t>
            </a:r>
            <a:endParaRPr lang="it-IT" sz="2000" dirty="0">
              <a:solidFill>
                <a:srgbClr val="44546A"/>
              </a:solidFill>
              <a:latin typeface="Futura Std Book" panose="020B0502020204020303" pitchFamily="34" charset="0"/>
              <a:ea typeface="ＭＳ Ｐゴシック" charset="0"/>
              <a:cs typeface="Futura Std Heavy"/>
              <a:sym typeface="Helvetica Light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dirty="0" smtClean="0">
              <a:solidFill>
                <a:srgbClr val="2A497E"/>
              </a:solidFill>
              <a:latin typeface="Futura Std Book" panose="020B0502020204020303" pitchFamily="34" charset="0"/>
              <a:ea typeface="MS PGothic" panose="020B0600070205080204" pitchFamily="34" charset="-128"/>
              <a:sym typeface="Helvetica Light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3200" b="1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520</a:t>
            </a: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events </a:t>
            </a:r>
            <a:r>
              <a:rPr lang="it-IT" sz="2000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organized</a:t>
            </a: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by </a:t>
            </a:r>
            <a:r>
              <a:rPr lang="it-IT" sz="2000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entire</a:t>
            </a: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</a:t>
            </a:r>
            <a:r>
              <a:rPr lang="it-IT" sz="2000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system</a:t>
            </a:r>
            <a:endParaRPr lang="it-IT" sz="2000" dirty="0">
              <a:solidFill>
                <a:srgbClr val="44546A"/>
              </a:solidFill>
              <a:latin typeface="Futura Std Book" panose="020B0502020204020303" pitchFamily="34" charset="0"/>
              <a:ea typeface="ＭＳ Ｐゴシック" charset="0"/>
              <a:cs typeface="Futura Std Heavy"/>
              <a:sym typeface="Helvetica Light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dirty="0">
              <a:solidFill>
                <a:srgbClr val="2A497E"/>
              </a:solidFill>
              <a:latin typeface="Futura Std Book" panose="020B0502020204020303" pitchFamily="34" charset="0"/>
              <a:ea typeface="MS PGothic" panose="020B0600070205080204" pitchFamily="34" charset="-128"/>
              <a:sym typeface="Helvetica Ligh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252224" y="27888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325897" y="114465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EXPO </a:t>
            </a:r>
            <a:r>
              <a:rPr lang="it-IT" sz="2000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gave</a:t>
            </a: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</a:t>
            </a:r>
            <a:r>
              <a:rPr lang="it-IT" sz="2000" dirty="0" err="1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us</a:t>
            </a: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 the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srgbClr val="44546A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  <a:sym typeface="Helvetica Light"/>
              </a:rPr>
              <a:t>chance to </a:t>
            </a:r>
            <a:r>
              <a:rPr lang="it-IT" sz="2000" dirty="0" err="1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get</a:t>
            </a:r>
            <a:r>
              <a:rPr lang="it-IT" sz="2000" dirty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</a:t>
            </a:r>
            <a:r>
              <a:rPr lang="it-IT" sz="2000" dirty="0" err="1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known</a:t>
            </a:r>
            <a:r>
              <a:rPr lang="it-IT" sz="2000" dirty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and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to show </a:t>
            </a:r>
            <a:r>
              <a:rPr lang="it-IT" sz="2000" dirty="0" err="1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globally</a:t>
            </a:r>
            <a:endParaRPr lang="it-IT" sz="2000" dirty="0">
              <a:solidFill>
                <a:srgbClr val="C00000"/>
              </a:solidFill>
              <a:latin typeface="Futura Std Book" panose="020B0502020204020303" pitchFamily="34" charset="0"/>
              <a:ea typeface="MS PGothic" panose="020B0600070205080204" pitchFamily="34" charset="-128"/>
              <a:sym typeface="Helvetica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000" dirty="0" err="1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our</a:t>
            </a:r>
            <a:r>
              <a:rPr lang="it-IT" sz="2000" dirty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manufacturing </a:t>
            </a:r>
            <a:endParaRPr lang="it-IT" sz="2000" dirty="0" smtClean="0">
              <a:solidFill>
                <a:srgbClr val="C00000"/>
              </a:solidFill>
              <a:latin typeface="Futura Std Book" panose="020B0502020204020303" pitchFamily="34" charset="0"/>
              <a:ea typeface="MS PGothic" panose="020B0600070205080204" pitchFamily="34" charset="-128"/>
              <a:sym typeface="Helvetica Light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000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excellence</a:t>
            </a:r>
            <a:r>
              <a:rPr lang="it-IT" sz="2000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 </a:t>
            </a:r>
            <a:r>
              <a:rPr lang="it-IT" sz="2000" dirty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and </a:t>
            </a:r>
            <a:r>
              <a:rPr lang="it-IT" sz="2000" dirty="0" err="1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  <a:sym typeface="Helvetica Light"/>
              </a:rPr>
              <a:t>skills</a:t>
            </a:r>
            <a:endParaRPr lang="it-IT" sz="2000" dirty="0">
              <a:solidFill>
                <a:srgbClr val="C00000"/>
              </a:solidFill>
              <a:latin typeface="Futura Std Book" panose="020B0502020204020303" pitchFamily="34" charset="0"/>
              <a:ea typeface="MS PGothic" panose="020B0600070205080204" pitchFamily="34" charset="-128"/>
              <a:sym typeface="Helvetica Light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4130628" y="1829879"/>
            <a:ext cx="737380" cy="465814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6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Immagine 46" descr="logo-conf-lato copy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rgbClr val="4F81BD"/>
                </a:solidFill>
              </a:ln>
              <a:solidFill>
                <a:srgbClr val="4F81BD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-1874982" y="243758"/>
            <a:ext cx="8412162" cy="430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it-IT" sz="2800" dirty="0" smtClean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OUR COMPANIES</a:t>
            </a:r>
            <a:endParaRPr lang="it-IT" sz="2800" dirty="0">
              <a:solidFill>
                <a:schemeClr val="tx2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26418" y="1255526"/>
            <a:ext cx="3208027" cy="3064587"/>
            <a:chOff x="38100" y="706438"/>
            <a:chExt cx="3616972" cy="3623483"/>
          </a:xfrm>
        </p:grpSpPr>
        <p:pic>
          <p:nvPicPr>
            <p:cNvPr id="45058" name="Immagin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85" t="2277" r="12825" b="2277"/>
            <a:stretch>
              <a:fillRect/>
            </a:stretch>
          </p:blipFill>
          <p:spPr bwMode="auto">
            <a:xfrm>
              <a:off x="468313" y="1304478"/>
              <a:ext cx="2558585" cy="25585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064" name="CasellaDiTesto 32"/>
            <p:cNvSpPr txBox="1">
              <a:spLocks noChangeArrowheads="1"/>
            </p:cNvSpPr>
            <p:nvPr/>
          </p:nvSpPr>
          <p:spPr bwMode="auto">
            <a:xfrm>
              <a:off x="38100" y="1228725"/>
              <a:ext cx="963613" cy="3683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900" b="1">
                  <a:solidFill>
                    <a:srgbClr val="002060"/>
                  </a:solidFill>
                  <a:latin typeface="Futura Std Book" panose="020B0502020204020303" pitchFamily="34" charset="0"/>
                </a:rPr>
                <a:t>Medium</a:t>
              </a:r>
            </a:p>
            <a:p>
              <a:pPr algn="ctr"/>
              <a:r>
                <a:rPr lang="it-IT" altLang="it-IT" sz="900" i="1">
                  <a:solidFill>
                    <a:srgbClr val="002060"/>
                  </a:solidFill>
                  <a:latin typeface="Futura Std Book" panose="020B0502020204020303" pitchFamily="34" charset="0"/>
                </a:rPr>
                <a:t>51 – 250 em</a:t>
              </a:r>
            </a:p>
          </p:txBody>
        </p:sp>
        <p:sp>
          <p:nvSpPr>
            <p:cNvPr id="45065" name="CasellaDiTesto 34"/>
            <p:cNvSpPr txBox="1">
              <a:spLocks noChangeArrowheads="1"/>
            </p:cNvSpPr>
            <p:nvPr/>
          </p:nvSpPr>
          <p:spPr bwMode="auto">
            <a:xfrm>
              <a:off x="490538" y="3722688"/>
              <a:ext cx="892175" cy="36988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900" b="1">
                  <a:solidFill>
                    <a:srgbClr val="002060"/>
                  </a:solidFill>
                  <a:latin typeface="Futura Std Book" panose="020B0502020204020303" pitchFamily="34" charset="0"/>
                </a:rPr>
                <a:t>Small</a:t>
              </a:r>
            </a:p>
            <a:p>
              <a:pPr algn="ctr"/>
              <a:r>
                <a:rPr lang="it-IT" altLang="it-IT" sz="900" i="1">
                  <a:solidFill>
                    <a:srgbClr val="002060"/>
                  </a:solidFill>
                  <a:latin typeface="Futura Std Book" panose="020B0502020204020303" pitchFamily="34" charset="0"/>
                </a:rPr>
                <a:t>11 – 50 em</a:t>
              </a:r>
            </a:p>
          </p:txBody>
        </p:sp>
        <p:sp>
          <p:nvSpPr>
            <p:cNvPr id="45066" name="CasellaDiTesto 35"/>
            <p:cNvSpPr txBox="1">
              <a:spLocks noChangeArrowheads="1"/>
            </p:cNvSpPr>
            <p:nvPr/>
          </p:nvSpPr>
          <p:spPr bwMode="auto">
            <a:xfrm>
              <a:off x="2640013" y="1412875"/>
              <a:ext cx="877887" cy="3698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900" b="1" dirty="0">
                  <a:solidFill>
                    <a:srgbClr val="002060"/>
                  </a:solidFill>
                  <a:latin typeface="Futura Std Book" panose="020B0502020204020303" pitchFamily="34" charset="0"/>
                </a:rPr>
                <a:t>Micro</a:t>
              </a:r>
            </a:p>
            <a:p>
              <a:pPr algn="ctr"/>
              <a:r>
                <a:rPr lang="it-IT" altLang="it-IT" sz="900" i="1" dirty="0">
                  <a:solidFill>
                    <a:srgbClr val="002060"/>
                  </a:solidFill>
                  <a:latin typeface="Futura Std Book" panose="020B0502020204020303" pitchFamily="34" charset="0"/>
                </a:rPr>
                <a:t>0 – 10 </a:t>
              </a:r>
              <a:r>
                <a:rPr lang="it-IT" altLang="it-IT" sz="900" i="1" dirty="0" err="1">
                  <a:solidFill>
                    <a:srgbClr val="002060"/>
                  </a:solidFill>
                  <a:latin typeface="Futura Std Book" panose="020B0502020204020303" pitchFamily="34" charset="0"/>
                </a:rPr>
                <a:t>em</a:t>
              </a:r>
              <a:endParaRPr lang="it-IT" altLang="it-IT" sz="900" i="1" dirty="0">
                <a:solidFill>
                  <a:srgbClr val="002060"/>
                </a:solidFill>
                <a:latin typeface="Futura Std Book" panose="020B0502020204020303" pitchFamily="34" charset="0"/>
              </a:endParaRPr>
            </a:p>
          </p:txBody>
        </p:sp>
        <p:sp>
          <p:nvSpPr>
            <p:cNvPr id="45067" name="CasellaDiTesto 36"/>
            <p:cNvSpPr txBox="1">
              <a:spLocks noChangeArrowheads="1"/>
            </p:cNvSpPr>
            <p:nvPr/>
          </p:nvSpPr>
          <p:spPr bwMode="auto">
            <a:xfrm>
              <a:off x="1128713" y="706438"/>
              <a:ext cx="1089025" cy="36988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900" b="1" dirty="0">
                  <a:solidFill>
                    <a:srgbClr val="002060"/>
                  </a:solidFill>
                  <a:latin typeface="Futura Std Book" panose="020B0502020204020303" pitchFamily="34" charset="0"/>
                </a:rPr>
                <a:t>BIG</a:t>
              </a:r>
            </a:p>
            <a:p>
              <a:pPr algn="ctr"/>
              <a:r>
                <a:rPr lang="it-IT" altLang="it-IT" sz="900" i="1" dirty="0">
                  <a:solidFill>
                    <a:srgbClr val="002060"/>
                  </a:solidFill>
                  <a:latin typeface="Futura Std Book" panose="020B0502020204020303" pitchFamily="34" charset="0"/>
                </a:rPr>
                <a:t>Over 250 </a:t>
              </a:r>
              <a:r>
                <a:rPr lang="it-IT" altLang="it-IT" sz="900" i="1" dirty="0" err="1">
                  <a:solidFill>
                    <a:srgbClr val="002060"/>
                  </a:solidFill>
                  <a:latin typeface="Futura Std Book" panose="020B0502020204020303" pitchFamily="34" charset="0"/>
                </a:rPr>
                <a:t>em</a:t>
              </a:r>
              <a:endParaRPr lang="it-IT" altLang="it-IT" sz="900" i="1" dirty="0">
                <a:solidFill>
                  <a:srgbClr val="002060"/>
                </a:solidFill>
                <a:latin typeface="Futura Std Book" panose="020B0502020204020303" pitchFamily="34" charset="0"/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1908176" y="3633787"/>
              <a:ext cx="1746896" cy="6961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>
                <a:solidFill>
                  <a:srgbClr val="4BACC6">
                    <a:lumMod val="50000"/>
                  </a:srgbClr>
                </a:solidFill>
                <a:latin typeface="Futura Std Book" panose="020B0502020204020303" pitchFamily="34" charset="0"/>
              </a:endParaRPr>
            </a:p>
            <a:p>
              <a:pPr algn="ctr">
                <a:defRPr/>
              </a:pPr>
              <a:r>
                <a:rPr lang="it-IT" b="1" dirty="0" smtClean="0">
                  <a:solidFill>
                    <a:srgbClr val="C00000"/>
                  </a:solidFill>
                  <a:latin typeface="Futura Std Book" panose="020B0502020204020303" pitchFamily="34" charset="0"/>
                </a:rPr>
                <a:t>11.600 </a:t>
              </a:r>
              <a:r>
                <a:rPr lang="it-IT" b="1" dirty="0" err="1" smtClean="0">
                  <a:solidFill>
                    <a:srgbClr val="C00000"/>
                  </a:solidFill>
                  <a:latin typeface="Futura Std Book" panose="020B0502020204020303" pitchFamily="34" charset="0"/>
                </a:rPr>
                <a:t>SMEs</a:t>
              </a:r>
              <a:r>
                <a:rPr lang="it-IT" b="1" dirty="0" smtClean="0">
                  <a:solidFill>
                    <a:srgbClr val="C00000"/>
                  </a:solidFill>
                  <a:latin typeface="Futura Std Book" panose="020B0502020204020303" pitchFamily="34" charset="0"/>
                </a:rPr>
                <a:t> </a:t>
              </a:r>
              <a:endParaRPr lang="it-IT" b="1" dirty="0">
                <a:solidFill>
                  <a:srgbClr val="C00000"/>
                </a:solidFill>
                <a:latin typeface="Futura Std Book" panose="020B0502020204020303" pitchFamily="34" charset="0"/>
              </a:endParaRPr>
            </a:p>
            <a:p>
              <a:pPr algn="ctr">
                <a:defRPr/>
              </a:pPr>
              <a:endParaRPr lang="it-IT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399757"/>
              </p:ext>
            </p:extLst>
          </p:nvPr>
        </p:nvGraphicFramePr>
        <p:xfrm>
          <a:off x="3904451" y="1226425"/>
          <a:ext cx="5038392" cy="370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CasellaDiTesto 85"/>
          <p:cNvSpPr txBox="1">
            <a:spLocks noChangeArrowheads="1"/>
          </p:cNvSpPr>
          <p:nvPr/>
        </p:nvSpPr>
        <p:spPr bwMode="auto">
          <a:xfrm>
            <a:off x="4652276" y="196666"/>
            <a:ext cx="3677337" cy="89255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altLang="it-IT" sz="1400" dirty="0" smtClean="0">
              <a:solidFill>
                <a:srgbClr val="FFFFFF"/>
              </a:solidFill>
              <a:latin typeface="Futura Std Book Oblique" charset="0"/>
            </a:endParaRPr>
          </a:p>
          <a:p>
            <a:pPr algn="ctr">
              <a:defRPr/>
            </a:pPr>
            <a:r>
              <a:rPr lang="en-US" altLang="it-IT" sz="14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66,6% Manufacturing Activities</a:t>
            </a:r>
          </a:p>
          <a:p>
            <a:pPr algn="ctr">
              <a:defRPr/>
            </a:pPr>
            <a:r>
              <a:rPr lang="en-US" altLang="it-IT" sz="14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(especially </a:t>
            </a:r>
            <a:r>
              <a:rPr lang="en-US" altLang="it-IT" sz="1400" b="1" i="1" dirty="0" smtClean="0">
                <a:solidFill>
                  <a:srgbClr val="C00000"/>
                </a:solidFill>
                <a:latin typeface="Futura Std Book" panose="020B0502020204020303" pitchFamily="34" charset="0"/>
              </a:rPr>
              <a:t>medium tech manufacturing</a:t>
            </a:r>
            <a:r>
              <a:rPr lang="en-US" altLang="it-IT" sz="1400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)</a:t>
            </a:r>
          </a:p>
          <a:p>
            <a:pPr algn="ctr">
              <a:defRPr/>
            </a:pPr>
            <a:r>
              <a:rPr lang="it-IT" altLang="it-IT" sz="1600" dirty="0" smtClean="0">
                <a:solidFill>
                  <a:srgbClr val="2A497E"/>
                </a:solidFill>
                <a:latin typeface="Futura Std Book Obliqu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694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53629" y="2564688"/>
            <a:ext cx="4888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THANK YOU!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37"/>
          <a:stretch/>
        </p:blipFill>
        <p:spPr>
          <a:xfrm>
            <a:off x="581403" y="1159190"/>
            <a:ext cx="1972226" cy="28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56502" y="142892"/>
            <a:ext cx="6360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 </a:t>
            </a:r>
          </a:p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INTERNATIONAL </a:t>
            </a:r>
          </a:p>
          <a:p>
            <a:pPr algn="ctr"/>
            <a:r>
              <a:rPr lang="it-IT" sz="4800" b="1" dirty="0" smtClean="0">
                <a:solidFill>
                  <a:srgbClr val="FF0000"/>
                </a:solidFill>
                <a:latin typeface="Futura Std Light" panose="020B0402020204020303" pitchFamily="34" charset="0"/>
              </a:rPr>
              <a:t>AND REGIONAL FRAMEWORK</a:t>
            </a:r>
          </a:p>
        </p:txBody>
      </p:sp>
    </p:spTree>
    <p:extLst>
      <p:ext uri="{BB962C8B-B14F-4D97-AF65-F5344CB8AC3E}">
        <p14:creationId xmlns:p14="http://schemas.microsoft.com/office/powerpoint/2010/main" val="11569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1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4" name="CasellaDiTesto 73"/>
          <p:cNvSpPr txBox="1">
            <a:spLocks noChangeArrowheads="1"/>
          </p:cNvSpPr>
          <p:nvPr/>
        </p:nvSpPr>
        <p:spPr bwMode="auto">
          <a:xfrm>
            <a:off x="546410" y="2990096"/>
            <a:ext cx="216175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altLang="it-IT" sz="1600" dirty="0" err="1" smtClean="0">
                <a:solidFill>
                  <a:srgbClr val="2A497E"/>
                </a:solidFill>
                <a:latin typeface="Futura Std Book" panose="020B0502020204020303" pitchFamily="34" charset="0"/>
              </a:rPr>
              <a:t>Italian</a:t>
            </a:r>
            <a:r>
              <a:rPr lang="it-IT" altLang="it-IT" sz="1600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 </a:t>
            </a:r>
            <a:r>
              <a:rPr lang="it-IT" altLang="it-IT" sz="1600" dirty="0">
                <a:solidFill>
                  <a:srgbClr val="2A497E"/>
                </a:solidFill>
                <a:latin typeface="Futura Std Book" panose="020B0502020204020303" pitchFamily="34" charset="0"/>
              </a:rPr>
              <a:t>companies are </a:t>
            </a:r>
            <a:r>
              <a:rPr lang="it-IT" altLang="it-IT" sz="1600" dirty="0" err="1">
                <a:solidFill>
                  <a:srgbClr val="2A497E"/>
                </a:solidFill>
                <a:latin typeface="Futura Std Book" panose="020B0502020204020303" pitchFamily="34" charset="0"/>
              </a:rPr>
              <a:t>among</a:t>
            </a:r>
            <a:r>
              <a:rPr lang="it-IT" altLang="it-IT" sz="1600" dirty="0">
                <a:solidFill>
                  <a:srgbClr val="2A497E"/>
                </a:solidFill>
                <a:latin typeface="Futura Std Book" panose="020B0502020204020303" pitchFamily="34" charset="0"/>
              </a:rPr>
              <a:t> </a:t>
            </a:r>
            <a:r>
              <a:rPr lang="it-IT" altLang="it-IT" sz="1600" b="1" dirty="0">
                <a:solidFill>
                  <a:srgbClr val="2A497E"/>
                </a:solidFill>
                <a:latin typeface="Futura Std Book" panose="020B0502020204020303" pitchFamily="34" charset="0"/>
              </a:rPr>
              <a:t>the </a:t>
            </a:r>
            <a:r>
              <a:rPr lang="it-IT" altLang="it-IT" sz="1600" b="1" dirty="0" err="1">
                <a:solidFill>
                  <a:srgbClr val="2A497E"/>
                </a:solidFill>
                <a:latin typeface="Futura Std Book" panose="020B0502020204020303" pitchFamily="34" charset="0"/>
              </a:rPr>
              <a:t>most</a:t>
            </a:r>
            <a:r>
              <a:rPr lang="it-IT" altLang="it-IT" sz="1600" b="1" dirty="0">
                <a:solidFill>
                  <a:srgbClr val="2A497E"/>
                </a:solidFill>
                <a:latin typeface="Futura Std Book" panose="020B0502020204020303" pitchFamily="34" charset="0"/>
              </a:rPr>
              <a:t> competitive in </a:t>
            </a:r>
            <a:r>
              <a:rPr lang="it-IT" altLang="it-IT" sz="1600" b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the </a:t>
            </a:r>
            <a:r>
              <a:rPr lang="it-IT" altLang="it-IT" sz="1600" b="1" dirty="0">
                <a:solidFill>
                  <a:srgbClr val="2A497E"/>
                </a:solidFill>
                <a:latin typeface="Futura Std Book" panose="020B0502020204020303" pitchFamily="34" charset="0"/>
              </a:rPr>
              <a:t>world</a:t>
            </a:r>
          </a:p>
        </p:txBody>
      </p:sp>
      <p:sp>
        <p:nvSpPr>
          <p:cNvPr id="16" name="CasellaDiTesto 85"/>
          <p:cNvSpPr txBox="1">
            <a:spLocks noChangeArrowheads="1"/>
          </p:cNvSpPr>
          <p:nvPr/>
        </p:nvSpPr>
        <p:spPr bwMode="auto">
          <a:xfrm>
            <a:off x="3488918" y="2938939"/>
            <a:ext cx="221809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dirty="0" err="1" smtClean="0">
                <a:solidFill>
                  <a:srgbClr val="2A497E"/>
                </a:solidFill>
                <a:latin typeface="Futura Std Book" charset="0"/>
              </a:rPr>
              <a:t>Italy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 </a:t>
            </a:r>
            <a:r>
              <a:rPr lang="it-IT" sz="1600" b="1" dirty="0" err="1" smtClean="0">
                <a:solidFill>
                  <a:srgbClr val="2A497E"/>
                </a:solidFill>
                <a:latin typeface="Futura Std Book" charset="0"/>
              </a:rPr>
              <a:t>has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 </a:t>
            </a:r>
            <a:r>
              <a:rPr lang="it-IT" sz="1600" b="1" dirty="0" err="1" smtClean="0">
                <a:solidFill>
                  <a:srgbClr val="2A497E"/>
                </a:solidFill>
                <a:latin typeface="Futura Std Book" charset="0"/>
              </a:rPr>
              <a:t>kept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 </a:t>
            </a:r>
            <a:r>
              <a:rPr lang="it-IT" sz="1600" b="1" dirty="0" err="1" smtClean="0">
                <a:solidFill>
                  <a:srgbClr val="2A497E"/>
                </a:solidFill>
                <a:latin typeface="Futura Std Book" charset="0"/>
              </a:rPr>
              <a:t>its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 global market share </a:t>
            </a:r>
            <a:r>
              <a:rPr lang="it-IT" sz="1600" b="1" dirty="0" err="1" smtClean="0">
                <a:solidFill>
                  <a:srgbClr val="2A497E"/>
                </a:solidFill>
                <a:latin typeface="Futura Std Book" charset="0"/>
              </a:rPr>
              <a:t>despite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 the </a:t>
            </a:r>
            <a:r>
              <a:rPr lang="it-IT" sz="1600" b="1" dirty="0" err="1" smtClean="0">
                <a:solidFill>
                  <a:srgbClr val="2A497E"/>
                </a:solidFill>
                <a:latin typeface="Futura Std Book" charset="0"/>
              </a:rPr>
              <a:t>crisis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, </a:t>
            </a:r>
            <a:r>
              <a:rPr lang="it-IT" sz="1600" dirty="0" err="1" smtClean="0">
                <a:solidFill>
                  <a:srgbClr val="2A497E"/>
                </a:solidFill>
                <a:latin typeface="Futura Std Book" charset="0"/>
              </a:rPr>
              <a:t>performing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 </a:t>
            </a:r>
            <a:r>
              <a:rPr lang="it-IT" sz="1600" dirty="0" err="1" smtClean="0">
                <a:solidFill>
                  <a:srgbClr val="2A497E"/>
                </a:solidFill>
                <a:latin typeface="Futura Std Book" charset="0"/>
              </a:rPr>
              <a:t>better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 </a:t>
            </a:r>
            <a:r>
              <a:rPr lang="it-IT" sz="1600" dirty="0" err="1" smtClean="0">
                <a:solidFill>
                  <a:srgbClr val="2A497E"/>
                </a:solidFill>
                <a:latin typeface="Futura Std Book" charset="0"/>
              </a:rPr>
              <a:t>than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 </a:t>
            </a:r>
            <a:r>
              <a:rPr lang="it-IT" sz="1600" dirty="0" err="1" smtClean="0">
                <a:solidFill>
                  <a:srgbClr val="2A497E"/>
                </a:solidFill>
                <a:latin typeface="Futura Std Book" charset="0"/>
              </a:rPr>
              <a:t>most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 of the </a:t>
            </a:r>
            <a:r>
              <a:rPr lang="it-IT" sz="1600" dirty="0" err="1" smtClean="0">
                <a:solidFill>
                  <a:srgbClr val="2A497E"/>
                </a:solidFill>
                <a:latin typeface="Futura Std Book" charset="0"/>
              </a:rPr>
              <a:t>developed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 </a:t>
            </a:r>
            <a:r>
              <a:rPr lang="it-IT" sz="1600" dirty="0" err="1">
                <a:solidFill>
                  <a:srgbClr val="2A497E"/>
                </a:solidFill>
                <a:latin typeface="Futura Std Book" charset="0"/>
              </a:rPr>
              <a:t>C</a:t>
            </a:r>
            <a:r>
              <a:rPr lang="it-IT" sz="1600" dirty="0" err="1" smtClean="0">
                <a:solidFill>
                  <a:srgbClr val="2A497E"/>
                </a:solidFill>
                <a:latin typeface="Futura Std Book" charset="0"/>
              </a:rPr>
              <a:t>ountries</a:t>
            </a:r>
            <a:endParaRPr lang="it-IT" sz="1600" dirty="0" smtClean="0">
              <a:solidFill>
                <a:srgbClr val="2A497E"/>
              </a:solidFill>
              <a:latin typeface="Futura Std Book" charset="0"/>
            </a:endParaRPr>
          </a:p>
          <a:p>
            <a:pPr algn="ctr"/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 </a:t>
            </a: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</p:txBody>
      </p:sp>
      <p:sp>
        <p:nvSpPr>
          <p:cNvPr id="20" name="CasellaDiTesto 97"/>
          <p:cNvSpPr txBox="1">
            <a:spLocks noChangeArrowheads="1"/>
          </p:cNvSpPr>
          <p:nvPr/>
        </p:nvSpPr>
        <p:spPr bwMode="auto">
          <a:xfrm>
            <a:off x="6326252" y="3111110"/>
            <a:ext cx="21335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altLang="it-IT" sz="1600" dirty="0" err="1">
                <a:solidFill>
                  <a:srgbClr val="2A497E"/>
                </a:solidFill>
                <a:latin typeface="Futura Std Book" panose="020B0502020204020303" pitchFamily="34" charset="0"/>
              </a:rPr>
              <a:t>Italy’s</a:t>
            </a:r>
            <a:r>
              <a:rPr lang="it-IT" altLang="it-IT" sz="1600" dirty="0">
                <a:solidFill>
                  <a:srgbClr val="2A497E"/>
                </a:solidFill>
                <a:latin typeface="Futura Std Book" panose="020B0502020204020303" pitchFamily="34" charset="0"/>
              </a:rPr>
              <a:t> manufacturing surplus </a:t>
            </a:r>
            <a:r>
              <a:rPr lang="it-IT" altLang="it-IT" sz="1600" b="1" dirty="0">
                <a:solidFill>
                  <a:srgbClr val="2A497E"/>
                </a:solidFill>
                <a:latin typeface="Futura Std Book" panose="020B0502020204020303" pitchFamily="34" charset="0"/>
              </a:rPr>
              <a:t>over 100 </a:t>
            </a:r>
            <a:r>
              <a:rPr lang="it-IT" altLang="it-IT" sz="1600" b="1" dirty="0" err="1">
                <a:solidFill>
                  <a:srgbClr val="2A497E"/>
                </a:solidFill>
                <a:latin typeface="Futura Std Book" panose="020B0502020204020303" pitchFamily="34" charset="0"/>
              </a:rPr>
              <a:t>billion</a:t>
            </a:r>
            <a:r>
              <a:rPr lang="it-IT" altLang="it-IT" sz="1600" b="1" dirty="0">
                <a:solidFill>
                  <a:srgbClr val="2A497E"/>
                </a:solidFill>
                <a:latin typeface="Futura Std Book" panose="020B0502020204020303" pitchFamily="34" charset="0"/>
              </a:rPr>
              <a:t> $</a:t>
            </a:r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1" r="5717" b="6619"/>
          <a:stretch/>
        </p:blipFill>
        <p:spPr>
          <a:xfrm>
            <a:off x="3573214" y="1264193"/>
            <a:ext cx="2153939" cy="1549417"/>
          </a:xfrm>
        </p:spPr>
      </p:pic>
      <p:pic>
        <p:nvPicPr>
          <p:cNvPr id="9" name="Segnaposto immagine 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t="-13618" r="19000"/>
          <a:stretch/>
        </p:blipFill>
        <p:spPr>
          <a:xfrm>
            <a:off x="6255286" y="1064638"/>
            <a:ext cx="1944217" cy="1800076"/>
          </a:xfrm>
        </p:spPr>
      </p:pic>
      <p:pic>
        <p:nvPicPr>
          <p:cNvPr id="6" name="Segnaposto immagine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-4545" r="17946" b="-4388"/>
          <a:stretch/>
        </p:blipFill>
        <p:spPr>
          <a:xfrm>
            <a:off x="836499" y="1138863"/>
            <a:ext cx="1875626" cy="1725851"/>
          </a:xfrm>
        </p:spPr>
      </p:pic>
      <p:sp>
        <p:nvSpPr>
          <p:cNvPr id="15" name="CasellaDiTesto 26"/>
          <p:cNvSpPr txBox="1">
            <a:spLocks noChangeArrowheads="1"/>
          </p:cNvSpPr>
          <p:nvPr/>
        </p:nvSpPr>
        <p:spPr bwMode="auto">
          <a:xfrm>
            <a:off x="745661" y="230835"/>
            <a:ext cx="8175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800" dirty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ITALY: </a:t>
            </a:r>
            <a:r>
              <a:rPr lang="it-IT" altLang="it-IT" sz="2800" dirty="0" smtClean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EXPORT </a:t>
            </a:r>
            <a:r>
              <a:rPr lang="it-IT" altLang="it-IT" sz="2800" dirty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EXCELLENCE 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536848" y="4754339"/>
            <a:ext cx="2090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Source: 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Edison Foundation Report</a:t>
            </a:r>
            <a:endParaRPr lang="it-IT" sz="1000" dirty="0">
              <a:solidFill>
                <a:srgbClr val="003366"/>
              </a:solidFill>
              <a:latin typeface="Futura Bk BT" panose="020B0502020204020303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1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e 12"/>
          <p:cNvSpPr/>
          <p:nvPr/>
        </p:nvSpPr>
        <p:spPr>
          <a:xfrm>
            <a:off x="3474080" y="1262762"/>
            <a:ext cx="2426250" cy="14869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371857" y="1299261"/>
            <a:ext cx="2183258" cy="140505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644018" y="1325415"/>
            <a:ext cx="2074966" cy="144224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1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4" name="CasellaDiTesto 73"/>
          <p:cNvSpPr txBox="1">
            <a:spLocks noChangeArrowheads="1"/>
          </p:cNvSpPr>
          <p:nvPr/>
        </p:nvSpPr>
        <p:spPr bwMode="auto">
          <a:xfrm>
            <a:off x="-74072" y="2898900"/>
            <a:ext cx="351114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lvl="0" algn="ctr"/>
            <a:r>
              <a:rPr lang="en-US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world</a:t>
            </a:r>
            <a:r>
              <a:rPr lang="en-US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share</a:t>
            </a:r>
            <a:r>
              <a:rPr lang="en-US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</a:p>
          <a:p>
            <a:pPr lvl="0" algn="ctr"/>
            <a:r>
              <a:rPr lang="en-US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of </a:t>
            </a:r>
            <a:r>
              <a:rPr lang="en-US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Italian </a:t>
            </a:r>
            <a:r>
              <a:rPr lang="en-US" b="1" dirty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export </a:t>
            </a:r>
            <a:r>
              <a:rPr lang="it-IT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has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grown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</a:p>
          <a:p>
            <a:pPr lvl="0" algn="ctr"/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in 2014 (2,8%)  </a:t>
            </a:r>
          </a:p>
          <a:p>
            <a:pPr lvl="0" algn="ctr"/>
            <a:r>
              <a:rPr lang="it-IT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respect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to 2013 (2,7%). </a:t>
            </a:r>
          </a:p>
        </p:txBody>
      </p:sp>
      <p:sp>
        <p:nvSpPr>
          <p:cNvPr id="16" name="CasellaDiTesto 85"/>
          <p:cNvSpPr txBox="1">
            <a:spLocks noChangeArrowheads="1"/>
          </p:cNvSpPr>
          <p:nvPr/>
        </p:nvSpPr>
        <p:spPr bwMode="auto">
          <a:xfrm>
            <a:off x="3713885" y="3092827"/>
            <a:ext cx="1871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rgbClr val="2A497E"/>
                </a:solidFill>
                <a:latin typeface="Futura Std Book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sz="1800" dirty="0" err="1">
                <a:latin typeface="Futura Std Book" panose="020B0502020204020303" pitchFamily="34" charset="0"/>
                <a:ea typeface="MS PGothic" panose="020B0600070205080204" pitchFamily="34" charset="-128"/>
              </a:rPr>
              <a:t>Number</a:t>
            </a:r>
            <a:r>
              <a:rPr lang="it-IT" sz="1800" dirty="0">
                <a:latin typeface="Futura Std Book" panose="020B0502020204020303" pitchFamily="34" charset="0"/>
                <a:ea typeface="MS PGothic" panose="020B0600070205080204" pitchFamily="34" charset="-128"/>
              </a:rPr>
              <a:t> of </a:t>
            </a:r>
            <a:r>
              <a:rPr lang="it-IT" sz="1800" b="1" dirty="0" err="1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exporters</a:t>
            </a:r>
            <a:r>
              <a:rPr lang="it-IT" sz="1800" dirty="0"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sz="1800" dirty="0" err="1" smtClean="0">
                <a:latin typeface="Futura Std Book" panose="020B0502020204020303" pitchFamily="34" charset="0"/>
                <a:ea typeface="MS PGothic" panose="020B0600070205080204" pitchFamily="34" charset="-128"/>
              </a:rPr>
              <a:t>has</a:t>
            </a:r>
            <a:r>
              <a:rPr lang="it-IT" sz="1800" dirty="0" smtClean="0"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sz="1800" dirty="0" err="1" smtClean="0">
                <a:latin typeface="Futura Std Book" panose="020B0502020204020303" pitchFamily="34" charset="0"/>
                <a:ea typeface="MS PGothic" panose="020B0600070205080204" pitchFamily="34" charset="-128"/>
              </a:rPr>
              <a:t>increased</a:t>
            </a:r>
            <a:endParaRPr lang="it-IT" sz="1800" dirty="0">
              <a:latin typeface="Futura Std Book" panose="020B0502020204020303" pitchFamily="34" charset="0"/>
              <a:ea typeface="MS PGothic" panose="020B0600070205080204" pitchFamily="34" charset="-128"/>
            </a:endParaRPr>
          </a:p>
        </p:txBody>
      </p:sp>
      <p:sp>
        <p:nvSpPr>
          <p:cNvPr id="20" name="CasellaDiTesto 97"/>
          <p:cNvSpPr txBox="1">
            <a:spLocks noChangeArrowheads="1"/>
          </p:cNvSpPr>
          <p:nvPr/>
        </p:nvSpPr>
        <p:spPr bwMode="auto">
          <a:xfrm>
            <a:off x="6295587" y="3052899"/>
            <a:ext cx="25086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2A497E"/>
                </a:solidFill>
                <a:latin typeface="Futura Std Book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sz="1800" b="1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Average</a:t>
            </a:r>
            <a:r>
              <a:rPr lang="it-IT" sz="180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sz="1800" b="1" dirty="0" err="1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n</a:t>
            </a:r>
            <a:r>
              <a:rPr lang="it-IT" sz="1800" b="1" dirty="0" err="1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umber</a:t>
            </a:r>
            <a:r>
              <a:rPr lang="it-IT" sz="1800" b="1" dirty="0" smtClean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sz="1800" b="1" dirty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of </a:t>
            </a:r>
            <a:r>
              <a:rPr lang="it-IT" sz="1800" b="1" dirty="0" err="1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countries</a:t>
            </a:r>
            <a:r>
              <a:rPr lang="it-IT" sz="1800" b="1" dirty="0">
                <a:solidFill>
                  <a:srgbClr val="C0000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sz="1800" dirty="0">
                <a:latin typeface="Futura Std Book" panose="020B0502020204020303" pitchFamily="34" charset="0"/>
                <a:ea typeface="MS PGothic" panose="020B0600070205080204" pitchFamily="34" charset="-128"/>
              </a:rPr>
              <a:t>in </a:t>
            </a:r>
            <a:r>
              <a:rPr lang="it-IT" sz="1800" dirty="0" err="1">
                <a:latin typeface="Futura Std Book" panose="020B0502020204020303" pitchFamily="34" charset="0"/>
                <a:ea typeface="MS PGothic" panose="020B0600070205080204" pitchFamily="34" charset="-128"/>
              </a:rPr>
              <a:t>which</a:t>
            </a:r>
            <a:r>
              <a:rPr lang="it-IT" sz="1800" dirty="0"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sz="1800" dirty="0" err="1">
                <a:latin typeface="Futura Std Book" panose="020B0502020204020303" pitchFamily="34" charset="0"/>
                <a:ea typeface="MS PGothic" panose="020B0600070205080204" pitchFamily="34" charset="-128"/>
              </a:rPr>
              <a:t>usually</a:t>
            </a:r>
            <a:r>
              <a:rPr lang="it-IT" sz="1800" dirty="0"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sz="1800" dirty="0" err="1">
                <a:latin typeface="Futura Std Book" panose="020B0502020204020303" pitchFamily="34" charset="0"/>
                <a:ea typeface="MS PGothic" panose="020B0600070205080204" pitchFamily="34" charset="-128"/>
              </a:rPr>
              <a:t>Italian</a:t>
            </a:r>
            <a:r>
              <a:rPr lang="it-IT" sz="1800" dirty="0">
                <a:latin typeface="Futura Std Book" panose="020B0502020204020303" pitchFamily="34" charset="0"/>
                <a:ea typeface="MS PGothic" panose="020B0600070205080204" pitchFamily="34" charset="-128"/>
              </a:rPr>
              <a:t> companies</a:t>
            </a:r>
          </a:p>
          <a:p>
            <a:r>
              <a:rPr lang="it-IT" sz="1800" dirty="0"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sz="1800" dirty="0" smtClean="0">
                <a:latin typeface="Futura Std Book" panose="020B0502020204020303" pitchFamily="34" charset="0"/>
                <a:ea typeface="MS PGothic" panose="020B0600070205080204" pitchFamily="34" charset="-128"/>
              </a:rPr>
              <a:t>export</a:t>
            </a:r>
            <a:endParaRPr lang="it-IT" sz="1800" dirty="0">
              <a:latin typeface="Futura Std Book" panose="020B0502020204020303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474080" y="1640750"/>
            <a:ext cx="2490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212.000</a:t>
            </a:r>
            <a:endParaRPr lang="it-IT" sz="4000" dirty="0"/>
          </a:p>
        </p:txBody>
      </p:sp>
      <p:sp>
        <p:nvSpPr>
          <p:cNvPr id="5" name="Rettangolo 4"/>
          <p:cNvSpPr/>
          <p:nvPr/>
        </p:nvSpPr>
        <p:spPr>
          <a:xfrm>
            <a:off x="6980663" y="1647845"/>
            <a:ext cx="1138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4000" b="1" dirty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5/6 </a:t>
            </a:r>
            <a:endParaRPr lang="it-IT" sz="4000" b="1" dirty="0" smtClean="0">
              <a:solidFill>
                <a:srgbClr val="2A497E"/>
              </a:solidFill>
              <a:latin typeface="Futura Std Book" panose="020B0502020204020303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80151" y="1650669"/>
            <a:ext cx="1343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2,8%</a:t>
            </a:r>
            <a:endParaRPr lang="it-IT" sz="4000" b="1" dirty="0">
              <a:solidFill>
                <a:srgbClr val="2A497E"/>
              </a:solidFill>
              <a:latin typeface="Futura Std Book" panose="020B0502020204020303" pitchFamily="34" charset="0"/>
              <a:ea typeface="MS PGothic" panose="020B0600070205080204" pitchFamily="34" charset="-128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710958" y="149763"/>
            <a:ext cx="7952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dirty="0" smtClean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2014 PERFORMANCE:</a:t>
            </a:r>
            <a:endParaRPr lang="it-IT" sz="3600" dirty="0">
              <a:solidFill>
                <a:schemeClr val="tx2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51970" y="4609064"/>
            <a:ext cx="1976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Source: 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ICE report 2014- </a:t>
            </a:r>
            <a:r>
              <a:rPr lang="it-IT" sz="1000" dirty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2015 </a:t>
            </a:r>
          </a:p>
        </p:txBody>
      </p:sp>
    </p:spTree>
    <p:extLst>
      <p:ext uri="{BB962C8B-B14F-4D97-AF65-F5344CB8AC3E}">
        <p14:creationId xmlns:p14="http://schemas.microsoft.com/office/powerpoint/2010/main" val="9537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51970" y="4609064"/>
            <a:ext cx="2000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Source: 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ICE Report 2014- </a:t>
            </a:r>
            <a:r>
              <a:rPr lang="it-IT" sz="1000" dirty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2015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500258" y="903515"/>
            <a:ext cx="51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171942" y="2506427"/>
            <a:ext cx="3096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400" dirty="0" err="1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E</a:t>
            </a:r>
            <a:r>
              <a:rPr lang="it-IT" sz="2400" dirty="0" err="1" smtClean="0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xports</a:t>
            </a:r>
            <a:r>
              <a:rPr lang="it-IT" sz="2400" dirty="0" smtClean="0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of </a:t>
            </a:r>
            <a:r>
              <a:rPr lang="it-IT" sz="2400" dirty="0" err="1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goods</a:t>
            </a:r>
            <a:r>
              <a:rPr lang="it-IT" sz="2400" dirty="0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towards</a:t>
            </a:r>
            <a:r>
              <a:rPr lang="it-IT" sz="2400" dirty="0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endParaRPr lang="it-IT" sz="2400" dirty="0" smtClean="0">
              <a:solidFill>
                <a:srgbClr val="002060"/>
              </a:solidFill>
              <a:latin typeface="Futura Std Book" panose="020B0502020204020303" pitchFamily="34" charset="0"/>
              <a:ea typeface="MS PGothic" panose="020B0600070205080204" pitchFamily="34" charset="-128"/>
            </a:endParaRPr>
          </a:p>
          <a:p>
            <a:pPr lvl="0" algn="ctr"/>
            <a:r>
              <a:rPr lang="it-IT" sz="2400" b="1" dirty="0" smtClean="0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extra </a:t>
            </a:r>
            <a:r>
              <a:rPr lang="it-IT" sz="2400" b="1" dirty="0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EU </a:t>
            </a:r>
            <a:r>
              <a:rPr lang="it-IT" sz="2400" b="1" dirty="0" err="1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markets</a:t>
            </a:r>
            <a:r>
              <a:rPr lang="it-IT" sz="2400" b="1" dirty="0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is</a:t>
            </a:r>
            <a:r>
              <a:rPr lang="it-IT" sz="2400" dirty="0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increasing</a:t>
            </a:r>
            <a:r>
              <a:rPr lang="it-IT" sz="2400" dirty="0" smtClean="0">
                <a:solidFill>
                  <a:srgbClr val="002060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in 2015</a:t>
            </a:r>
            <a:endParaRPr lang="it-IT" sz="2400" dirty="0">
              <a:solidFill>
                <a:srgbClr val="002060"/>
              </a:solidFill>
              <a:latin typeface="Futura Std Book" panose="020B0502020204020303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Freccia in su 10"/>
          <p:cNvSpPr/>
          <p:nvPr/>
        </p:nvSpPr>
        <p:spPr>
          <a:xfrm>
            <a:off x="8151849" y="2525581"/>
            <a:ext cx="647691" cy="12031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su 11"/>
          <p:cNvSpPr/>
          <p:nvPr/>
        </p:nvSpPr>
        <p:spPr>
          <a:xfrm>
            <a:off x="1139872" y="1382885"/>
            <a:ext cx="647691" cy="12031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865723" y="1382517"/>
            <a:ext cx="6402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The </a:t>
            </a:r>
            <a:r>
              <a:rPr lang="it-IT" alt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value</a:t>
            </a:r>
            <a:r>
              <a:rPr lang="it-IT" altLang="it-IT" sz="2400" dirty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of </a:t>
            </a:r>
            <a:endParaRPr lang="it-IT" altLang="it-IT" sz="2400" dirty="0" smtClean="0">
              <a:solidFill>
                <a:srgbClr val="2A497E"/>
              </a:solidFill>
              <a:latin typeface="Futura Std Book" panose="020B0502020204020303" pitchFamily="34" charset="0"/>
              <a:ea typeface="MS PGothic" panose="020B0600070205080204" pitchFamily="34" charset="-128"/>
            </a:endParaRPr>
          </a:p>
          <a:p>
            <a:r>
              <a:rPr lang="it-IT" altLang="it-IT" sz="24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exports</a:t>
            </a:r>
            <a:r>
              <a:rPr lang="it-IT" altLang="it-IT" sz="24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</a:t>
            </a:r>
            <a:endParaRPr lang="it-IT" altLang="it-IT" sz="2400" dirty="0">
              <a:solidFill>
                <a:srgbClr val="2A497E"/>
              </a:solidFill>
              <a:latin typeface="Futura Std Book" panose="020B0502020204020303" pitchFamily="34" charset="0"/>
              <a:ea typeface="MS PGothic" panose="020B0600070205080204" pitchFamily="34" charset="-128"/>
            </a:endParaRPr>
          </a:p>
          <a:p>
            <a:r>
              <a:rPr lang="it-IT" altLang="it-IT" sz="2400" dirty="0" err="1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r</a:t>
            </a:r>
            <a:r>
              <a:rPr lang="it-IT" altLang="it-IT" sz="2400" dirty="0" err="1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aised</a:t>
            </a:r>
            <a:r>
              <a:rPr lang="it-IT" altLang="it-IT" sz="2400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panose="020B0600070205080204" pitchFamily="34" charset="-128"/>
              </a:rPr>
              <a:t> in 2014</a:t>
            </a:r>
            <a:endParaRPr lang="it-IT" altLang="it-IT" sz="2400" dirty="0">
              <a:solidFill>
                <a:srgbClr val="2A497E"/>
              </a:solidFill>
              <a:latin typeface="Futura Std Book" panose="020B0502020204020303" pitchFamily="34" charset="0"/>
              <a:ea typeface="MS PGothic" panose="020B0600070205080204" pitchFamily="34" charset="-128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95228" y="68776"/>
            <a:ext cx="8007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dirty="0" smtClean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GLOBAL DEMAND IS EVEN MORE ORIENTED </a:t>
            </a:r>
            <a:r>
              <a:rPr lang="it-IT" sz="2800" b="1" dirty="0" smtClean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TOWARDS MADE IN ITALY</a:t>
            </a:r>
            <a:endParaRPr lang="it-IT" sz="2800" b="1" dirty="0">
              <a:solidFill>
                <a:schemeClr val="tx2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28203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Immagine 46" descr="logo-conf-lato copy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70" y="4810920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70" y="4810920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47110" name="Rettangolo 21"/>
          <p:cNvSpPr>
            <a:spLocks noChangeArrowheads="1"/>
          </p:cNvSpPr>
          <p:nvPr/>
        </p:nvSpPr>
        <p:spPr bwMode="auto">
          <a:xfrm>
            <a:off x="307006" y="360691"/>
            <a:ext cx="85629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en-US" altLang="it-IT" sz="1600">
              <a:solidFill>
                <a:srgbClr val="2A497E"/>
              </a:solidFill>
              <a:latin typeface="Futura Std Heavy"/>
            </a:endParaRPr>
          </a:p>
          <a:p>
            <a:pPr algn="just"/>
            <a:endParaRPr lang="en-US" altLang="it-IT" sz="1600">
              <a:solidFill>
                <a:srgbClr val="2A497E"/>
              </a:solidFill>
              <a:latin typeface="Futura Std Heavy"/>
            </a:endParaRPr>
          </a:p>
          <a:p>
            <a:pPr algn="just"/>
            <a:r>
              <a:rPr lang="en-US" altLang="it-IT" sz="1600">
                <a:solidFill>
                  <a:srgbClr val="2A497E"/>
                </a:solidFill>
                <a:latin typeface="Futura Std Heavy"/>
              </a:rPr>
              <a:t> </a:t>
            </a:r>
            <a:endParaRPr lang="en-US" altLang="it-IT" sz="1600" b="1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 b="1">
              <a:solidFill>
                <a:srgbClr val="2A497E"/>
              </a:solidFill>
              <a:latin typeface="Futura Std Heavy"/>
            </a:endParaRPr>
          </a:p>
          <a:p>
            <a:endParaRPr lang="en-US" altLang="it-IT" sz="1600">
              <a:solidFill>
                <a:schemeClr val="tx2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47111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62" y="1405833"/>
            <a:ext cx="3518160" cy="3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485112" y="175364"/>
            <a:ext cx="8206761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sz="2800" dirty="0" smtClean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LOMBARDY IS THE BEST 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PERFOMING REGION </a:t>
            </a:r>
            <a:r>
              <a:rPr lang="it-IT" sz="2800" dirty="0" smtClean="0">
                <a:solidFill>
                  <a:schemeClr val="tx2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IN ITALY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4666444" y="1058884"/>
            <a:ext cx="4653065" cy="3648740"/>
            <a:chOff x="4559948" y="688288"/>
            <a:chExt cx="5033670" cy="4009910"/>
          </a:xfrm>
        </p:grpSpPr>
        <p:sp>
          <p:nvSpPr>
            <p:cNvPr id="47113" name="CasellaDiTesto 5"/>
            <p:cNvSpPr txBox="1">
              <a:spLocks noChangeArrowheads="1"/>
            </p:cNvSpPr>
            <p:nvPr/>
          </p:nvSpPr>
          <p:spPr bwMode="auto">
            <a:xfrm>
              <a:off x="7621551" y="1575335"/>
              <a:ext cx="1711324" cy="57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t-IT" altLang="it-IT" sz="1400" dirty="0" smtClean="0">
                  <a:solidFill>
                    <a:srgbClr val="FF0000"/>
                  </a:solidFill>
                  <a:latin typeface="Futura Std Book" panose="020B0502020204020303" pitchFamily="34" charset="0"/>
                </a:rPr>
                <a:t>Manufacturing</a:t>
              </a:r>
            </a:p>
            <a:p>
              <a:pPr algn="ctr"/>
              <a:r>
                <a:rPr lang="it-IT" altLang="it-IT" sz="1400" dirty="0" err="1" smtClean="0">
                  <a:solidFill>
                    <a:srgbClr val="FF0000"/>
                  </a:solidFill>
                  <a:latin typeface="Futura Std Book" panose="020B0502020204020303" pitchFamily="34" charset="0"/>
                </a:rPr>
                <a:t>Added</a:t>
              </a:r>
              <a:r>
                <a:rPr lang="it-IT" altLang="it-IT" sz="1400" dirty="0" smtClean="0">
                  <a:solidFill>
                    <a:srgbClr val="FF0000"/>
                  </a:solidFill>
                  <a:latin typeface="Futura Std Book" panose="020B0502020204020303" pitchFamily="34" charset="0"/>
                </a:rPr>
                <a:t> Value</a:t>
              </a:r>
              <a:endParaRPr lang="it-IT" altLang="it-IT" sz="1400" dirty="0">
                <a:solidFill>
                  <a:srgbClr val="FF0000"/>
                </a:solidFill>
                <a:latin typeface="Futura Std Book" panose="020B0502020204020303" pitchFamily="34" charset="0"/>
              </a:endParaRPr>
            </a:p>
          </p:txBody>
        </p:sp>
        <p:sp>
          <p:nvSpPr>
            <p:cNvPr id="47115" name="CasellaDiTesto 14"/>
            <p:cNvSpPr txBox="1">
              <a:spLocks noChangeArrowheads="1"/>
            </p:cNvSpPr>
            <p:nvPr/>
          </p:nvSpPr>
          <p:spPr bwMode="auto">
            <a:xfrm>
              <a:off x="7077827" y="3401840"/>
              <a:ext cx="2268050" cy="33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it-IT" sz="1400" dirty="0" smtClean="0">
                  <a:solidFill>
                    <a:srgbClr val="7030A0"/>
                  </a:solidFill>
                  <a:latin typeface="Futura Std Book" panose="020B0502020204020303" pitchFamily="34" charset="0"/>
                </a:rPr>
                <a:t>National GDP</a:t>
              </a:r>
              <a:endParaRPr lang="it-IT" altLang="it-IT" sz="1400" dirty="0">
                <a:solidFill>
                  <a:srgbClr val="7030A0"/>
                </a:solidFill>
                <a:latin typeface="Futura Std Book" panose="020B0502020204020303" pitchFamily="34" charset="0"/>
              </a:endParaRPr>
            </a:p>
          </p:txBody>
        </p:sp>
        <p:sp>
          <p:nvSpPr>
            <p:cNvPr id="47116" name="CasellaDiTesto 15"/>
            <p:cNvSpPr txBox="1">
              <a:spLocks noChangeArrowheads="1"/>
            </p:cNvSpPr>
            <p:nvPr/>
          </p:nvSpPr>
          <p:spPr bwMode="auto">
            <a:xfrm>
              <a:off x="7072668" y="4359956"/>
              <a:ext cx="2520950" cy="33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altLang="it-IT" sz="1400" dirty="0" err="1">
                  <a:solidFill>
                    <a:srgbClr val="7EC234"/>
                  </a:solidFill>
                  <a:latin typeface="Futura Std Book" panose="020B0502020204020303" pitchFamily="34" charset="0"/>
                </a:rPr>
                <a:t>Population</a:t>
              </a:r>
              <a:endParaRPr lang="it-IT" altLang="it-IT" sz="1400" dirty="0">
                <a:solidFill>
                  <a:srgbClr val="7EC234"/>
                </a:solidFill>
                <a:latin typeface="Futura Std Book" panose="020B0502020204020303" pitchFamily="34" charset="0"/>
              </a:endParaRP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4559948" y="688288"/>
              <a:ext cx="4253037" cy="2230781"/>
              <a:chOff x="4397561" y="670485"/>
              <a:chExt cx="4253037" cy="2230781"/>
            </a:xfrm>
          </p:grpSpPr>
          <p:sp>
            <p:nvSpPr>
              <p:cNvPr id="47114" name="CasellaDiTesto 13"/>
              <p:cNvSpPr txBox="1">
                <a:spLocks noChangeArrowheads="1"/>
              </p:cNvSpPr>
              <p:nvPr/>
            </p:nvSpPr>
            <p:spPr bwMode="auto">
              <a:xfrm>
                <a:off x="7390123" y="2563024"/>
                <a:ext cx="1260475" cy="338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it-IT" altLang="it-IT" sz="1400" dirty="0">
                    <a:solidFill>
                      <a:srgbClr val="FFC000"/>
                    </a:solidFill>
                    <a:latin typeface="Futura Std Book" panose="020B0502020204020303" pitchFamily="34" charset="0"/>
                  </a:rPr>
                  <a:t>Export</a:t>
                </a:r>
              </a:p>
            </p:txBody>
          </p:sp>
          <p:sp>
            <p:nvSpPr>
              <p:cNvPr id="47112" name="CasellaDiTesto 4"/>
              <p:cNvSpPr txBox="1">
                <a:spLocks noChangeArrowheads="1"/>
              </p:cNvSpPr>
              <p:nvPr/>
            </p:nvSpPr>
            <p:spPr bwMode="auto">
              <a:xfrm>
                <a:off x="4397561" y="670485"/>
                <a:ext cx="338455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it-IT" altLang="it-IT" sz="1600" dirty="0">
                    <a:solidFill>
                      <a:srgbClr val="002060"/>
                    </a:solidFill>
                    <a:latin typeface="Futura Std Book" panose="020B0502020204020303" pitchFamily="34" charset="0"/>
                  </a:rPr>
                  <a:t>Share of Lombardy on National Aggregate</a:t>
                </a:r>
              </a:p>
            </p:txBody>
          </p:sp>
        </p:grpSp>
      </p:grpSp>
      <p:sp>
        <p:nvSpPr>
          <p:cNvPr id="7" name="CasellaDiTesto 6"/>
          <p:cNvSpPr txBox="1"/>
          <p:nvPr/>
        </p:nvSpPr>
        <p:spPr>
          <a:xfrm>
            <a:off x="1365504" y="4306582"/>
            <a:ext cx="4220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002060"/>
                </a:solidFill>
                <a:latin typeface="Futura Std Book" panose="020B0502020204020303" pitchFamily="34" charset="0"/>
              </a:rPr>
              <a:t>Open and </a:t>
            </a:r>
            <a:r>
              <a:rPr lang="it-IT" sz="2800" b="1" i="1" dirty="0" err="1" smtClean="0">
                <a:solidFill>
                  <a:srgbClr val="002060"/>
                </a:solidFill>
                <a:latin typeface="Futura Std Book" panose="020B0502020204020303" pitchFamily="34" charset="0"/>
              </a:rPr>
              <a:t>Connected</a:t>
            </a:r>
            <a:r>
              <a:rPr lang="it-IT" sz="2800" b="1" i="1" dirty="0" smtClean="0">
                <a:solidFill>
                  <a:srgbClr val="002060"/>
                </a:solidFill>
                <a:latin typeface="Futura Std Book" panose="020B0502020204020303" pitchFamily="34" charset="0"/>
              </a:rPr>
              <a:t>!</a:t>
            </a:r>
            <a:endParaRPr lang="it-IT" sz="2800" b="1" i="1" dirty="0">
              <a:solidFill>
                <a:srgbClr val="002060"/>
              </a:solidFill>
              <a:latin typeface="Futura Std Book" panose="020B0502020204020303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91201" y="2360881"/>
            <a:ext cx="5467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</a:rPr>
              <a:t>1, 5 </a:t>
            </a:r>
            <a:r>
              <a:rPr lang="it-IT" dirty="0" err="1">
                <a:solidFill>
                  <a:srgbClr val="002060"/>
                </a:solidFill>
                <a:latin typeface="Futura Std Book" panose="020B0502020204020303" pitchFamily="34" charset="0"/>
              </a:rPr>
              <a:t>milions</a:t>
            </a: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latin typeface="Futura Std Book" panose="020B0502020204020303" pitchFamily="34" charset="0"/>
              </a:rPr>
              <a:t>employees</a:t>
            </a:r>
            <a:endParaRPr lang="it-IT" dirty="0" smtClean="0">
              <a:solidFill>
                <a:srgbClr val="002060"/>
              </a:solidFill>
              <a:latin typeface="Futura Std Book" panose="020B0502020204020303" pitchFamily="34" charset="0"/>
            </a:endParaRPr>
          </a:p>
          <a:p>
            <a:r>
              <a:rPr lang="it-IT" dirty="0" smtClean="0">
                <a:solidFill>
                  <a:srgbClr val="002060"/>
                </a:solidFill>
                <a:latin typeface="Futura Std Book" panose="020B0502020204020303" pitchFamily="34" charset="0"/>
              </a:rPr>
              <a:t>     </a:t>
            </a: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</a:rPr>
              <a:t>in manufacturing </a:t>
            </a:r>
            <a:endParaRPr lang="it-IT" dirty="0" smtClean="0">
              <a:solidFill>
                <a:srgbClr val="002060"/>
              </a:solidFill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Futura Std Book" panose="020B0502020204020303" pitchFamily="34" charset="0"/>
              </a:rPr>
              <a:t>12 </a:t>
            </a:r>
            <a:r>
              <a:rPr lang="it-IT" dirty="0" err="1" smtClean="0">
                <a:solidFill>
                  <a:srgbClr val="002060"/>
                </a:solidFill>
                <a:latin typeface="Futura Std Book" panose="020B0502020204020303" pitchFamily="34" charset="0"/>
              </a:rPr>
              <a:t>Universities</a:t>
            </a:r>
            <a:r>
              <a:rPr lang="it-IT" dirty="0" smtClean="0">
                <a:solidFill>
                  <a:srgbClr val="002060"/>
                </a:solidFill>
                <a:latin typeface="Futura Std Book" panose="020B0502020204020303" pitchFamily="34" charset="0"/>
              </a:rPr>
              <a:t> and 550 </a:t>
            </a:r>
            <a:r>
              <a:rPr lang="it-IT" dirty="0" err="1" smtClean="0">
                <a:solidFill>
                  <a:srgbClr val="002060"/>
                </a:solidFill>
                <a:latin typeface="Futura Std Book" panose="020B0502020204020303" pitchFamily="34" charset="0"/>
              </a:rPr>
              <a:t>research</a:t>
            </a:r>
            <a:r>
              <a:rPr lang="it-IT" dirty="0" smtClean="0">
                <a:solidFill>
                  <a:srgbClr val="002060"/>
                </a:solidFill>
                <a:latin typeface="Futura Std Book" panose="020B0502020204020303" pitchFamily="34" charset="0"/>
              </a:rPr>
              <a:t> centers</a:t>
            </a:r>
            <a:endParaRPr lang="it-IT" dirty="0">
              <a:solidFill>
                <a:srgbClr val="002060"/>
              </a:solidFill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</a:rPr>
              <a:t>4 </a:t>
            </a:r>
            <a:r>
              <a:rPr lang="it-IT" dirty="0" err="1" smtClean="0">
                <a:solidFill>
                  <a:srgbClr val="002060"/>
                </a:solidFill>
                <a:latin typeface="Futura Std Book" panose="020B0502020204020303" pitchFamily="34" charset="0"/>
              </a:rPr>
              <a:t>airports</a:t>
            </a:r>
            <a:r>
              <a:rPr lang="it-IT" dirty="0" smtClean="0">
                <a:solidFill>
                  <a:srgbClr val="002060"/>
                </a:solidFill>
                <a:latin typeface="Futura Std Book" panose="020B0502020204020303" pitchFamily="34" charset="0"/>
              </a:rPr>
              <a:t> </a:t>
            </a:r>
            <a:endParaRPr lang="it-IT" dirty="0">
              <a:solidFill>
                <a:srgbClr val="002060"/>
              </a:solidFill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</a:rPr>
              <a:t>707 km </a:t>
            </a:r>
            <a:r>
              <a:rPr lang="it-IT" dirty="0" err="1" smtClean="0">
                <a:solidFill>
                  <a:srgbClr val="002060"/>
                </a:solidFill>
                <a:latin typeface="Futura Std Book" panose="020B0502020204020303" pitchFamily="34" charset="0"/>
              </a:rPr>
              <a:t>highway</a:t>
            </a:r>
            <a:endParaRPr lang="it-IT" dirty="0">
              <a:solidFill>
                <a:srgbClr val="002060"/>
              </a:solidFill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</a:rPr>
              <a:t>2.000 km </a:t>
            </a:r>
            <a:r>
              <a:rPr lang="it-IT" dirty="0" err="1">
                <a:solidFill>
                  <a:srgbClr val="002060"/>
                </a:solidFill>
                <a:latin typeface="Futura Std Book" panose="020B0502020204020303" pitchFamily="34" charset="0"/>
              </a:rPr>
              <a:t>r</a:t>
            </a:r>
            <a:r>
              <a:rPr lang="it-IT" dirty="0" err="1" smtClean="0">
                <a:solidFill>
                  <a:srgbClr val="002060"/>
                </a:solidFill>
                <a:latin typeface="Futura Std Book" panose="020B0502020204020303" pitchFamily="34" charset="0"/>
              </a:rPr>
              <a:t>ailway</a:t>
            </a:r>
            <a:r>
              <a:rPr lang="it-IT" dirty="0" smtClean="0">
                <a:solidFill>
                  <a:srgbClr val="002060"/>
                </a:solidFill>
                <a:latin typeface="Futura Std Book" panose="020B0502020204020303" pitchFamily="34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</a:rPr>
              <a:t>line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07006" y="144979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</a:rPr>
              <a:t>32.980 € </a:t>
            </a:r>
            <a:r>
              <a:rPr lang="it-IT" dirty="0" smtClean="0">
                <a:solidFill>
                  <a:srgbClr val="002060"/>
                </a:solidFill>
                <a:latin typeface="Futura Std Book" panose="020B0502020204020303" pitchFamily="34" charset="0"/>
              </a:rPr>
              <a:t>per </a:t>
            </a: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</a:rPr>
              <a:t>capita </a:t>
            </a:r>
            <a:r>
              <a:rPr lang="it-IT" dirty="0" err="1">
                <a:solidFill>
                  <a:srgbClr val="002060"/>
                </a:solidFill>
                <a:latin typeface="Futura Std Book" panose="020B0502020204020303" pitchFamily="34" charset="0"/>
              </a:rPr>
              <a:t>income</a:t>
            </a:r>
            <a:endParaRPr lang="it-IT" dirty="0">
              <a:solidFill>
                <a:srgbClr val="002060"/>
              </a:solidFill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</a:rPr>
              <a:t>800.000 </a:t>
            </a:r>
            <a:r>
              <a:rPr lang="it-IT" dirty="0" smtClean="0">
                <a:solidFill>
                  <a:srgbClr val="002060"/>
                </a:solidFill>
                <a:latin typeface="Futura Std Book" panose="020B0502020204020303" pitchFamily="34" charset="0"/>
              </a:rPr>
              <a:t>companies</a:t>
            </a:r>
            <a:endParaRPr lang="it-IT" dirty="0">
              <a:solidFill>
                <a:srgbClr val="002060"/>
              </a:solidFill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Futura Std Book" panose="020B0502020204020303" pitchFamily="34" charset="0"/>
              </a:rPr>
              <a:t>110.000 manufacturing </a:t>
            </a:r>
            <a:r>
              <a:rPr lang="it-IT" dirty="0" smtClean="0">
                <a:solidFill>
                  <a:srgbClr val="002060"/>
                </a:solidFill>
                <a:latin typeface="Futura Std Book" panose="020B0502020204020303" pitchFamily="34" charset="0"/>
              </a:rPr>
              <a:t>companies</a:t>
            </a:r>
            <a:endParaRPr lang="it-IT" dirty="0">
              <a:solidFill>
                <a:srgbClr val="002060"/>
              </a:solidFill>
              <a:latin typeface="Futura Std Book" panose="020B0502020204020303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480435" y="4849019"/>
            <a:ext cx="2917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Source: 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ISTAT and Lombardy </a:t>
            </a:r>
            <a:r>
              <a:rPr lang="it-IT" sz="1000" dirty="0" err="1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Region’s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 </a:t>
            </a:r>
            <a:r>
              <a:rPr lang="it-IT" sz="1000" dirty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S</a:t>
            </a:r>
            <a:r>
              <a:rPr lang="it-IT" sz="1000" dirty="0" smtClean="0">
                <a:solidFill>
                  <a:srgbClr val="003366"/>
                </a:solidFill>
                <a:latin typeface="Futura Bk BT" panose="020B0502020204020303" pitchFamily="34" charset="0"/>
                <a:ea typeface="ＭＳ Ｐゴシック" pitchFamily="34" charset="-128"/>
              </a:rPr>
              <a:t>3 Report</a:t>
            </a:r>
            <a:endParaRPr lang="it-IT" sz="1000" dirty="0">
              <a:solidFill>
                <a:srgbClr val="003366"/>
              </a:solidFill>
              <a:latin typeface="Futura Bk BT" panose="020B0502020204020303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75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Impostazioni personalizz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080"/>
      </a:accent1>
      <a:accent2>
        <a:srgbClr val="000080"/>
      </a:accent2>
      <a:accent3>
        <a:srgbClr val="0000FF"/>
      </a:accent3>
      <a:accent4>
        <a:srgbClr val="0080FF"/>
      </a:accent4>
      <a:accent5>
        <a:srgbClr val="0000FF"/>
      </a:accent5>
      <a:accent6>
        <a:srgbClr val="00FFFF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</TotalTime>
  <Words>1285</Words>
  <Application>Microsoft Office PowerPoint</Application>
  <PresentationFormat>Presentazione su schermo (16:9)</PresentationFormat>
  <Paragraphs>348</Paragraphs>
  <Slides>40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40</vt:i4>
      </vt:variant>
    </vt:vector>
  </HeadingPairs>
  <TitlesOfParts>
    <vt:vector size="64" baseType="lpstr">
      <vt:lpstr>Arial Unicode MS</vt:lpstr>
      <vt:lpstr>ＭＳ Ｐゴシック</vt:lpstr>
      <vt:lpstr>ＭＳ Ｐゴシック</vt:lpstr>
      <vt:lpstr>宋体</vt:lpstr>
      <vt:lpstr>宋体</vt:lpstr>
      <vt:lpstr>Arial</vt:lpstr>
      <vt:lpstr>Calibri</vt:lpstr>
      <vt:lpstr>Calibri Light</vt:lpstr>
      <vt:lpstr>Franklin Gothic Medium Cond</vt:lpstr>
      <vt:lpstr>Futura Bk BT</vt:lpstr>
      <vt:lpstr>Futura Std Book</vt:lpstr>
      <vt:lpstr>Futura Std Book Oblique</vt:lpstr>
      <vt:lpstr>Futura Std Heavy</vt:lpstr>
      <vt:lpstr>Futura Std Light</vt:lpstr>
      <vt:lpstr>Futura Std Medium</vt:lpstr>
      <vt:lpstr>Helvetica Light</vt:lpstr>
      <vt:lpstr>Hiragino Sans GB W3</vt:lpstr>
      <vt:lpstr>Impact</vt:lpstr>
      <vt:lpstr>Wingdings</vt:lpstr>
      <vt:lpstr>冬青黑体简体中文 W3</vt:lpstr>
      <vt:lpstr>Tema di Office</vt:lpstr>
      <vt:lpstr>Standarddesign</vt:lpstr>
      <vt:lpstr>1_Tema di Office</vt:lpstr>
      <vt:lpstr>Office 主题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EXPORT and IMPORT in Lombardy Region: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LOMBARDY: a worldwide INTERNATIONALIZATION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Confindustria_Lombardia</dc:title>
  <dc:subject/>
  <dc:creator>Alessandro Ingegno</dc:creator>
  <cp:keywords/>
  <dc:description/>
  <cp:lastModifiedBy>C_Jacini</cp:lastModifiedBy>
  <cp:revision>321</cp:revision>
  <dcterms:created xsi:type="dcterms:W3CDTF">2015-01-13T17:37:18Z</dcterms:created>
  <dcterms:modified xsi:type="dcterms:W3CDTF">2016-04-19T15:43:41Z</dcterms:modified>
  <cp:category/>
</cp:coreProperties>
</file>