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sldIdLst>
    <p:sldId id="256" r:id="rId2"/>
    <p:sldId id="329" r:id="rId3"/>
    <p:sldId id="330" r:id="rId4"/>
    <p:sldId id="331" r:id="rId5"/>
    <p:sldId id="334" r:id="rId6"/>
    <p:sldId id="335" r:id="rId7"/>
    <p:sldId id="332" r:id="rId8"/>
    <p:sldId id="333" r:id="rId9"/>
    <p:sldId id="336" r:id="rId10"/>
    <p:sldId id="337" r:id="rId11"/>
    <p:sldId id="338" r:id="rId12"/>
    <p:sldId id="339" r:id="rId13"/>
    <p:sldId id="340" r:id="rId14"/>
    <p:sldId id="341" r:id="rId15"/>
    <p:sldId id="344" r:id="rId16"/>
    <p:sldId id="261" r:id="rId17"/>
    <p:sldId id="311" r:id="rId18"/>
    <p:sldId id="265" r:id="rId19"/>
    <p:sldId id="266" r:id="rId20"/>
    <p:sldId id="267" r:id="rId21"/>
    <p:sldId id="268" r:id="rId22"/>
    <p:sldId id="296" r:id="rId23"/>
    <p:sldId id="269" r:id="rId24"/>
    <p:sldId id="323" r:id="rId25"/>
    <p:sldId id="270" r:id="rId26"/>
    <p:sldId id="316" r:id="rId27"/>
    <p:sldId id="303" r:id="rId28"/>
    <p:sldId id="288" r:id="rId29"/>
    <p:sldId id="273" r:id="rId30"/>
    <p:sldId id="274" r:id="rId31"/>
    <p:sldId id="277" r:id="rId32"/>
    <p:sldId id="278" r:id="rId33"/>
    <p:sldId id="279" r:id="rId34"/>
    <p:sldId id="297" r:id="rId35"/>
    <p:sldId id="280" r:id="rId36"/>
    <p:sldId id="281" r:id="rId37"/>
    <p:sldId id="324" r:id="rId38"/>
    <p:sldId id="286" r:id="rId39"/>
    <p:sldId id="317" r:id="rId40"/>
    <p:sldId id="328" r:id="rId41"/>
    <p:sldId id="318" r:id="rId42"/>
    <p:sldId id="345" r:id="rId43"/>
    <p:sldId id="346" r:id="rId44"/>
    <p:sldId id="347" r:id="rId45"/>
    <p:sldId id="292" r:id="rId46"/>
    <p:sldId id="293" r:id="rId47"/>
    <p:sldId id="294" r:id="rId48"/>
    <p:sldId id="262" r:id="rId49"/>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9EBF5"/>
    <a:srgbClr val="407BBE"/>
    <a:srgbClr val="7A97A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26" autoAdjust="0"/>
    <p:restoredTop sz="95807"/>
  </p:normalViewPr>
  <p:slideViewPr>
    <p:cSldViewPr snapToGrid="0">
      <p:cViewPr varScale="1">
        <p:scale>
          <a:sx n="111" d="100"/>
          <a:sy n="111" d="100"/>
        </p:scale>
        <p:origin x="1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7505892-0B54-5D47-8EC8-ADCC947C43C5}" type="datetimeFigureOut">
              <a:rPr lang="it-IT" smtClean="0"/>
              <a:t>17/02/2025</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BF06237-3B49-8444-ADF3-2AC0D4F7E622}" type="slidenum">
              <a:rPr lang="it-IT" smtClean="0"/>
              <a:t>‹N›</a:t>
            </a:fld>
            <a:endParaRPr lang="it-IT"/>
          </a:p>
        </p:txBody>
      </p:sp>
    </p:spTree>
    <p:extLst>
      <p:ext uri="{BB962C8B-B14F-4D97-AF65-F5344CB8AC3E}">
        <p14:creationId xmlns:p14="http://schemas.microsoft.com/office/powerpoint/2010/main" val="364423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D73E89-3C77-4E90-A8F4-DF6811575D52}" type="slidenum">
              <a:rPr lang="it-IT" smtClean="0"/>
              <a:t>20</a:t>
            </a:fld>
            <a:endParaRPr lang="it-IT"/>
          </a:p>
        </p:txBody>
      </p:sp>
    </p:spTree>
    <p:extLst>
      <p:ext uri="{BB962C8B-B14F-4D97-AF65-F5344CB8AC3E}">
        <p14:creationId xmlns:p14="http://schemas.microsoft.com/office/powerpoint/2010/main" val="280210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8D73E89-3C77-4E90-A8F4-DF6811575D52}" type="slidenum">
              <a:rPr lang="it-IT" smtClean="0"/>
              <a:t>21</a:t>
            </a:fld>
            <a:endParaRPr lang="it-IT"/>
          </a:p>
        </p:txBody>
      </p:sp>
    </p:spTree>
    <p:extLst>
      <p:ext uri="{BB962C8B-B14F-4D97-AF65-F5344CB8AC3E}">
        <p14:creationId xmlns:p14="http://schemas.microsoft.com/office/powerpoint/2010/main" val="21696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8D73E89-3C77-4E90-A8F4-DF6811575D52}" type="slidenum">
              <a:rPr lang="it-IT" smtClean="0"/>
              <a:t>36</a:t>
            </a:fld>
            <a:endParaRPr lang="it-IT"/>
          </a:p>
        </p:txBody>
      </p:sp>
    </p:spTree>
    <p:extLst>
      <p:ext uri="{BB962C8B-B14F-4D97-AF65-F5344CB8AC3E}">
        <p14:creationId xmlns:p14="http://schemas.microsoft.com/office/powerpoint/2010/main" val="415218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8D73E89-3C77-4E90-A8F4-DF6811575D52}" type="slidenum">
              <a:rPr lang="it-IT" smtClean="0"/>
              <a:t>37</a:t>
            </a:fld>
            <a:endParaRPr lang="it-IT"/>
          </a:p>
        </p:txBody>
      </p:sp>
    </p:spTree>
    <p:extLst>
      <p:ext uri="{BB962C8B-B14F-4D97-AF65-F5344CB8AC3E}">
        <p14:creationId xmlns:p14="http://schemas.microsoft.com/office/powerpoint/2010/main" val="130635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8D73E89-3C77-4E90-A8F4-DF6811575D52}" type="slidenum">
              <a:rPr lang="it-IT" smtClean="0"/>
              <a:t>38</a:t>
            </a:fld>
            <a:endParaRPr lang="it-IT"/>
          </a:p>
        </p:txBody>
      </p:sp>
    </p:spTree>
    <p:extLst>
      <p:ext uri="{BB962C8B-B14F-4D97-AF65-F5344CB8AC3E}">
        <p14:creationId xmlns:p14="http://schemas.microsoft.com/office/powerpoint/2010/main" val="381642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8D73E89-3C77-4E90-A8F4-DF6811575D52}" type="slidenum">
              <a:rPr lang="it-IT" smtClean="0"/>
              <a:t>40</a:t>
            </a:fld>
            <a:endParaRPr lang="it-IT"/>
          </a:p>
        </p:txBody>
      </p:sp>
    </p:spTree>
    <p:extLst>
      <p:ext uri="{BB962C8B-B14F-4D97-AF65-F5344CB8AC3E}">
        <p14:creationId xmlns:p14="http://schemas.microsoft.com/office/powerpoint/2010/main" val="192686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8D73E89-3C77-4E90-A8F4-DF6811575D52}" type="slidenum">
              <a:rPr lang="it-IT" smtClean="0"/>
              <a:t>41</a:t>
            </a:fld>
            <a:endParaRPr lang="it-IT"/>
          </a:p>
        </p:txBody>
      </p:sp>
    </p:spTree>
    <p:extLst>
      <p:ext uri="{BB962C8B-B14F-4D97-AF65-F5344CB8AC3E}">
        <p14:creationId xmlns:p14="http://schemas.microsoft.com/office/powerpoint/2010/main" val="4055841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rgbClr val="407BB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AD5B3D-6EF3-1AC1-FE3D-AE7095FF6CED}"/>
              </a:ext>
            </a:extLst>
          </p:cNvPr>
          <p:cNvSpPr>
            <a:spLocks noGrp="1"/>
          </p:cNvSpPr>
          <p:nvPr>
            <p:ph type="ctrTitle"/>
          </p:nvPr>
        </p:nvSpPr>
        <p:spPr>
          <a:xfrm>
            <a:off x="5643564" y="822324"/>
            <a:ext cx="5710236" cy="2478089"/>
          </a:xfrm>
        </p:spPr>
        <p:txBody>
          <a:bodyPr anchor="t" anchorCtr="0">
            <a:normAutofit/>
          </a:bodyPr>
          <a:lstStyle>
            <a:lvl1pPr algn="r">
              <a:defRPr sz="4000" b="1" i="0">
                <a:solidFill>
                  <a:schemeClr val="bg1"/>
                </a:solidFill>
                <a:latin typeface="Arial" panose="020B0604020202020204" pitchFamily="34" charset="0"/>
                <a:cs typeface="Arial" panose="020B0604020202020204" pitchFamily="34"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48C8149E-731F-8457-71DE-EEE4BAD0C766}"/>
              </a:ext>
            </a:extLst>
          </p:cNvPr>
          <p:cNvSpPr>
            <a:spLocks noGrp="1"/>
          </p:cNvSpPr>
          <p:nvPr>
            <p:ph type="subTitle" idx="1"/>
          </p:nvPr>
        </p:nvSpPr>
        <p:spPr>
          <a:xfrm>
            <a:off x="5643563" y="3529013"/>
            <a:ext cx="5710237" cy="104933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pic>
        <p:nvPicPr>
          <p:cNvPr id="10" name="Immagine 9">
            <a:extLst>
              <a:ext uri="{FF2B5EF4-FFF2-40B4-BE49-F238E27FC236}">
                <a16:creationId xmlns:a16="http://schemas.microsoft.com/office/drawing/2014/main" id="{31CE76D1-AA97-4C36-E6F4-9A313735A8F5}"/>
              </a:ext>
            </a:extLst>
          </p:cNvPr>
          <p:cNvPicPr>
            <a:picLocks noChangeAspect="1"/>
          </p:cNvPicPr>
          <p:nvPr userDrawn="1"/>
        </p:nvPicPr>
        <p:blipFill>
          <a:blip r:embed="rId2"/>
          <a:stretch>
            <a:fillRect/>
          </a:stretch>
        </p:blipFill>
        <p:spPr>
          <a:xfrm>
            <a:off x="838200" y="822325"/>
            <a:ext cx="3286125" cy="1018699"/>
          </a:xfrm>
          <a:prstGeom prst="rect">
            <a:avLst/>
          </a:prstGeom>
        </p:spPr>
      </p:pic>
      <p:sp>
        <p:nvSpPr>
          <p:cNvPr id="14" name="Trapezio 12">
            <a:extLst>
              <a:ext uri="{FF2B5EF4-FFF2-40B4-BE49-F238E27FC236}">
                <a16:creationId xmlns:a16="http://schemas.microsoft.com/office/drawing/2014/main" id="{3E7CDBC6-E386-7B13-8F34-2E7FEDCF4F35}"/>
              </a:ext>
            </a:extLst>
          </p:cNvPr>
          <p:cNvSpPr/>
          <p:nvPr userDrawn="1"/>
        </p:nvSpPr>
        <p:spPr>
          <a:xfrm>
            <a:off x="4433888" y="5327204"/>
            <a:ext cx="7772400" cy="1545084"/>
          </a:xfrm>
          <a:custGeom>
            <a:avLst/>
            <a:gdLst>
              <a:gd name="connsiteX0" fmla="*/ 0 w 7772400"/>
              <a:gd name="connsiteY0" fmla="*/ 1545084 h 1545084"/>
              <a:gd name="connsiteX1" fmla="*/ 0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59372 h 1559372"/>
              <a:gd name="connsiteX1" fmla="*/ 100012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59372 h 1559372"/>
              <a:gd name="connsiteX1" fmla="*/ 185737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45084 h 1545084"/>
              <a:gd name="connsiteX1" fmla="*/ 1557338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545084">
                <a:moveTo>
                  <a:pt x="0" y="1545084"/>
                </a:moveTo>
                <a:lnTo>
                  <a:pt x="1557338" y="0"/>
                </a:lnTo>
                <a:lnTo>
                  <a:pt x="7772400" y="0"/>
                </a:lnTo>
                <a:lnTo>
                  <a:pt x="7772400" y="1545084"/>
                </a:lnTo>
                <a:lnTo>
                  <a:pt x="0" y="15450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data 14">
            <a:extLst>
              <a:ext uri="{FF2B5EF4-FFF2-40B4-BE49-F238E27FC236}">
                <a16:creationId xmlns:a16="http://schemas.microsoft.com/office/drawing/2014/main" id="{0E9B0713-EFDD-55B9-38FE-271051CE63E4}"/>
              </a:ext>
            </a:extLst>
          </p:cNvPr>
          <p:cNvSpPr>
            <a:spLocks noGrp="1"/>
          </p:cNvSpPr>
          <p:nvPr>
            <p:ph type="dt" sz="half" idx="10"/>
          </p:nvPr>
        </p:nvSpPr>
        <p:spPr/>
        <p:txBody>
          <a:bodyPr/>
          <a:lstStyle>
            <a:lvl1pPr>
              <a:defRPr>
                <a:solidFill>
                  <a:schemeClr val="bg1"/>
                </a:solidFill>
              </a:defRPr>
            </a:lvl1pPr>
          </a:lstStyle>
          <a:p>
            <a:fld id="{FD98E099-E77D-B944-B8FE-C7F57885344D}" type="datetime1">
              <a:rPr lang="it-IT" smtClean="0"/>
              <a:t>17/02/2025</a:t>
            </a:fld>
            <a:endParaRPr lang="it-IT" dirty="0"/>
          </a:p>
        </p:txBody>
      </p:sp>
    </p:spTree>
    <p:extLst>
      <p:ext uri="{BB962C8B-B14F-4D97-AF65-F5344CB8AC3E}">
        <p14:creationId xmlns:p14="http://schemas.microsoft.com/office/powerpoint/2010/main" val="246671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rgbClr val="F2F2F2"/>
        </a:solidFill>
        <a:effectLst/>
      </p:bgPr>
    </p:bg>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FA445EC-0798-5C30-7FD5-086CA22F4994}"/>
              </a:ext>
            </a:extLst>
          </p:cNvPr>
          <p:cNvSpPr/>
          <p:nvPr userDrawn="1"/>
        </p:nvSpPr>
        <p:spPr>
          <a:xfrm>
            <a:off x="3600001" y="1"/>
            <a:ext cx="8592000" cy="896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rapezio 12">
            <a:extLst>
              <a:ext uri="{FF2B5EF4-FFF2-40B4-BE49-F238E27FC236}">
                <a16:creationId xmlns:a16="http://schemas.microsoft.com/office/drawing/2014/main" id="{7D22FE7A-016B-E92F-EDB3-32A943C1F0E6}"/>
              </a:ext>
            </a:extLst>
          </p:cNvPr>
          <p:cNvSpPr>
            <a:spLocks noChangeAspect="1"/>
          </p:cNvSpPr>
          <p:nvPr userDrawn="1"/>
        </p:nvSpPr>
        <p:spPr>
          <a:xfrm rot="10800000">
            <a:off x="-18600" y="0"/>
            <a:ext cx="5968038" cy="896112"/>
          </a:xfrm>
          <a:custGeom>
            <a:avLst/>
            <a:gdLst>
              <a:gd name="connsiteX0" fmla="*/ 0 w 7772400"/>
              <a:gd name="connsiteY0" fmla="*/ 1545084 h 1545084"/>
              <a:gd name="connsiteX1" fmla="*/ 0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59372 h 1559372"/>
              <a:gd name="connsiteX1" fmla="*/ 100012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59372 h 1559372"/>
              <a:gd name="connsiteX1" fmla="*/ 185737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45084 h 1545084"/>
              <a:gd name="connsiteX1" fmla="*/ 1557338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45084 h 1545084"/>
              <a:gd name="connsiteX1" fmla="*/ 1557338 w 7772400"/>
              <a:gd name="connsiteY1" fmla="*/ 0 h 1545084"/>
              <a:gd name="connsiteX2" fmla="*/ 6956375 w 7772400"/>
              <a:gd name="connsiteY2" fmla="*/ 0 h 1545084"/>
              <a:gd name="connsiteX3" fmla="*/ 7772400 w 7772400"/>
              <a:gd name="connsiteY3" fmla="*/ 1545084 h 1545084"/>
              <a:gd name="connsiteX4" fmla="*/ 0 w 7772400"/>
              <a:gd name="connsiteY4" fmla="*/ 1545084 h 1545084"/>
              <a:gd name="connsiteX0" fmla="*/ 0 w 6956375"/>
              <a:gd name="connsiteY0" fmla="*/ 1545084 h 1545084"/>
              <a:gd name="connsiteX1" fmla="*/ 1557338 w 6956375"/>
              <a:gd name="connsiteY1" fmla="*/ 0 h 1545084"/>
              <a:gd name="connsiteX2" fmla="*/ 6956375 w 6956375"/>
              <a:gd name="connsiteY2" fmla="*/ 0 h 1545084"/>
              <a:gd name="connsiteX3" fmla="*/ 6956375 w 6956375"/>
              <a:gd name="connsiteY3" fmla="*/ 1545084 h 1545084"/>
              <a:gd name="connsiteX4" fmla="*/ 0 w 6956375"/>
              <a:gd name="connsiteY4" fmla="*/ 1545084 h 154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6375" h="1545084">
                <a:moveTo>
                  <a:pt x="0" y="1545084"/>
                </a:moveTo>
                <a:lnTo>
                  <a:pt x="1557338" y="0"/>
                </a:lnTo>
                <a:lnTo>
                  <a:pt x="6956375" y="0"/>
                </a:lnTo>
                <a:lnTo>
                  <a:pt x="6956375" y="1545084"/>
                </a:lnTo>
                <a:lnTo>
                  <a:pt x="0" y="1545084"/>
                </a:lnTo>
                <a:close/>
              </a:path>
            </a:pathLst>
          </a:custGeom>
          <a:solidFill>
            <a:srgbClr val="40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a:extLst>
              <a:ext uri="{FF2B5EF4-FFF2-40B4-BE49-F238E27FC236}">
                <a16:creationId xmlns:a16="http://schemas.microsoft.com/office/drawing/2014/main" id="{FD192F53-0764-FC2B-95DA-784D1D27E48A}"/>
              </a:ext>
            </a:extLst>
          </p:cNvPr>
          <p:cNvSpPr>
            <a:spLocks noGrp="1"/>
          </p:cNvSpPr>
          <p:nvPr>
            <p:ph type="title"/>
          </p:nvPr>
        </p:nvSpPr>
        <p:spPr>
          <a:xfrm>
            <a:off x="838200" y="1579563"/>
            <a:ext cx="10515600" cy="13255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675BF8E7-BFD4-7F23-90DD-603004486A44}"/>
              </a:ext>
            </a:extLst>
          </p:cNvPr>
          <p:cNvSpPr>
            <a:spLocks noGrp="1"/>
          </p:cNvSpPr>
          <p:nvPr>
            <p:ph idx="1"/>
          </p:nvPr>
        </p:nvSpPr>
        <p:spPr>
          <a:xfrm>
            <a:off x="838200" y="3040063"/>
            <a:ext cx="10515600" cy="298926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7AE46DD-ED11-9117-8551-77BB6D0298F0}"/>
              </a:ext>
            </a:extLst>
          </p:cNvPr>
          <p:cNvSpPr>
            <a:spLocks noGrp="1"/>
          </p:cNvSpPr>
          <p:nvPr>
            <p:ph type="dt" sz="half" idx="10"/>
          </p:nvPr>
        </p:nvSpPr>
        <p:spPr/>
        <p:txBody>
          <a:bodyPr/>
          <a:lstStyle>
            <a:lvl1pPr>
              <a:defRPr>
                <a:latin typeface="+mj-lt"/>
              </a:defRPr>
            </a:lvl1pPr>
          </a:lstStyle>
          <a:p>
            <a:fld id="{DBB2DB40-684E-A843-81F8-01D42F796A4A}" type="datetime1">
              <a:rPr lang="it-IT" smtClean="0"/>
              <a:pPr/>
              <a:t>17/02/2025</a:t>
            </a:fld>
            <a:endParaRPr lang="it-IT"/>
          </a:p>
        </p:txBody>
      </p:sp>
      <p:sp>
        <p:nvSpPr>
          <p:cNvPr id="5" name="Segnaposto piè di pagina 4">
            <a:extLst>
              <a:ext uri="{FF2B5EF4-FFF2-40B4-BE49-F238E27FC236}">
                <a16:creationId xmlns:a16="http://schemas.microsoft.com/office/drawing/2014/main" id="{42AF8DD9-547E-E6BB-6735-B1609EC143CD}"/>
              </a:ext>
            </a:extLst>
          </p:cNvPr>
          <p:cNvSpPr>
            <a:spLocks noGrp="1"/>
          </p:cNvSpPr>
          <p:nvPr>
            <p:ph type="ftr" sz="quarter" idx="11"/>
          </p:nvPr>
        </p:nvSpPr>
        <p:spPr/>
        <p:txBody>
          <a:bodyPr/>
          <a:lstStyle>
            <a:lvl1pPr>
              <a:defRPr>
                <a:latin typeface="+mj-lt"/>
              </a:defRPr>
            </a:lvl1pPr>
          </a:lstStyle>
          <a:p>
            <a:endParaRPr lang="it-IT" dirty="0"/>
          </a:p>
        </p:txBody>
      </p:sp>
      <p:sp>
        <p:nvSpPr>
          <p:cNvPr id="6" name="Segnaposto numero diapositiva 5">
            <a:extLst>
              <a:ext uri="{FF2B5EF4-FFF2-40B4-BE49-F238E27FC236}">
                <a16:creationId xmlns:a16="http://schemas.microsoft.com/office/drawing/2014/main" id="{8226DDB7-8B02-6E84-1129-90450B246CEC}"/>
              </a:ext>
            </a:extLst>
          </p:cNvPr>
          <p:cNvSpPr>
            <a:spLocks noGrp="1"/>
          </p:cNvSpPr>
          <p:nvPr>
            <p:ph type="sldNum" sz="quarter" idx="12"/>
          </p:nvPr>
        </p:nvSpPr>
        <p:spPr/>
        <p:txBody>
          <a:bodyPr/>
          <a:lstStyle>
            <a:lvl1pPr>
              <a:defRPr>
                <a:latin typeface="+mj-lt"/>
              </a:defRPr>
            </a:lvl1pPr>
          </a:lstStyle>
          <a:p>
            <a:fld id="{400909E7-B897-774D-A65F-37F5222683A6}" type="slidenum">
              <a:rPr lang="it-IT" smtClean="0"/>
              <a:pPr/>
              <a:t>‹N›</a:t>
            </a:fld>
            <a:endParaRPr lang="it-IT" dirty="0"/>
          </a:p>
        </p:txBody>
      </p:sp>
      <p:pic>
        <p:nvPicPr>
          <p:cNvPr id="8" name="Immagine 7">
            <a:extLst>
              <a:ext uri="{FF2B5EF4-FFF2-40B4-BE49-F238E27FC236}">
                <a16:creationId xmlns:a16="http://schemas.microsoft.com/office/drawing/2014/main" id="{A8227B02-F669-1625-E098-60CC82A00502}"/>
              </a:ext>
            </a:extLst>
          </p:cNvPr>
          <p:cNvPicPr>
            <a:picLocks noChangeAspect="1"/>
          </p:cNvPicPr>
          <p:nvPr userDrawn="1"/>
        </p:nvPicPr>
        <p:blipFill>
          <a:blip r:embed="rId2"/>
          <a:stretch>
            <a:fillRect/>
          </a:stretch>
        </p:blipFill>
        <p:spPr>
          <a:xfrm>
            <a:off x="838200" y="129730"/>
            <a:ext cx="1905000" cy="590550"/>
          </a:xfrm>
          <a:prstGeom prst="rect">
            <a:avLst/>
          </a:prstGeom>
        </p:spPr>
      </p:pic>
    </p:spTree>
    <p:extLst>
      <p:ext uri="{BB962C8B-B14F-4D97-AF65-F5344CB8AC3E}">
        <p14:creationId xmlns:p14="http://schemas.microsoft.com/office/powerpoint/2010/main" val="111297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38CA52-9051-494B-1A27-9AE31F5B9B84}"/>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09CBAEE-EFC3-F5C0-4A57-035722C542F7}"/>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7" name="Rettangolo 6">
            <a:extLst>
              <a:ext uri="{FF2B5EF4-FFF2-40B4-BE49-F238E27FC236}">
                <a16:creationId xmlns:a16="http://schemas.microsoft.com/office/drawing/2014/main" id="{C98D0A49-D6BD-576D-9DF3-974A18CA4518}"/>
              </a:ext>
            </a:extLst>
          </p:cNvPr>
          <p:cNvSpPr/>
          <p:nvPr userDrawn="1"/>
        </p:nvSpPr>
        <p:spPr>
          <a:xfrm>
            <a:off x="3600001" y="0"/>
            <a:ext cx="8592000" cy="1325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rapezio 12">
            <a:extLst>
              <a:ext uri="{FF2B5EF4-FFF2-40B4-BE49-F238E27FC236}">
                <a16:creationId xmlns:a16="http://schemas.microsoft.com/office/drawing/2014/main" id="{78FA8A87-4AD0-220C-FBFE-2637D883E93D}"/>
              </a:ext>
            </a:extLst>
          </p:cNvPr>
          <p:cNvSpPr>
            <a:spLocks noChangeAspect="1"/>
          </p:cNvSpPr>
          <p:nvPr userDrawn="1"/>
        </p:nvSpPr>
        <p:spPr>
          <a:xfrm rot="10800000">
            <a:off x="-18600" y="0"/>
            <a:ext cx="5968038" cy="1325564"/>
          </a:xfrm>
          <a:custGeom>
            <a:avLst/>
            <a:gdLst>
              <a:gd name="connsiteX0" fmla="*/ 0 w 7772400"/>
              <a:gd name="connsiteY0" fmla="*/ 1545084 h 1545084"/>
              <a:gd name="connsiteX1" fmla="*/ 0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59372 h 1559372"/>
              <a:gd name="connsiteX1" fmla="*/ 100012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59372 h 1559372"/>
              <a:gd name="connsiteX1" fmla="*/ 185737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45084 h 1545084"/>
              <a:gd name="connsiteX1" fmla="*/ 1557338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45084 h 1545084"/>
              <a:gd name="connsiteX1" fmla="*/ 1557338 w 7772400"/>
              <a:gd name="connsiteY1" fmla="*/ 0 h 1545084"/>
              <a:gd name="connsiteX2" fmla="*/ 6956375 w 7772400"/>
              <a:gd name="connsiteY2" fmla="*/ 0 h 1545084"/>
              <a:gd name="connsiteX3" fmla="*/ 7772400 w 7772400"/>
              <a:gd name="connsiteY3" fmla="*/ 1545084 h 1545084"/>
              <a:gd name="connsiteX4" fmla="*/ 0 w 7772400"/>
              <a:gd name="connsiteY4" fmla="*/ 1545084 h 1545084"/>
              <a:gd name="connsiteX0" fmla="*/ 0 w 6956375"/>
              <a:gd name="connsiteY0" fmla="*/ 1545084 h 1545084"/>
              <a:gd name="connsiteX1" fmla="*/ 1557338 w 6956375"/>
              <a:gd name="connsiteY1" fmla="*/ 0 h 1545084"/>
              <a:gd name="connsiteX2" fmla="*/ 6956375 w 6956375"/>
              <a:gd name="connsiteY2" fmla="*/ 0 h 1545084"/>
              <a:gd name="connsiteX3" fmla="*/ 6956375 w 6956375"/>
              <a:gd name="connsiteY3" fmla="*/ 1545084 h 1545084"/>
              <a:gd name="connsiteX4" fmla="*/ 0 w 6956375"/>
              <a:gd name="connsiteY4" fmla="*/ 1545084 h 154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6375" h="1545084">
                <a:moveTo>
                  <a:pt x="0" y="1545084"/>
                </a:moveTo>
                <a:lnTo>
                  <a:pt x="1557338" y="0"/>
                </a:lnTo>
                <a:lnTo>
                  <a:pt x="6956375" y="0"/>
                </a:lnTo>
                <a:lnTo>
                  <a:pt x="6956375" y="1545084"/>
                </a:lnTo>
                <a:lnTo>
                  <a:pt x="0" y="1545084"/>
                </a:lnTo>
                <a:close/>
              </a:path>
            </a:pathLst>
          </a:custGeom>
          <a:solidFill>
            <a:srgbClr val="40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83B03AB2-0657-0C4F-0244-A0781408ED53}"/>
              </a:ext>
            </a:extLst>
          </p:cNvPr>
          <p:cNvPicPr>
            <a:picLocks noChangeAspect="1"/>
          </p:cNvPicPr>
          <p:nvPr userDrawn="1"/>
        </p:nvPicPr>
        <p:blipFill>
          <a:blip r:embed="rId3"/>
          <a:stretch>
            <a:fillRect/>
          </a:stretch>
        </p:blipFill>
        <p:spPr>
          <a:xfrm>
            <a:off x="838200" y="385762"/>
            <a:ext cx="1905000" cy="590550"/>
          </a:xfrm>
          <a:prstGeom prst="rect">
            <a:avLst/>
          </a:prstGeom>
        </p:spPr>
      </p:pic>
    </p:spTree>
    <p:extLst>
      <p:ext uri="{BB962C8B-B14F-4D97-AF65-F5344CB8AC3E}">
        <p14:creationId xmlns:p14="http://schemas.microsoft.com/office/powerpoint/2010/main" val="229039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Pr>
        <a:solidFill>
          <a:srgbClr val="F2F2F2"/>
        </a:solidFill>
        <a:effectLst/>
      </p:bgPr>
    </p:bg>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0AFC09BF-387F-45C7-4816-593E0DAF565E}"/>
              </a:ext>
            </a:extLst>
          </p:cNvPr>
          <p:cNvSpPr/>
          <p:nvPr userDrawn="1"/>
        </p:nvSpPr>
        <p:spPr>
          <a:xfrm>
            <a:off x="3600001" y="0"/>
            <a:ext cx="8592000" cy="1325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rapezio 12">
            <a:extLst>
              <a:ext uri="{FF2B5EF4-FFF2-40B4-BE49-F238E27FC236}">
                <a16:creationId xmlns:a16="http://schemas.microsoft.com/office/drawing/2014/main" id="{CF695B7A-A1D1-BDD3-EE4A-99718CFF0391}"/>
              </a:ext>
            </a:extLst>
          </p:cNvPr>
          <p:cNvSpPr>
            <a:spLocks noChangeAspect="1"/>
          </p:cNvSpPr>
          <p:nvPr userDrawn="1"/>
        </p:nvSpPr>
        <p:spPr>
          <a:xfrm rot="10800000">
            <a:off x="-18600" y="0"/>
            <a:ext cx="5968038" cy="1325564"/>
          </a:xfrm>
          <a:custGeom>
            <a:avLst/>
            <a:gdLst>
              <a:gd name="connsiteX0" fmla="*/ 0 w 7772400"/>
              <a:gd name="connsiteY0" fmla="*/ 1545084 h 1545084"/>
              <a:gd name="connsiteX1" fmla="*/ 0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59372 h 1559372"/>
              <a:gd name="connsiteX1" fmla="*/ 100012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59372 h 1559372"/>
              <a:gd name="connsiteX1" fmla="*/ 185737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45084 h 1545084"/>
              <a:gd name="connsiteX1" fmla="*/ 1557338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45084 h 1545084"/>
              <a:gd name="connsiteX1" fmla="*/ 1557338 w 7772400"/>
              <a:gd name="connsiteY1" fmla="*/ 0 h 1545084"/>
              <a:gd name="connsiteX2" fmla="*/ 6956375 w 7772400"/>
              <a:gd name="connsiteY2" fmla="*/ 0 h 1545084"/>
              <a:gd name="connsiteX3" fmla="*/ 7772400 w 7772400"/>
              <a:gd name="connsiteY3" fmla="*/ 1545084 h 1545084"/>
              <a:gd name="connsiteX4" fmla="*/ 0 w 7772400"/>
              <a:gd name="connsiteY4" fmla="*/ 1545084 h 1545084"/>
              <a:gd name="connsiteX0" fmla="*/ 0 w 6956375"/>
              <a:gd name="connsiteY0" fmla="*/ 1545084 h 1545084"/>
              <a:gd name="connsiteX1" fmla="*/ 1557338 w 6956375"/>
              <a:gd name="connsiteY1" fmla="*/ 0 h 1545084"/>
              <a:gd name="connsiteX2" fmla="*/ 6956375 w 6956375"/>
              <a:gd name="connsiteY2" fmla="*/ 0 h 1545084"/>
              <a:gd name="connsiteX3" fmla="*/ 6956375 w 6956375"/>
              <a:gd name="connsiteY3" fmla="*/ 1545084 h 1545084"/>
              <a:gd name="connsiteX4" fmla="*/ 0 w 6956375"/>
              <a:gd name="connsiteY4" fmla="*/ 1545084 h 154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6375" h="1545084">
                <a:moveTo>
                  <a:pt x="0" y="1545084"/>
                </a:moveTo>
                <a:lnTo>
                  <a:pt x="1557338" y="0"/>
                </a:lnTo>
                <a:lnTo>
                  <a:pt x="6956375" y="0"/>
                </a:lnTo>
                <a:lnTo>
                  <a:pt x="6956375" y="1545084"/>
                </a:lnTo>
                <a:lnTo>
                  <a:pt x="0" y="1545084"/>
                </a:lnTo>
                <a:close/>
              </a:path>
            </a:pathLst>
          </a:custGeom>
          <a:solidFill>
            <a:srgbClr val="40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Immagine 9">
            <a:extLst>
              <a:ext uri="{FF2B5EF4-FFF2-40B4-BE49-F238E27FC236}">
                <a16:creationId xmlns:a16="http://schemas.microsoft.com/office/drawing/2014/main" id="{56901EA2-4C3F-B243-215F-98C70C73D2D8}"/>
              </a:ext>
            </a:extLst>
          </p:cNvPr>
          <p:cNvPicPr>
            <a:picLocks noChangeAspect="1"/>
          </p:cNvPicPr>
          <p:nvPr userDrawn="1"/>
        </p:nvPicPr>
        <p:blipFill>
          <a:blip r:embed="rId2"/>
          <a:stretch>
            <a:fillRect/>
          </a:stretch>
        </p:blipFill>
        <p:spPr>
          <a:xfrm>
            <a:off x="838200" y="385762"/>
            <a:ext cx="1905000" cy="590550"/>
          </a:xfrm>
          <a:prstGeom prst="rect">
            <a:avLst/>
          </a:prstGeom>
        </p:spPr>
      </p:pic>
      <p:sp>
        <p:nvSpPr>
          <p:cNvPr id="2" name="Titolo 1">
            <a:extLst>
              <a:ext uri="{FF2B5EF4-FFF2-40B4-BE49-F238E27FC236}">
                <a16:creationId xmlns:a16="http://schemas.microsoft.com/office/drawing/2014/main" id="{49680786-4178-4A3B-2B78-A11FAA1C3C57}"/>
              </a:ext>
            </a:extLst>
          </p:cNvPr>
          <p:cNvSpPr>
            <a:spLocks noGrp="1"/>
          </p:cNvSpPr>
          <p:nvPr>
            <p:ph type="title"/>
          </p:nvPr>
        </p:nvSpPr>
        <p:spPr>
          <a:xfrm>
            <a:off x="838200" y="1580400"/>
            <a:ext cx="10515600" cy="13255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D73AB1AC-311F-FF68-9758-920C618725A8}"/>
              </a:ext>
            </a:extLst>
          </p:cNvPr>
          <p:cNvSpPr>
            <a:spLocks noGrp="1"/>
          </p:cNvSpPr>
          <p:nvPr>
            <p:ph sz="half" idx="1"/>
          </p:nvPr>
        </p:nvSpPr>
        <p:spPr>
          <a:xfrm>
            <a:off x="838200" y="3038400"/>
            <a:ext cx="5181600" cy="299092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D7893CB5-4B35-2571-3843-3BD9C4FF73F6}"/>
              </a:ext>
            </a:extLst>
          </p:cNvPr>
          <p:cNvSpPr>
            <a:spLocks noGrp="1"/>
          </p:cNvSpPr>
          <p:nvPr>
            <p:ph sz="half" idx="2"/>
          </p:nvPr>
        </p:nvSpPr>
        <p:spPr>
          <a:xfrm>
            <a:off x="6172200" y="3038400"/>
            <a:ext cx="5181600" cy="29909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768F000-0ED7-82D3-EF19-761503EC3BB7}"/>
              </a:ext>
            </a:extLst>
          </p:cNvPr>
          <p:cNvSpPr>
            <a:spLocks noGrp="1"/>
          </p:cNvSpPr>
          <p:nvPr>
            <p:ph type="dt" sz="half" idx="10"/>
          </p:nvPr>
        </p:nvSpPr>
        <p:spPr/>
        <p:txBody>
          <a:bodyPr/>
          <a:lstStyle/>
          <a:p>
            <a:fld id="{335F6B79-7FA2-F048-9ABB-8D7BFF93812E}" type="datetime1">
              <a:rPr lang="it-IT" smtClean="0"/>
              <a:t>17/02/2025</a:t>
            </a:fld>
            <a:endParaRPr lang="it-IT"/>
          </a:p>
        </p:txBody>
      </p:sp>
      <p:sp>
        <p:nvSpPr>
          <p:cNvPr id="6" name="Segnaposto piè di pagina 5">
            <a:extLst>
              <a:ext uri="{FF2B5EF4-FFF2-40B4-BE49-F238E27FC236}">
                <a16:creationId xmlns:a16="http://schemas.microsoft.com/office/drawing/2014/main" id="{C8AE89F1-160A-E7B0-A8AE-2C08445B01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5A30E3F-7949-4862-2EED-9F01B20580C4}"/>
              </a:ext>
            </a:extLst>
          </p:cNvPr>
          <p:cNvSpPr>
            <a:spLocks noGrp="1"/>
          </p:cNvSpPr>
          <p:nvPr>
            <p:ph type="sldNum" sz="quarter" idx="12"/>
          </p:nvPr>
        </p:nvSpPr>
        <p:spPr/>
        <p:txBody>
          <a:bodyPr/>
          <a:lstStyle/>
          <a:p>
            <a:fld id="{400909E7-B897-774D-A65F-37F5222683A6}" type="slidenum">
              <a:rPr lang="it-IT" smtClean="0"/>
              <a:t>‹N›</a:t>
            </a:fld>
            <a:endParaRPr lang="it-IT"/>
          </a:p>
        </p:txBody>
      </p:sp>
    </p:spTree>
    <p:extLst>
      <p:ext uri="{BB962C8B-B14F-4D97-AF65-F5344CB8AC3E}">
        <p14:creationId xmlns:p14="http://schemas.microsoft.com/office/powerpoint/2010/main" val="50697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bg>
      <p:bgPr>
        <a:solidFill>
          <a:srgbClr val="F2F2F2"/>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83AE5F51-AB8C-37D8-B91F-FA943EC0A32A}"/>
              </a:ext>
            </a:extLst>
          </p:cNvPr>
          <p:cNvSpPr/>
          <p:nvPr userDrawn="1"/>
        </p:nvSpPr>
        <p:spPr>
          <a:xfrm>
            <a:off x="3600001" y="0"/>
            <a:ext cx="8592000" cy="1325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rapezio 12">
            <a:extLst>
              <a:ext uri="{FF2B5EF4-FFF2-40B4-BE49-F238E27FC236}">
                <a16:creationId xmlns:a16="http://schemas.microsoft.com/office/drawing/2014/main" id="{5B0C91DD-AA3E-255D-0605-93BA08176513}"/>
              </a:ext>
            </a:extLst>
          </p:cNvPr>
          <p:cNvSpPr>
            <a:spLocks noChangeAspect="1"/>
          </p:cNvSpPr>
          <p:nvPr userDrawn="1"/>
        </p:nvSpPr>
        <p:spPr>
          <a:xfrm rot="10800000">
            <a:off x="-18600" y="0"/>
            <a:ext cx="5968038" cy="1325564"/>
          </a:xfrm>
          <a:custGeom>
            <a:avLst/>
            <a:gdLst>
              <a:gd name="connsiteX0" fmla="*/ 0 w 7772400"/>
              <a:gd name="connsiteY0" fmla="*/ 1545084 h 1545084"/>
              <a:gd name="connsiteX1" fmla="*/ 0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59372 h 1559372"/>
              <a:gd name="connsiteX1" fmla="*/ 100012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59372 h 1559372"/>
              <a:gd name="connsiteX1" fmla="*/ 185737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45084 h 1545084"/>
              <a:gd name="connsiteX1" fmla="*/ 1557338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45084 h 1545084"/>
              <a:gd name="connsiteX1" fmla="*/ 1557338 w 7772400"/>
              <a:gd name="connsiteY1" fmla="*/ 0 h 1545084"/>
              <a:gd name="connsiteX2" fmla="*/ 6956375 w 7772400"/>
              <a:gd name="connsiteY2" fmla="*/ 0 h 1545084"/>
              <a:gd name="connsiteX3" fmla="*/ 7772400 w 7772400"/>
              <a:gd name="connsiteY3" fmla="*/ 1545084 h 1545084"/>
              <a:gd name="connsiteX4" fmla="*/ 0 w 7772400"/>
              <a:gd name="connsiteY4" fmla="*/ 1545084 h 1545084"/>
              <a:gd name="connsiteX0" fmla="*/ 0 w 6956375"/>
              <a:gd name="connsiteY0" fmla="*/ 1545084 h 1545084"/>
              <a:gd name="connsiteX1" fmla="*/ 1557338 w 6956375"/>
              <a:gd name="connsiteY1" fmla="*/ 0 h 1545084"/>
              <a:gd name="connsiteX2" fmla="*/ 6956375 w 6956375"/>
              <a:gd name="connsiteY2" fmla="*/ 0 h 1545084"/>
              <a:gd name="connsiteX3" fmla="*/ 6956375 w 6956375"/>
              <a:gd name="connsiteY3" fmla="*/ 1545084 h 1545084"/>
              <a:gd name="connsiteX4" fmla="*/ 0 w 6956375"/>
              <a:gd name="connsiteY4" fmla="*/ 1545084 h 154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6375" h="1545084">
                <a:moveTo>
                  <a:pt x="0" y="1545084"/>
                </a:moveTo>
                <a:lnTo>
                  <a:pt x="1557338" y="0"/>
                </a:lnTo>
                <a:lnTo>
                  <a:pt x="6956375" y="0"/>
                </a:lnTo>
                <a:lnTo>
                  <a:pt x="6956375" y="1545084"/>
                </a:lnTo>
                <a:lnTo>
                  <a:pt x="0" y="1545084"/>
                </a:lnTo>
                <a:close/>
              </a:path>
            </a:pathLst>
          </a:custGeom>
          <a:solidFill>
            <a:srgbClr val="40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2E5A136B-7EAB-79B9-1E8A-44A5EA7BE0B6}"/>
              </a:ext>
            </a:extLst>
          </p:cNvPr>
          <p:cNvPicPr>
            <a:picLocks noChangeAspect="1"/>
          </p:cNvPicPr>
          <p:nvPr userDrawn="1"/>
        </p:nvPicPr>
        <p:blipFill>
          <a:blip r:embed="rId2"/>
          <a:stretch>
            <a:fillRect/>
          </a:stretch>
        </p:blipFill>
        <p:spPr>
          <a:xfrm>
            <a:off x="838200" y="385762"/>
            <a:ext cx="1905000" cy="590550"/>
          </a:xfrm>
          <a:prstGeom prst="rect">
            <a:avLst/>
          </a:prstGeom>
        </p:spPr>
      </p:pic>
      <p:sp>
        <p:nvSpPr>
          <p:cNvPr id="2" name="Titolo 1">
            <a:extLst>
              <a:ext uri="{FF2B5EF4-FFF2-40B4-BE49-F238E27FC236}">
                <a16:creationId xmlns:a16="http://schemas.microsoft.com/office/drawing/2014/main" id="{4CEE8A33-32EB-63FA-0694-C27C8AD4D136}"/>
              </a:ext>
            </a:extLst>
          </p:cNvPr>
          <p:cNvSpPr>
            <a:spLocks noGrp="1"/>
          </p:cNvSpPr>
          <p:nvPr>
            <p:ph type="title"/>
          </p:nvPr>
        </p:nvSpPr>
        <p:spPr>
          <a:xfrm>
            <a:off x="839788" y="1580400"/>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D273ED62-6E2D-EF7D-C3C3-684AD6DAF39A}"/>
              </a:ext>
            </a:extLst>
          </p:cNvPr>
          <p:cNvSpPr>
            <a:spLocks noGrp="1"/>
          </p:cNvSpPr>
          <p:nvPr>
            <p:ph type="body" idx="1"/>
          </p:nvPr>
        </p:nvSpPr>
        <p:spPr>
          <a:xfrm>
            <a:off x="839788" y="299879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FF98BD4D-A155-98CB-6F85-7A242913A8AB}"/>
              </a:ext>
            </a:extLst>
          </p:cNvPr>
          <p:cNvSpPr>
            <a:spLocks noGrp="1"/>
          </p:cNvSpPr>
          <p:nvPr>
            <p:ph sz="half" idx="2"/>
          </p:nvPr>
        </p:nvSpPr>
        <p:spPr>
          <a:xfrm>
            <a:off x="839788" y="3908430"/>
            <a:ext cx="5157787" cy="217804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D27581B7-2CFC-225F-1777-994B9B303660}"/>
              </a:ext>
            </a:extLst>
          </p:cNvPr>
          <p:cNvSpPr>
            <a:spLocks noGrp="1"/>
          </p:cNvSpPr>
          <p:nvPr>
            <p:ph type="body" sz="quarter" idx="3"/>
          </p:nvPr>
        </p:nvSpPr>
        <p:spPr>
          <a:xfrm>
            <a:off x="6172200" y="299879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D0263D3-ABC3-746E-F6B2-A5A7198E1778}"/>
              </a:ext>
            </a:extLst>
          </p:cNvPr>
          <p:cNvSpPr>
            <a:spLocks noGrp="1"/>
          </p:cNvSpPr>
          <p:nvPr>
            <p:ph sz="quarter" idx="4"/>
          </p:nvPr>
        </p:nvSpPr>
        <p:spPr>
          <a:xfrm>
            <a:off x="6172200" y="3908430"/>
            <a:ext cx="5183188" cy="217804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ED194DFF-F993-1527-B084-95A28FA5BC6F}"/>
              </a:ext>
            </a:extLst>
          </p:cNvPr>
          <p:cNvSpPr>
            <a:spLocks noGrp="1"/>
          </p:cNvSpPr>
          <p:nvPr>
            <p:ph type="dt" sz="half" idx="10"/>
          </p:nvPr>
        </p:nvSpPr>
        <p:spPr/>
        <p:txBody>
          <a:bodyPr/>
          <a:lstStyle/>
          <a:p>
            <a:fld id="{967267C3-D058-4B41-8AFE-7D937B543AEA}" type="datetime1">
              <a:rPr lang="it-IT" smtClean="0"/>
              <a:t>17/02/2025</a:t>
            </a:fld>
            <a:endParaRPr lang="it-IT"/>
          </a:p>
        </p:txBody>
      </p:sp>
      <p:sp>
        <p:nvSpPr>
          <p:cNvPr id="8" name="Segnaposto piè di pagina 7">
            <a:extLst>
              <a:ext uri="{FF2B5EF4-FFF2-40B4-BE49-F238E27FC236}">
                <a16:creationId xmlns:a16="http://schemas.microsoft.com/office/drawing/2014/main" id="{FE5F7E80-C732-A7AC-61D2-87744219207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5E9751A-E68D-1B8F-57E4-C2BD087F8B54}"/>
              </a:ext>
            </a:extLst>
          </p:cNvPr>
          <p:cNvSpPr>
            <a:spLocks noGrp="1"/>
          </p:cNvSpPr>
          <p:nvPr>
            <p:ph type="sldNum" sz="quarter" idx="12"/>
          </p:nvPr>
        </p:nvSpPr>
        <p:spPr/>
        <p:txBody>
          <a:bodyPr/>
          <a:lstStyle/>
          <a:p>
            <a:fld id="{400909E7-B897-774D-A65F-37F5222683A6}" type="slidenum">
              <a:rPr lang="it-IT" smtClean="0"/>
              <a:t>‹N›</a:t>
            </a:fld>
            <a:endParaRPr lang="it-IT"/>
          </a:p>
        </p:txBody>
      </p:sp>
    </p:spTree>
    <p:extLst>
      <p:ext uri="{BB962C8B-B14F-4D97-AF65-F5344CB8AC3E}">
        <p14:creationId xmlns:p14="http://schemas.microsoft.com/office/powerpoint/2010/main" val="27434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Pr>
        <a:solidFill>
          <a:srgbClr val="F2F2F2"/>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6028E8E4-83E0-977C-C57A-01C202210942}"/>
              </a:ext>
            </a:extLst>
          </p:cNvPr>
          <p:cNvSpPr/>
          <p:nvPr userDrawn="1"/>
        </p:nvSpPr>
        <p:spPr>
          <a:xfrm>
            <a:off x="3600001" y="0"/>
            <a:ext cx="8592000" cy="1325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rapezio 12">
            <a:extLst>
              <a:ext uri="{FF2B5EF4-FFF2-40B4-BE49-F238E27FC236}">
                <a16:creationId xmlns:a16="http://schemas.microsoft.com/office/drawing/2014/main" id="{795E30AB-0707-0EE5-78AC-8A515C450938}"/>
              </a:ext>
            </a:extLst>
          </p:cNvPr>
          <p:cNvSpPr>
            <a:spLocks noChangeAspect="1"/>
          </p:cNvSpPr>
          <p:nvPr userDrawn="1"/>
        </p:nvSpPr>
        <p:spPr>
          <a:xfrm rot="10800000">
            <a:off x="-18600" y="0"/>
            <a:ext cx="5968038" cy="1325564"/>
          </a:xfrm>
          <a:custGeom>
            <a:avLst/>
            <a:gdLst>
              <a:gd name="connsiteX0" fmla="*/ 0 w 7772400"/>
              <a:gd name="connsiteY0" fmla="*/ 1545084 h 1545084"/>
              <a:gd name="connsiteX1" fmla="*/ 0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59372 h 1559372"/>
              <a:gd name="connsiteX1" fmla="*/ 100012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59372 h 1559372"/>
              <a:gd name="connsiteX1" fmla="*/ 185737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45084 h 1545084"/>
              <a:gd name="connsiteX1" fmla="*/ 1557338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45084 h 1545084"/>
              <a:gd name="connsiteX1" fmla="*/ 1557338 w 7772400"/>
              <a:gd name="connsiteY1" fmla="*/ 0 h 1545084"/>
              <a:gd name="connsiteX2" fmla="*/ 6956375 w 7772400"/>
              <a:gd name="connsiteY2" fmla="*/ 0 h 1545084"/>
              <a:gd name="connsiteX3" fmla="*/ 7772400 w 7772400"/>
              <a:gd name="connsiteY3" fmla="*/ 1545084 h 1545084"/>
              <a:gd name="connsiteX4" fmla="*/ 0 w 7772400"/>
              <a:gd name="connsiteY4" fmla="*/ 1545084 h 1545084"/>
              <a:gd name="connsiteX0" fmla="*/ 0 w 6956375"/>
              <a:gd name="connsiteY0" fmla="*/ 1545084 h 1545084"/>
              <a:gd name="connsiteX1" fmla="*/ 1557338 w 6956375"/>
              <a:gd name="connsiteY1" fmla="*/ 0 h 1545084"/>
              <a:gd name="connsiteX2" fmla="*/ 6956375 w 6956375"/>
              <a:gd name="connsiteY2" fmla="*/ 0 h 1545084"/>
              <a:gd name="connsiteX3" fmla="*/ 6956375 w 6956375"/>
              <a:gd name="connsiteY3" fmla="*/ 1545084 h 1545084"/>
              <a:gd name="connsiteX4" fmla="*/ 0 w 6956375"/>
              <a:gd name="connsiteY4" fmla="*/ 1545084 h 154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6375" h="1545084">
                <a:moveTo>
                  <a:pt x="0" y="1545084"/>
                </a:moveTo>
                <a:lnTo>
                  <a:pt x="1557338" y="0"/>
                </a:lnTo>
                <a:lnTo>
                  <a:pt x="6956375" y="0"/>
                </a:lnTo>
                <a:lnTo>
                  <a:pt x="6956375" y="1545084"/>
                </a:lnTo>
                <a:lnTo>
                  <a:pt x="0" y="1545084"/>
                </a:lnTo>
                <a:close/>
              </a:path>
            </a:pathLst>
          </a:custGeom>
          <a:solidFill>
            <a:srgbClr val="407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a:extLst>
              <a:ext uri="{FF2B5EF4-FFF2-40B4-BE49-F238E27FC236}">
                <a16:creationId xmlns:a16="http://schemas.microsoft.com/office/drawing/2014/main" id="{5CC10AD2-A375-DF6F-812C-B47D923A2586}"/>
              </a:ext>
            </a:extLst>
          </p:cNvPr>
          <p:cNvPicPr>
            <a:picLocks noChangeAspect="1"/>
          </p:cNvPicPr>
          <p:nvPr userDrawn="1"/>
        </p:nvPicPr>
        <p:blipFill>
          <a:blip r:embed="rId2"/>
          <a:stretch>
            <a:fillRect/>
          </a:stretch>
        </p:blipFill>
        <p:spPr>
          <a:xfrm>
            <a:off x="838200" y="385762"/>
            <a:ext cx="1905000" cy="590550"/>
          </a:xfrm>
          <a:prstGeom prst="rect">
            <a:avLst/>
          </a:prstGeom>
        </p:spPr>
      </p:pic>
      <p:sp>
        <p:nvSpPr>
          <p:cNvPr id="2" name="Titolo 1">
            <a:extLst>
              <a:ext uri="{FF2B5EF4-FFF2-40B4-BE49-F238E27FC236}">
                <a16:creationId xmlns:a16="http://schemas.microsoft.com/office/drawing/2014/main" id="{14D98189-7B8A-91DF-0D9E-73A5AEAAC1E3}"/>
              </a:ext>
            </a:extLst>
          </p:cNvPr>
          <p:cNvSpPr>
            <a:spLocks noGrp="1"/>
          </p:cNvSpPr>
          <p:nvPr>
            <p:ph type="title"/>
          </p:nvPr>
        </p:nvSpPr>
        <p:spPr>
          <a:xfrm>
            <a:off x="838200" y="1580400"/>
            <a:ext cx="10515600" cy="1325563"/>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407EAAC-AFBE-CF33-7FF3-0B4A155C5A1D}"/>
              </a:ext>
            </a:extLst>
          </p:cNvPr>
          <p:cNvSpPr>
            <a:spLocks noGrp="1"/>
          </p:cNvSpPr>
          <p:nvPr>
            <p:ph type="dt" sz="half" idx="10"/>
          </p:nvPr>
        </p:nvSpPr>
        <p:spPr/>
        <p:txBody>
          <a:bodyPr/>
          <a:lstStyle/>
          <a:p>
            <a:fld id="{720A37E5-E6BC-304A-9539-1992AF4C7EAC}" type="datetime1">
              <a:rPr lang="it-IT" smtClean="0"/>
              <a:t>17/02/2025</a:t>
            </a:fld>
            <a:endParaRPr lang="it-IT"/>
          </a:p>
        </p:txBody>
      </p:sp>
      <p:sp>
        <p:nvSpPr>
          <p:cNvPr id="4" name="Segnaposto piè di pagina 3">
            <a:extLst>
              <a:ext uri="{FF2B5EF4-FFF2-40B4-BE49-F238E27FC236}">
                <a16:creationId xmlns:a16="http://schemas.microsoft.com/office/drawing/2014/main" id="{DA6D5774-C1D5-577C-6E93-E5A936C6036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8CB59A7-9D26-5B85-3787-B5286B258B73}"/>
              </a:ext>
            </a:extLst>
          </p:cNvPr>
          <p:cNvSpPr>
            <a:spLocks noGrp="1"/>
          </p:cNvSpPr>
          <p:nvPr>
            <p:ph type="sldNum" sz="quarter" idx="12"/>
          </p:nvPr>
        </p:nvSpPr>
        <p:spPr/>
        <p:txBody>
          <a:bodyPr/>
          <a:lstStyle/>
          <a:p>
            <a:fld id="{400909E7-B897-774D-A65F-37F5222683A6}" type="slidenum">
              <a:rPr lang="it-IT" smtClean="0"/>
              <a:t>‹N›</a:t>
            </a:fld>
            <a:endParaRPr lang="it-IT"/>
          </a:p>
        </p:txBody>
      </p:sp>
    </p:spTree>
    <p:extLst>
      <p:ext uri="{BB962C8B-B14F-4D97-AF65-F5344CB8AC3E}">
        <p14:creationId xmlns:p14="http://schemas.microsoft.com/office/powerpoint/2010/main" val="342400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bg>
      <p:bgPr>
        <a:solidFill>
          <a:srgbClr val="F2F2F2"/>
        </a:solidFill>
        <a:effectLst/>
      </p:bgPr>
    </p:bg>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3FE8917-BFA9-C686-BE68-7535E7F1D904}"/>
              </a:ext>
            </a:extLst>
          </p:cNvPr>
          <p:cNvSpPr>
            <a:spLocks noGrp="1"/>
          </p:cNvSpPr>
          <p:nvPr>
            <p:ph type="dt" sz="half" idx="10"/>
          </p:nvPr>
        </p:nvSpPr>
        <p:spPr/>
        <p:txBody>
          <a:bodyPr/>
          <a:lstStyle/>
          <a:p>
            <a:fld id="{F79354BC-3D86-7D4A-90D6-9C8B38C62523}" type="datetime1">
              <a:rPr lang="it-IT" smtClean="0"/>
              <a:t>17/02/2025</a:t>
            </a:fld>
            <a:endParaRPr lang="it-IT"/>
          </a:p>
        </p:txBody>
      </p:sp>
      <p:sp>
        <p:nvSpPr>
          <p:cNvPr id="3" name="Segnaposto piè di pagina 2">
            <a:extLst>
              <a:ext uri="{FF2B5EF4-FFF2-40B4-BE49-F238E27FC236}">
                <a16:creationId xmlns:a16="http://schemas.microsoft.com/office/drawing/2014/main" id="{619D75DF-8158-3C16-E9C0-D4516B64F88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43F89D6-3533-F681-31DA-DF6A042D04EE}"/>
              </a:ext>
            </a:extLst>
          </p:cNvPr>
          <p:cNvSpPr>
            <a:spLocks noGrp="1"/>
          </p:cNvSpPr>
          <p:nvPr>
            <p:ph type="sldNum" sz="quarter" idx="12"/>
          </p:nvPr>
        </p:nvSpPr>
        <p:spPr/>
        <p:txBody>
          <a:bodyPr/>
          <a:lstStyle/>
          <a:p>
            <a:fld id="{400909E7-B897-774D-A65F-37F5222683A6}" type="slidenum">
              <a:rPr lang="it-IT" smtClean="0"/>
              <a:t>‹N›</a:t>
            </a:fld>
            <a:endParaRPr lang="it-IT"/>
          </a:p>
        </p:txBody>
      </p:sp>
    </p:spTree>
    <p:extLst>
      <p:ext uri="{BB962C8B-B14F-4D97-AF65-F5344CB8AC3E}">
        <p14:creationId xmlns:p14="http://schemas.microsoft.com/office/powerpoint/2010/main" val="2334110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a titolo">
    <p:bg>
      <p:bgPr>
        <a:solidFill>
          <a:srgbClr val="407BB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AD5B3D-6EF3-1AC1-FE3D-AE7095FF6CED}"/>
              </a:ext>
            </a:extLst>
          </p:cNvPr>
          <p:cNvSpPr>
            <a:spLocks noGrp="1"/>
          </p:cNvSpPr>
          <p:nvPr>
            <p:ph type="ctrTitle"/>
          </p:nvPr>
        </p:nvSpPr>
        <p:spPr>
          <a:xfrm>
            <a:off x="5643564" y="822324"/>
            <a:ext cx="5710236" cy="2478089"/>
          </a:xfrm>
        </p:spPr>
        <p:txBody>
          <a:bodyPr anchor="t" anchorCtr="0">
            <a:normAutofit/>
          </a:bodyPr>
          <a:lstStyle>
            <a:lvl1pPr algn="r">
              <a:defRPr sz="4000" b="1" i="0">
                <a:solidFill>
                  <a:schemeClr val="bg1"/>
                </a:solidFill>
                <a:latin typeface="Arial" panose="020B0604020202020204" pitchFamily="34" charset="0"/>
                <a:cs typeface="Arial" panose="020B0604020202020204" pitchFamily="34"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48C8149E-731F-8457-71DE-EEE4BAD0C766}"/>
              </a:ext>
            </a:extLst>
          </p:cNvPr>
          <p:cNvSpPr>
            <a:spLocks noGrp="1"/>
          </p:cNvSpPr>
          <p:nvPr>
            <p:ph type="subTitle" idx="1"/>
          </p:nvPr>
        </p:nvSpPr>
        <p:spPr>
          <a:xfrm>
            <a:off x="5643563" y="3529013"/>
            <a:ext cx="5710237" cy="104933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pic>
        <p:nvPicPr>
          <p:cNvPr id="10" name="Immagine 9">
            <a:extLst>
              <a:ext uri="{FF2B5EF4-FFF2-40B4-BE49-F238E27FC236}">
                <a16:creationId xmlns:a16="http://schemas.microsoft.com/office/drawing/2014/main" id="{31CE76D1-AA97-4C36-E6F4-9A313735A8F5}"/>
              </a:ext>
            </a:extLst>
          </p:cNvPr>
          <p:cNvPicPr>
            <a:picLocks noChangeAspect="1"/>
          </p:cNvPicPr>
          <p:nvPr userDrawn="1"/>
        </p:nvPicPr>
        <p:blipFill>
          <a:blip r:embed="rId2"/>
          <a:stretch>
            <a:fillRect/>
          </a:stretch>
        </p:blipFill>
        <p:spPr>
          <a:xfrm>
            <a:off x="838200" y="822325"/>
            <a:ext cx="3286125" cy="1018699"/>
          </a:xfrm>
          <a:prstGeom prst="rect">
            <a:avLst/>
          </a:prstGeom>
        </p:spPr>
      </p:pic>
      <p:sp>
        <p:nvSpPr>
          <p:cNvPr id="14" name="Trapezio 12">
            <a:extLst>
              <a:ext uri="{FF2B5EF4-FFF2-40B4-BE49-F238E27FC236}">
                <a16:creationId xmlns:a16="http://schemas.microsoft.com/office/drawing/2014/main" id="{3E7CDBC6-E386-7B13-8F34-2E7FEDCF4F35}"/>
              </a:ext>
            </a:extLst>
          </p:cNvPr>
          <p:cNvSpPr/>
          <p:nvPr userDrawn="1"/>
        </p:nvSpPr>
        <p:spPr>
          <a:xfrm>
            <a:off x="4433888" y="5327204"/>
            <a:ext cx="7772400" cy="1545084"/>
          </a:xfrm>
          <a:custGeom>
            <a:avLst/>
            <a:gdLst>
              <a:gd name="connsiteX0" fmla="*/ 0 w 7772400"/>
              <a:gd name="connsiteY0" fmla="*/ 1545084 h 1545084"/>
              <a:gd name="connsiteX1" fmla="*/ 0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 name="connsiteX0" fmla="*/ 0 w 7772400"/>
              <a:gd name="connsiteY0" fmla="*/ 1559372 h 1559372"/>
              <a:gd name="connsiteX1" fmla="*/ 100012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59372 h 1559372"/>
              <a:gd name="connsiteX1" fmla="*/ 1857375 w 7772400"/>
              <a:gd name="connsiteY1" fmla="*/ 0 h 1559372"/>
              <a:gd name="connsiteX2" fmla="*/ 7772400 w 7772400"/>
              <a:gd name="connsiteY2" fmla="*/ 14288 h 1559372"/>
              <a:gd name="connsiteX3" fmla="*/ 7772400 w 7772400"/>
              <a:gd name="connsiteY3" fmla="*/ 1559372 h 1559372"/>
              <a:gd name="connsiteX4" fmla="*/ 0 w 7772400"/>
              <a:gd name="connsiteY4" fmla="*/ 1559372 h 1559372"/>
              <a:gd name="connsiteX0" fmla="*/ 0 w 7772400"/>
              <a:gd name="connsiteY0" fmla="*/ 1545084 h 1545084"/>
              <a:gd name="connsiteX1" fmla="*/ 1557338 w 7772400"/>
              <a:gd name="connsiteY1" fmla="*/ 0 h 1545084"/>
              <a:gd name="connsiteX2" fmla="*/ 7772400 w 7772400"/>
              <a:gd name="connsiteY2" fmla="*/ 0 h 1545084"/>
              <a:gd name="connsiteX3" fmla="*/ 7772400 w 7772400"/>
              <a:gd name="connsiteY3" fmla="*/ 1545084 h 1545084"/>
              <a:gd name="connsiteX4" fmla="*/ 0 w 7772400"/>
              <a:gd name="connsiteY4" fmla="*/ 1545084 h 154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545084">
                <a:moveTo>
                  <a:pt x="0" y="1545084"/>
                </a:moveTo>
                <a:lnTo>
                  <a:pt x="1557338" y="0"/>
                </a:lnTo>
                <a:lnTo>
                  <a:pt x="7772400" y="0"/>
                </a:lnTo>
                <a:lnTo>
                  <a:pt x="7772400" y="1545084"/>
                </a:lnTo>
                <a:lnTo>
                  <a:pt x="0" y="15450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Segnaposto testo 7">
            <a:extLst>
              <a:ext uri="{FF2B5EF4-FFF2-40B4-BE49-F238E27FC236}">
                <a16:creationId xmlns:a16="http://schemas.microsoft.com/office/drawing/2014/main" id="{E07CF9B3-02F5-02DC-8434-44C1875799B8}"/>
              </a:ext>
            </a:extLst>
          </p:cNvPr>
          <p:cNvSpPr>
            <a:spLocks noGrp="1"/>
          </p:cNvSpPr>
          <p:nvPr>
            <p:ph type="body" sz="quarter" idx="10" hasCustomPrompt="1"/>
          </p:nvPr>
        </p:nvSpPr>
        <p:spPr>
          <a:xfrm>
            <a:off x="838200" y="5327204"/>
            <a:ext cx="3286125" cy="528638"/>
          </a:xfrm>
        </p:spPr>
        <p:txBody>
          <a:bodyPr>
            <a:normAutofit/>
          </a:bodyPr>
          <a:lstStyle>
            <a:lvl1pPr marL="0" indent="0">
              <a:buNone/>
              <a:defRPr sz="1800">
                <a:solidFill>
                  <a:schemeClr val="bg1"/>
                </a:solidFill>
              </a:defRPr>
            </a:lvl1pPr>
          </a:lstStyle>
          <a:p>
            <a:pPr lvl="0"/>
            <a:r>
              <a:rPr lang="it-IT" dirty="0" err="1"/>
              <a:t>www.unioncamerelombardia.it</a:t>
            </a:r>
            <a:endParaRPr lang="it-IT" dirty="0"/>
          </a:p>
        </p:txBody>
      </p:sp>
    </p:spTree>
    <p:extLst>
      <p:ext uri="{BB962C8B-B14F-4D97-AF65-F5344CB8AC3E}">
        <p14:creationId xmlns:p14="http://schemas.microsoft.com/office/powerpoint/2010/main" val="178110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880EC65-D2BE-2F32-3210-BBF08F12D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2BAC946-E232-12CD-BBD7-40547938E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FCBCCE-AF23-0258-2019-741C78601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F17DA-6233-894B-8422-AA6ABC8B2C3A}" type="datetime1">
              <a:rPr lang="it-IT" smtClean="0"/>
              <a:t>17/02/2025</a:t>
            </a:fld>
            <a:endParaRPr lang="it-IT"/>
          </a:p>
        </p:txBody>
      </p:sp>
      <p:sp>
        <p:nvSpPr>
          <p:cNvPr id="5" name="Segnaposto piè di pagina 4">
            <a:extLst>
              <a:ext uri="{FF2B5EF4-FFF2-40B4-BE49-F238E27FC236}">
                <a16:creationId xmlns:a16="http://schemas.microsoft.com/office/drawing/2014/main" id="{43942603-A8C7-7C37-49E0-8ED8E0CCA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F36CD2A-5CF5-9C3D-E12B-9448B1397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909E7-B897-774D-A65F-37F5222683A6}" type="slidenum">
              <a:rPr lang="it-IT" smtClean="0"/>
              <a:t>‹N›</a:t>
            </a:fld>
            <a:endParaRPr lang="it-IT"/>
          </a:p>
        </p:txBody>
      </p:sp>
    </p:spTree>
    <p:extLst>
      <p:ext uri="{BB962C8B-B14F-4D97-AF65-F5344CB8AC3E}">
        <p14:creationId xmlns:p14="http://schemas.microsoft.com/office/powerpoint/2010/main" val="1430392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A565D4-00E5-3406-478F-6F6D8ADA2DF7}"/>
              </a:ext>
            </a:extLst>
          </p:cNvPr>
          <p:cNvSpPr>
            <a:spLocks noGrp="1"/>
          </p:cNvSpPr>
          <p:nvPr>
            <p:ph type="ctrTitle"/>
          </p:nvPr>
        </p:nvSpPr>
        <p:spPr>
          <a:xfrm>
            <a:off x="5375565" y="822324"/>
            <a:ext cx="5978236" cy="2478089"/>
          </a:xfrm>
        </p:spPr>
        <p:txBody>
          <a:bodyPr>
            <a:normAutofit fontScale="90000"/>
          </a:bodyPr>
          <a:lstStyle/>
          <a:p>
            <a:r>
              <a:rPr lang="it-IT" dirty="0">
                <a:latin typeface="+mj-lt"/>
              </a:rPr>
              <a:t>L’Economia della Lombardia</a:t>
            </a:r>
            <a:br>
              <a:rPr lang="it-IT" dirty="0">
                <a:latin typeface="+mj-lt"/>
              </a:rPr>
            </a:br>
            <a:br>
              <a:rPr lang="it-IT" dirty="0">
                <a:latin typeface="+mj-lt"/>
              </a:rPr>
            </a:br>
            <a:r>
              <a:rPr lang="it-IT" b="0" dirty="0">
                <a:latin typeface="+mj-lt"/>
              </a:rPr>
              <a:t>Andamento del settore manifatturiero</a:t>
            </a:r>
          </a:p>
        </p:txBody>
      </p:sp>
      <p:sp>
        <p:nvSpPr>
          <p:cNvPr id="3" name="Sottotitolo 2">
            <a:extLst>
              <a:ext uri="{FF2B5EF4-FFF2-40B4-BE49-F238E27FC236}">
                <a16:creationId xmlns:a16="http://schemas.microsoft.com/office/drawing/2014/main" id="{7AECA773-1B4B-6BBA-C2EA-2E6423248660}"/>
              </a:ext>
            </a:extLst>
          </p:cNvPr>
          <p:cNvSpPr>
            <a:spLocks noGrp="1"/>
          </p:cNvSpPr>
          <p:nvPr>
            <p:ph type="subTitle" idx="1"/>
          </p:nvPr>
        </p:nvSpPr>
        <p:spPr>
          <a:xfrm>
            <a:off x="5643563" y="3750682"/>
            <a:ext cx="5710237" cy="1049336"/>
          </a:xfrm>
        </p:spPr>
        <p:txBody>
          <a:bodyPr/>
          <a:lstStyle/>
          <a:p>
            <a:r>
              <a:rPr lang="it-IT" b="1" dirty="0">
                <a:latin typeface="+mj-lt"/>
              </a:rPr>
              <a:t>4° trimestre 2024</a:t>
            </a:r>
          </a:p>
          <a:p>
            <a:r>
              <a:rPr lang="it-IT" dirty="0">
                <a:latin typeface="+mj-lt"/>
              </a:rPr>
              <a:t>Febbraio 2025</a:t>
            </a:r>
          </a:p>
        </p:txBody>
      </p:sp>
      <p:grpSp>
        <p:nvGrpSpPr>
          <p:cNvPr id="6" name="Gruppo 5">
            <a:extLst>
              <a:ext uri="{FF2B5EF4-FFF2-40B4-BE49-F238E27FC236}">
                <a16:creationId xmlns:a16="http://schemas.microsoft.com/office/drawing/2014/main" id="{D2E14E4D-2305-4068-85B4-4FB47DEAD082}"/>
              </a:ext>
            </a:extLst>
          </p:cNvPr>
          <p:cNvGrpSpPr/>
          <p:nvPr/>
        </p:nvGrpSpPr>
        <p:grpSpPr>
          <a:xfrm>
            <a:off x="7685634" y="5842836"/>
            <a:ext cx="3668166" cy="632515"/>
            <a:chOff x="6268257" y="147192"/>
            <a:chExt cx="3668166" cy="632515"/>
          </a:xfrm>
        </p:grpSpPr>
        <p:sp>
          <p:nvSpPr>
            <p:cNvPr id="7" name="Rectangle 3">
              <a:extLst>
                <a:ext uri="{FF2B5EF4-FFF2-40B4-BE49-F238E27FC236}">
                  <a16:creationId xmlns:a16="http://schemas.microsoft.com/office/drawing/2014/main" id="{076D2AC4-335F-4521-96CE-A3A91692E666}"/>
                </a:ext>
              </a:extLst>
            </p:cNvPr>
            <p:cNvSpPr>
              <a:spLocks noChangeArrowheads="1"/>
            </p:cNvSpPr>
            <p:nvPr/>
          </p:nvSpPr>
          <p:spPr bwMode="auto">
            <a:xfrm>
              <a:off x="7631497" y="278783"/>
              <a:ext cx="230492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e artigianato</a:t>
              </a:r>
            </a:p>
          </p:txBody>
        </p:sp>
        <p:pic>
          <p:nvPicPr>
            <p:cNvPr id="8" name="Immagine 7">
              <a:extLst>
                <a:ext uri="{FF2B5EF4-FFF2-40B4-BE49-F238E27FC236}">
                  <a16:creationId xmlns:a16="http://schemas.microsoft.com/office/drawing/2014/main" id="{25712516-2A85-4B9D-89C3-20535A1D75EB}"/>
                </a:ext>
              </a:extLst>
            </p:cNvPr>
            <p:cNvPicPr>
              <a:picLocks noChangeAspect="1"/>
            </p:cNvPicPr>
            <p:nvPr/>
          </p:nvPicPr>
          <p:blipFill>
            <a:blip r:embed="rId2"/>
            <a:stretch>
              <a:fillRect/>
            </a:stretch>
          </p:blipFill>
          <p:spPr>
            <a:xfrm>
              <a:off x="6268257" y="151002"/>
              <a:ext cx="647756" cy="624894"/>
            </a:xfrm>
            <a:prstGeom prst="rect">
              <a:avLst/>
            </a:prstGeom>
          </p:spPr>
        </p:pic>
        <p:pic>
          <p:nvPicPr>
            <p:cNvPr id="9" name="Immagine 8">
              <a:extLst>
                <a:ext uri="{FF2B5EF4-FFF2-40B4-BE49-F238E27FC236}">
                  <a16:creationId xmlns:a16="http://schemas.microsoft.com/office/drawing/2014/main" id="{8C702BAB-CB55-4B01-BC77-0DF4F0738EAA}"/>
                </a:ext>
              </a:extLst>
            </p:cNvPr>
            <p:cNvPicPr>
              <a:picLocks noChangeAspect="1"/>
            </p:cNvPicPr>
            <p:nvPr/>
          </p:nvPicPr>
          <p:blipFill>
            <a:blip r:embed="rId3"/>
            <a:stretch>
              <a:fillRect/>
            </a:stretch>
          </p:blipFill>
          <p:spPr>
            <a:xfrm>
              <a:off x="7006603" y="147192"/>
              <a:ext cx="624894" cy="632515"/>
            </a:xfrm>
            <a:prstGeom prst="rect">
              <a:avLst/>
            </a:prstGeom>
          </p:spPr>
        </p:pic>
      </p:grpSp>
      <p:sp>
        <p:nvSpPr>
          <p:cNvPr id="10" name="Segnaposto testo 5">
            <a:extLst>
              <a:ext uri="{FF2B5EF4-FFF2-40B4-BE49-F238E27FC236}">
                <a16:creationId xmlns:a16="http://schemas.microsoft.com/office/drawing/2014/main" id="{14CED489-6E76-466A-AFB1-78E6B2E62264}"/>
              </a:ext>
            </a:extLst>
          </p:cNvPr>
          <p:cNvSpPr txBox="1">
            <a:spLocks/>
          </p:cNvSpPr>
          <p:nvPr/>
        </p:nvSpPr>
        <p:spPr>
          <a:xfrm>
            <a:off x="734685" y="1891516"/>
            <a:ext cx="4432541" cy="338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200" dirty="0">
                <a:latin typeface="Poppins" panose="00000500000000000000" pitchFamily="2" charset="0"/>
                <a:cs typeface="Poppins" panose="00000500000000000000" pitchFamily="2" charset="0"/>
              </a:rPr>
              <a:t>Funzione Studi e Informazione Economica</a:t>
            </a:r>
          </a:p>
        </p:txBody>
      </p:sp>
    </p:spTree>
    <p:extLst>
      <p:ext uri="{BB962C8B-B14F-4D97-AF65-F5344CB8AC3E}">
        <p14:creationId xmlns:p14="http://schemas.microsoft.com/office/powerpoint/2010/main" val="229850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10</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5137363" cy="647756"/>
            <a:chOff x="6247522" y="91748"/>
            <a:chExt cx="5137363"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447436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Economia italiana –  Pil e domanda interna </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7478996" y="965726"/>
            <a:ext cx="4633173" cy="4770537"/>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Italia l’attività economica nel terzo trimestre dell’anno ha ristagnato, frenata dalla debolezza dell’industria, a fronte della lieve espansione dei servizi e delle costruzioni. Anche nel quarto trimestre la variazione del Pil è stata pari a zero.</a:t>
            </a:r>
          </a:p>
          <a:p>
            <a:pPr algn="just"/>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spesa per consumi ha registrato un rimbalzo dell’1,4% rispetto al secondo trimestre, dovuto principalmente alla crescita dei consumi di servizi, mentre la variazione è stata più modesta per i beni</a:t>
            </a:r>
          </a:p>
          <a:p>
            <a:pPr marL="285750" indent="-285750" algn="just">
              <a:buFont typeface="Wingdings" panose="05000000000000000000" pitchFamily="2" charset="2"/>
              <a:buChar char="Ø"/>
            </a:pP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Gli investimenti in costruzioni si sono ridotti, trovando in parte sostegno dalla crescita degli investimenti in fabbricati non residenziali, che beneficiano della realizzazione delle opere connesse al </a:t>
            </a:r>
            <a:r>
              <a:rPr lang="it-IT"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Pnrr</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Gli investimenti in macchinari hanno invece subito una decisa contrazione.</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025ACBD3-660E-4504-960A-44136546862C}"/>
              </a:ext>
            </a:extLst>
          </p:cNvPr>
          <p:cNvPicPr>
            <a:picLocks noChangeAspect="1"/>
          </p:cNvPicPr>
          <p:nvPr/>
        </p:nvPicPr>
        <p:blipFill>
          <a:blip r:embed="rId3"/>
          <a:stretch>
            <a:fillRect/>
          </a:stretch>
        </p:blipFill>
        <p:spPr>
          <a:xfrm>
            <a:off x="3628" y="903060"/>
            <a:ext cx="7334250" cy="5581650"/>
          </a:xfrm>
          <a:prstGeom prst="rect">
            <a:avLst/>
          </a:prstGeom>
        </p:spPr>
      </p:pic>
    </p:spTree>
    <p:extLst>
      <p:ext uri="{BB962C8B-B14F-4D97-AF65-F5344CB8AC3E}">
        <p14:creationId xmlns:p14="http://schemas.microsoft.com/office/powerpoint/2010/main" val="413401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11</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4596894" cy="647756"/>
            <a:chOff x="6247522" y="91748"/>
            <a:chExt cx="4596894"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3933897"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Economia italiana – Scambi con l’estero</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7478997" y="1053243"/>
            <a:ext cx="4518270" cy="5016758"/>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 quanto riguarda gli scambi con l’estero, le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importazioni</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sono tornate a crescere, dopo diversi trimestri di contrazione. </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esportazioni</a:t>
            </a:r>
            <a:r>
              <a:rPr lang="it-IT" sz="1600" dirty="0">
                <a:effectLst/>
                <a:latin typeface="Calibri" panose="020F0502020204030204" pitchFamily="34" charset="0"/>
                <a:ea typeface="Calibri" panose="020F0502020204030204" pitchFamily="34" charset="0"/>
                <a:cs typeface="Times New Roman" panose="02020603050405020304" pitchFamily="18" charset="0"/>
              </a:rPr>
              <a:t>, invece, </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sono diminuite per il terzo trimestre consecutivo; e gli indicatori disponibili segnalano una persistente debolezza della domanda estera anche nei mesi autunnali.</a:t>
            </a:r>
            <a:endParaRPr lang="it-IT" sz="1600" dirty="0">
              <a:solidFill>
                <a:srgbClr val="000000"/>
              </a:solidFill>
              <a:effectLst/>
              <a:latin typeface="Calibre Regular" panose="020B0503030202060203"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settori che hanno contribuito maggiormente alla contrazione dell’export sono quello dei macchinari, quello dei mezzi di trasporto, soprattutto a causa della caduta dell’export di auto negli ultimi mesi, e quello del tessile-abbigliamento. Un contributo positivo lo hanno dato invece il settore della farmaceutica e quello alimentare.</a:t>
            </a:r>
          </a:p>
          <a:p>
            <a:pPr marL="285750" indent="-285750" algn="just">
              <a:buFont typeface="Wingdings" panose="05000000000000000000" pitchFamily="2" charset="2"/>
              <a:buChar char="Ø"/>
            </a:pPr>
            <a:endParaRPr lang="it-IT" sz="1600" dirty="0">
              <a:solidFill>
                <a:srgbClr val="000000"/>
              </a:solidFill>
              <a:effectLst/>
              <a:latin typeface="Calibre Regular" panose="020B0503030202060203"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Per quanto riguarda </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prezzi, le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ragioni di scambio </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sono stabilizzate riportandosi su livelli prossimi a quelli </a:t>
            </a:r>
            <a:r>
              <a:rPr lang="it-IT"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-pandemia.</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757EC7DC-A5D0-4DC6-AA48-0BC230ACCB4F}"/>
              </a:ext>
            </a:extLst>
          </p:cNvPr>
          <p:cNvPicPr>
            <a:picLocks noChangeAspect="1"/>
          </p:cNvPicPr>
          <p:nvPr/>
        </p:nvPicPr>
        <p:blipFill>
          <a:blip r:embed="rId3"/>
          <a:stretch>
            <a:fillRect/>
          </a:stretch>
        </p:blipFill>
        <p:spPr>
          <a:xfrm>
            <a:off x="-8800" y="903065"/>
            <a:ext cx="7334250" cy="5581650"/>
          </a:xfrm>
          <a:prstGeom prst="rect">
            <a:avLst/>
          </a:prstGeom>
        </p:spPr>
      </p:pic>
    </p:spTree>
    <p:extLst>
      <p:ext uri="{BB962C8B-B14F-4D97-AF65-F5344CB8AC3E}">
        <p14:creationId xmlns:p14="http://schemas.microsoft.com/office/powerpoint/2010/main" val="4228951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12</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4318228" cy="647756"/>
            <a:chOff x="6247522" y="91748"/>
            <a:chExt cx="4318228"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3655231"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Economia italiana – Valore aggiunto</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7416853" y="1006118"/>
            <a:ext cx="4692544" cy="4770537"/>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stagnazione osservata nel terzo trimestre riflette un contributo negativo derivante dall’attività industriale, e un contributo pressoché nullo delle costruzioni. </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Resta invece positivo l’andamento del comparto dei servizi.</a:t>
            </a:r>
          </a:p>
          <a:p>
            <a:pPr marL="285750" indent="-285750" algn="just">
              <a:buFont typeface="Wingdings" panose="05000000000000000000" pitchFamily="2" charset="2"/>
              <a:buChar char="Ø"/>
            </a:pP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contrazione del valore aggiunto industriale è stata dell’1,3% in termini congiunturali. Sulla crisi dell’industria pesa soprattutto il ciclo sfavorevole del se</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ttore dell’auto, e più in generale la ricomposizione della spesa delle famiglie a favore dei settori dei servizi, a fronte di una progressiva perdita di peso dei consumi di beni.</a:t>
            </a:r>
          </a:p>
          <a:p>
            <a:pPr marL="285750" indent="-285750" algn="just">
              <a:buFont typeface="Wingdings" panose="05000000000000000000" pitchFamily="2" charset="2"/>
              <a:buChar char="Ø"/>
            </a:pPr>
            <a:endParaRPr lang="it-IT" sz="1600" dirty="0">
              <a:solidFill>
                <a:srgbClr val="000000"/>
              </a:solidFill>
              <a:effectLst/>
              <a:latin typeface="Calibre Regular" panose="020B0503030202060203"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Nei servizi si evidenzia un parziale rallentamento nelle attività connesse alla filiera del turismo, dovuto alla frenata dei flussi turistici nel corso dell’anno, dopo la crescita vivace nel periodo post-pandemia.</a:t>
            </a:r>
          </a:p>
        </p:txBody>
      </p:sp>
      <p:pic>
        <p:nvPicPr>
          <p:cNvPr id="3" name="Immagine 2">
            <a:extLst>
              <a:ext uri="{FF2B5EF4-FFF2-40B4-BE49-F238E27FC236}">
                <a16:creationId xmlns:a16="http://schemas.microsoft.com/office/drawing/2014/main" id="{9E9A9D0C-B151-4AA8-9A9D-3F096ECF7AC4}"/>
              </a:ext>
            </a:extLst>
          </p:cNvPr>
          <p:cNvPicPr>
            <a:picLocks noChangeAspect="1"/>
          </p:cNvPicPr>
          <p:nvPr/>
        </p:nvPicPr>
        <p:blipFill>
          <a:blip r:embed="rId3"/>
          <a:stretch>
            <a:fillRect/>
          </a:stretch>
        </p:blipFill>
        <p:spPr>
          <a:xfrm>
            <a:off x="14867" y="909742"/>
            <a:ext cx="7334250" cy="5581650"/>
          </a:xfrm>
          <a:prstGeom prst="rect">
            <a:avLst/>
          </a:prstGeom>
        </p:spPr>
      </p:pic>
    </p:spTree>
    <p:extLst>
      <p:ext uri="{BB962C8B-B14F-4D97-AF65-F5344CB8AC3E}">
        <p14:creationId xmlns:p14="http://schemas.microsoft.com/office/powerpoint/2010/main" val="427264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13</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4408125" cy="647756"/>
            <a:chOff x="6247522" y="91748"/>
            <a:chExt cx="4408125"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3745128"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Economia italiana – Clima di fiducia </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7478997" y="1029712"/>
            <a:ext cx="4518270" cy="5755422"/>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dati delle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survey presso l’industria manifatturiera</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non lasciano intravedere prospettive di ripresa solide nel breve periodo: la fiducia delle imprese industriali resta molto bassa, e non emergono miglioramenti né dalle attese sugli ordinativi né dalle prospettive di produzione.</a:t>
            </a:r>
          </a:p>
          <a:p>
            <a:pPr algn="just"/>
            <a:endPar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r>
              <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rPr>
              <a:t>Il clima di fiducia delle</a:t>
            </a: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 </a:t>
            </a:r>
            <a:r>
              <a:rPr lang="it-IT" sz="1600" b="1" dirty="0">
                <a:solidFill>
                  <a:schemeClr val="accent1"/>
                </a:solidFill>
                <a:effectLst/>
                <a:latin typeface="Calibri" panose="020F0502020204030204" pitchFamily="34" charset="0"/>
                <a:ea typeface="Calibri" panose="020F0502020204030204" pitchFamily="34" charset="0"/>
                <a:cs typeface="Calibre Regular" panose="020B0503030202060203" pitchFamily="34" charset="0"/>
              </a:rPr>
              <a:t>imprese dei servizi</a:t>
            </a:r>
            <a:r>
              <a:rPr lang="it-IT" sz="1600" b="1" dirty="0">
                <a:solidFill>
                  <a:srgbClr val="000000"/>
                </a:solidFill>
                <a:latin typeface="Calibri" panose="020F0502020204030204" pitchFamily="34" charset="0"/>
                <a:ea typeface="Calibri" panose="020F0502020204030204" pitchFamily="34" charset="0"/>
                <a:cs typeface="Calibre Regular" panose="020B0503030202060203" pitchFamily="34" charset="0"/>
              </a:rPr>
              <a:t> </a:t>
            </a:r>
            <a:r>
              <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rPr>
              <a:t>sta tenendo. L’attività di questi settori dovrebbe mantenersi su buoni livelli anche nei prossimi mesi. Segnali di miglioramento arrivano anche dalle imprese del commercio, grazie soprattutto ai primi segnali positivi provenienti dai consumi.</a:t>
            </a:r>
          </a:p>
          <a:p>
            <a:pPr marL="285750" indent="-285750" algn="just">
              <a:buFont typeface="Wingdings" panose="05000000000000000000" pitchFamily="2" charset="2"/>
              <a:buChar char="Ø"/>
            </a:pPr>
            <a:endPar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r>
              <a:rPr lang="it-IT" sz="1600" dirty="0">
                <a:latin typeface="Calibri" panose="020F0502020204030204" pitchFamily="34" charset="0"/>
              </a:rPr>
              <a:t>Negli ultimi mesi le </a:t>
            </a:r>
            <a:r>
              <a:rPr lang="it-IT" sz="1600" b="1" dirty="0">
                <a:solidFill>
                  <a:schemeClr val="accent1"/>
                </a:solidFill>
                <a:latin typeface="Calibri" panose="020F0502020204030204" pitchFamily="34" charset="0"/>
              </a:rPr>
              <a:t>survey presso le famiglie </a:t>
            </a:r>
            <a:r>
              <a:rPr lang="it-IT" sz="1600" dirty="0">
                <a:latin typeface="Calibri" panose="020F0502020204030204" pitchFamily="34" charset="0"/>
              </a:rPr>
              <a:t>hanno iniziato a mostrare segnali di arretramento. Le famiglie intravedono un rallentamento nel mercato del lavoro, del resto coerente con i risultati che emergono dalle indagini presso le imprese e con il rallentamento dell’attività economica.</a:t>
            </a:r>
          </a:p>
          <a:p>
            <a:pPr algn="just"/>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CE8E576C-1083-46D6-BAF3-1C0900DC59FB}"/>
              </a:ext>
            </a:extLst>
          </p:cNvPr>
          <p:cNvPicPr>
            <a:picLocks noChangeAspect="1"/>
          </p:cNvPicPr>
          <p:nvPr/>
        </p:nvPicPr>
        <p:blipFill>
          <a:blip r:embed="rId3"/>
          <a:stretch>
            <a:fillRect/>
          </a:stretch>
        </p:blipFill>
        <p:spPr>
          <a:xfrm>
            <a:off x="0" y="897460"/>
            <a:ext cx="7334250" cy="5791200"/>
          </a:xfrm>
          <a:prstGeom prst="rect">
            <a:avLst/>
          </a:prstGeom>
        </p:spPr>
      </p:pic>
    </p:spTree>
    <p:extLst>
      <p:ext uri="{BB962C8B-B14F-4D97-AF65-F5344CB8AC3E}">
        <p14:creationId xmlns:p14="http://schemas.microsoft.com/office/powerpoint/2010/main" val="296184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14</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4562462" cy="647756"/>
            <a:chOff x="6247522" y="91748"/>
            <a:chExt cx="4562462"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3899465"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Economia italiana - mercato del lavoro</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7478997" y="1197366"/>
            <a:ext cx="4518270" cy="4770537"/>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Negli ultimi mesi dell’anno la crescita dell’occupazione ha parzialmente rallentato e il numero di occupati complessivi si aggira intorno ai </a:t>
            </a:r>
            <a:r>
              <a:rPr lang="it-IT" sz="1600" dirty="0">
                <a:solidFill>
                  <a:srgbClr val="000000"/>
                </a:solidFill>
                <a:effectLst/>
                <a:latin typeface="+mj-lt"/>
                <a:ea typeface="Calibri" panose="020F0502020204030204" pitchFamily="34" charset="0"/>
                <a:cs typeface="Times New Roman" panose="02020603050405020304" pitchFamily="18" charset="0"/>
              </a:rPr>
              <a:t>24 milioni.</a:t>
            </a:r>
          </a:p>
          <a:p>
            <a:pPr marL="285750" indent="-285750" algn="just">
              <a:buFont typeface="Wingdings" panose="05000000000000000000" pitchFamily="2" charset="2"/>
              <a:buChar char="Ø"/>
            </a:pPr>
            <a:endParaRPr lang="it-IT" sz="1600" dirty="0">
              <a:solidFill>
                <a:srgbClr val="000000"/>
              </a:solidFill>
              <a:latin typeface="+mj-lt"/>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solidFill>
                  <a:srgbClr val="000000"/>
                </a:solidFill>
                <a:latin typeface="Calibri" panose="020F0502020204030204" pitchFamily="34" charset="0"/>
              </a:rPr>
              <a:t>Nel quarto trimestre, rispetto al precedente, il numero di occupati si è stabilizzato, registrando un aumento dello 0,1% (+28 mila). L’andamento è sintesi della crescita dei dipendenti permanenti (+1,1%), e della diminuzione dei dipendenti a termine e degli autonomi (-4,8% e -0,4% rispettivamente).</a:t>
            </a:r>
          </a:p>
          <a:p>
            <a:pPr marL="285750" indent="-285750" algn="just">
              <a:buFont typeface="Wingdings" panose="05000000000000000000" pitchFamily="2" charset="2"/>
              <a:buChar char="Ø"/>
            </a:pPr>
            <a:endParaRPr lang="it-IT" sz="1600" dirty="0">
              <a:solidFill>
                <a:srgbClr val="000000"/>
              </a:solidFill>
              <a:latin typeface="+mj-lt"/>
              <a:cs typeface="Times New Roman" panose="02020603050405020304" pitchFamily="18" charset="0"/>
            </a:endParaRPr>
          </a:p>
          <a:p>
            <a:pPr marL="285750" indent="-285750" algn="just">
              <a:buFont typeface="Wingdings" panose="05000000000000000000" pitchFamily="2" charset="2"/>
              <a:buChar char="Ø"/>
            </a:pPr>
            <a:r>
              <a:rPr lang="it-IT" sz="1600" dirty="0">
                <a:solidFill>
                  <a:srgbClr val="000000"/>
                </a:solidFill>
                <a:latin typeface="+mj-lt"/>
                <a:cs typeface="Times New Roman" panose="02020603050405020304" pitchFamily="18" charset="0"/>
              </a:rPr>
              <a:t>A dicembre il tasso di occupazione risulta in leggero calo, pari a 62,3%, mentre quello di disoccupazione è salito al 6,2%. Un ulteriore aspetto che sta caratterizzando la fase più recente è inoltre la decelerazione dell’offerta di lavoro.</a:t>
            </a:r>
            <a:endParaRPr lang="it-IT" sz="1600" dirty="0">
              <a:latin typeface="+mj-lt"/>
              <a:cs typeface="Calibri" panose="020F0502020204030204" pitchFamily="34" charset="0"/>
            </a:endParaRPr>
          </a:p>
        </p:txBody>
      </p:sp>
      <p:pic>
        <p:nvPicPr>
          <p:cNvPr id="3" name="Immagine 2">
            <a:extLst>
              <a:ext uri="{FF2B5EF4-FFF2-40B4-BE49-F238E27FC236}">
                <a16:creationId xmlns:a16="http://schemas.microsoft.com/office/drawing/2014/main" id="{D95043D5-A6EF-4953-AD0E-2885A12FC1CE}"/>
              </a:ext>
            </a:extLst>
          </p:cNvPr>
          <p:cNvPicPr>
            <a:picLocks noChangeAspect="1"/>
          </p:cNvPicPr>
          <p:nvPr/>
        </p:nvPicPr>
        <p:blipFill>
          <a:blip r:embed="rId3"/>
          <a:stretch>
            <a:fillRect/>
          </a:stretch>
        </p:blipFill>
        <p:spPr>
          <a:xfrm>
            <a:off x="0" y="904874"/>
            <a:ext cx="7334250" cy="5791200"/>
          </a:xfrm>
          <a:prstGeom prst="rect">
            <a:avLst/>
          </a:prstGeom>
        </p:spPr>
      </p:pic>
    </p:spTree>
    <p:extLst>
      <p:ext uri="{BB962C8B-B14F-4D97-AF65-F5344CB8AC3E}">
        <p14:creationId xmlns:p14="http://schemas.microsoft.com/office/powerpoint/2010/main" val="2932892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15</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3044931" cy="647756"/>
            <a:chOff x="6247522" y="91748"/>
            <a:chExt cx="3044931"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2381934"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Previsioni a confronto  </a:t>
              </a:r>
              <a:endParaRPr lang="it-IT" b="1" dirty="0">
                <a:solidFill>
                  <a:srgbClr val="FF0000"/>
                </a:solidFill>
                <a:latin typeface="Calibri" panose="020F0502020204030204" pitchFamily="34" charset="0"/>
                <a:cs typeface="Calibri" panose="020F0502020204030204" pitchFamily="34" charset="0"/>
              </a:endParaRP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pic>
        <p:nvPicPr>
          <p:cNvPr id="4" name="Immagine 3">
            <a:extLst>
              <a:ext uri="{FF2B5EF4-FFF2-40B4-BE49-F238E27FC236}">
                <a16:creationId xmlns:a16="http://schemas.microsoft.com/office/drawing/2014/main" id="{4397F68C-F88E-4C13-9C07-2E080B8FC4EA}"/>
              </a:ext>
            </a:extLst>
          </p:cNvPr>
          <p:cNvPicPr>
            <a:picLocks noChangeAspect="1"/>
          </p:cNvPicPr>
          <p:nvPr/>
        </p:nvPicPr>
        <p:blipFill>
          <a:blip r:embed="rId3"/>
          <a:stretch>
            <a:fillRect/>
          </a:stretch>
        </p:blipFill>
        <p:spPr>
          <a:xfrm>
            <a:off x="-7420" y="897816"/>
            <a:ext cx="11285019" cy="5926102"/>
          </a:xfrm>
          <a:prstGeom prst="rect">
            <a:avLst/>
          </a:prstGeom>
        </p:spPr>
      </p:pic>
    </p:spTree>
    <p:extLst>
      <p:ext uri="{BB962C8B-B14F-4D97-AF65-F5344CB8AC3E}">
        <p14:creationId xmlns:p14="http://schemas.microsoft.com/office/powerpoint/2010/main" val="1065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0A44235-D018-4431-AB75-F71421BB7259}"/>
              </a:ext>
            </a:extLst>
          </p:cNvPr>
          <p:cNvPicPr>
            <a:picLocks noChangeAspect="1"/>
          </p:cNvPicPr>
          <p:nvPr/>
        </p:nvPicPr>
        <p:blipFill>
          <a:blip r:embed="rId2"/>
          <a:stretch>
            <a:fillRect/>
          </a:stretch>
        </p:blipFill>
        <p:spPr>
          <a:xfrm>
            <a:off x="0" y="1558347"/>
            <a:ext cx="8567003" cy="2965688"/>
          </a:xfrm>
          <a:prstGeom prst="rect">
            <a:avLst/>
          </a:prstGeom>
        </p:spPr>
      </p:pic>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16</a:t>
            </a:fld>
            <a:endParaRPr lang="it-IT"/>
          </a:p>
        </p:txBody>
      </p:sp>
      <p:sp>
        <p:nvSpPr>
          <p:cNvPr id="11" name="CasellaDiTesto 10">
            <a:extLst>
              <a:ext uri="{FF2B5EF4-FFF2-40B4-BE49-F238E27FC236}">
                <a16:creationId xmlns:a16="http://schemas.microsoft.com/office/drawing/2014/main" id="{1F4FA6A6-5A90-4C4E-B506-6E20987AF8A9}"/>
              </a:ext>
            </a:extLst>
          </p:cNvPr>
          <p:cNvSpPr txBox="1"/>
          <p:nvPr/>
        </p:nvSpPr>
        <p:spPr>
          <a:xfrm>
            <a:off x="30000" y="4769272"/>
            <a:ext cx="12132000" cy="1815882"/>
          </a:xfrm>
          <a:prstGeom prst="rect">
            <a:avLst/>
          </a:prstGeom>
          <a:noFill/>
        </p:spPr>
        <p:txBody>
          <a:bodyPr wrap="square" rtlCol="0">
            <a:spAutoFit/>
          </a:bodyPr>
          <a:lstStyle/>
          <a:p>
            <a:pPr algn="just" hangingPunct="0"/>
            <a:r>
              <a:rPr lang="it-IT" sz="1600" dirty="0">
                <a:latin typeface="Calibri" panose="020F0502020204030204" pitchFamily="34" charset="0"/>
                <a:cs typeface="Calibri" panose="020F0502020204030204" pitchFamily="34" charset="0"/>
              </a:rPr>
              <a:t>L’industria in Lombardia, consta di un capillare sistema imprenditoriale composto da poco più di 14.000 unità locali di imprese con un organico superiore ai 10 addetti e complessivamente occupano più di 630 mila lavoratori. Si tratta prevalentemente di unità locali di piccole e medie dimensioni, che rappresentano la parte numericamente più cospicua (78% tra 10 e 49 addetti e 19% tra 50 e 199 addetti), mentre quelle con più di 200 addetti sono circa il 3% delle unità locali attive ma occupano poco meno un quarto degli addetti (24%). Il settore prevalente è quello della meccanica che occupa il 46% degli addetti dell’industria seguito dalla chimica (10%) dalla gomma-plastica (8%), dall’alimentare (7%) e dalla siderurgia (6%). Con una quota pari al 4% degli addetti seguono: tessile, mezzi di trasporto, carta editoria e legno-mobilio. Quote minori di occupazione si hanno per abbigliamento (3%), minerali non metalliferi e varie (2%) e pelli-calzature (1%).</a:t>
            </a:r>
          </a:p>
        </p:txBody>
      </p:sp>
      <p:graphicFrame>
        <p:nvGraphicFramePr>
          <p:cNvPr id="15" name="Tabella 14">
            <a:extLst>
              <a:ext uri="{FF2B5EF4-FFF2-40B4-BE49-F238E27FC236}">
                <a16:creationId xmlns:a16="http://schemas.microsoft.com/office/drawing/2014/main" id="{95A94B24-4AE3-734B-955A-ADE6193AE840}"/>
              </a:ext>
            </a:extLst>
          </p:cNvPr>
          <p:cNvGraphicFramePr>
            <a:graphicFrameLocks noGrp="1"/>
          </p:cNvGraphicFramePr>
          <p:nvPr>
            <p:extLst>
              <p:ext uri="{D42A27DB-BD31-4B8C-83A1-F6EECF244321}">
                <p14:modId xmlns:p14="http://schemas.microsoft.com/office/powerpoint/2010/main" val="246306419"/>
              </p:ext>
            </p:extLst>
          </p:nvPr>
        </p:nvGraphicFramePr>
        <p:xfrm>
          <a:off x="8610600" y="1602514"/>
          <a:ext cx="3503715" cy="1784394"/>
        </p:xfrm>
        <a:graphic>
          <a:graphicData uri="http://schemas.openxmlformats.org/drawingml/2006/table">
            <a:tbl>
              <a:tblPr firstRow="1" bandRow="1">
                <a:tableStyleId>{5C22544A-7EE6-4342-B048-85BDC9FD1C3A}</a:tableStyleId>
              </a:tblPr>
              <a:tblGrid>
                <a:gridCol w="1383456">
                  <a:extLst>
                    <a:ext uri="{9D8B030D-6E8A-4147-A177-3AD203B41FA5}">
                      <a16:colId xmlns:a16="http://schemas.microsoft.com/office/drawing/2014/main" val="1120627628"/>
                    </a:ext>
                  </a:extLst>
                </a:gridCol>
                <a:gridCol w="1123536">
                  <a:extLst>
                    <a:ext uri="{9D8B030D-6E8A-4147-A177-3AD203B41FA5}">
                      <a16:colId xmlns:a16="http://schemas.microsoft.com/office/drawing/2014/main" val="1034152526"/>
                    </a:ext>
                  </a:extLst>
                </a:gridCol>
                <a:gridCol w="996723">
                  <a:extLst>
                    <a:ext uri="{9D8B030D-6E8A-4147-A177-3AD203B41FA5}">
                      <a16:colId xmlns:a16="http://schemas.microsoft.com/office/drawing/2014/main" val="726858817"/>
                    </a:ext>
                  </a:extLst>
                </a:gridCol>
              </a:tblGrid>
              <a:tr h="565194">
                <a:tc>
                  <a:txBody>
                    <a:bodyPr/>
                    <a:lstStyle/>
                    <a:p>
                      <a:r>
                        <a:rPr lang="it-IT" sz="1400" kern="1200" dirty="0">
                          <a:solidFill>
                            <a:schemeClr val="dk1"/>
                          </a:solidFill>
                          <a:latin typeface="+mj-lt"/>
                          <a:ea typeface="+mn-ea"/>
                          <a:cs typeface="+mn-cs"/>
                        </a:rPr>
                        <a:t>Classe dimensionale</a:t>
                      </a:r>
                    </a:p>
                  </a:txBody>
                  <a:tcPr>
                    <a:solidFill>
                      <a:srgbClr val="E9EBF5"/>
                    </a:solidFill>
                  </a:tcPr>
                </a:tc>
                <a:tc>
                  <a:txBody>
                    <a:bodyPr/>
                    <a:lstStyle/>
                    <a:p>
                      <a:pPr algn="ctr"/>
                      <a:r>
                        <a:rPr lang="it-IT" sz="1400" kern="1200" dirty="0">
                          <a:solidFill>
                            <a:schemeClr val="dk1"/>
                          </a:solidFill>
                          <a:latin typeface="+mj-lt"/>
                          <a:ea typeface="+mn-ea"/>
                          <a:cs typeface="+mn-cs"/>
                        </a:rPr>
                        <a:t>Campione teorico</a:t>
                      </a:r>
                    </a:p>
                  </a:txBody>
                  <a:tcPr>
                    <a:solidFill>
                      <a:srgbClr val="E9EBF5"/>
                    </a:solidFill>
                  </a:tcPr>
                </a:tc>
                <a:tc>
                  <a:txBody>
                    <a:bodyPr/>
                    <a:lstStyle/>
                    <a:p>
                      <a:pPr algn="ctr"/>
                      <a:r>
                        <a:rPr lang="it-IT" sz="1400" kern="1200" dirty="0">
                          <a:solidFill>
                            <a:schemeClr val="dk1"/>
                          </a:solidFill>
                          <a:latin typeface="+mj-lt"/>
                          <a:ea typeface="+mn-ea"/>
                          <a:cs typeface="+mn-cs"/>
                        </a:rPr>
                        <a:t>Campione effettivo</a:t>
                      </a:r>
                    </a:p>
                  </a:txBody>
                  <a:tcPr>
                    <a:solidFill>
                      <a:srgbClr val="E9EBF5"/>
                    </a:solidFill>
                  </a:tcPr>
                </a:tc>
                <a:extLst>
                  <a:ext uri="{0D108BD9-81ED-4DB2-BD59-A6C34878D82A}">
                    <a16:rowId xmlns:a16="http://schemas.microsoft.com/office/drawing/2014/main" val="1354202008"/>
                  </a:ext>
                </a:extLst>
              </a:tr>
              <a:tr h="272149">
                <a:tc>
                  <a:txBody>
                    <a:bodyPr/>
                    <a:lstStyle/>
                    <a:p>
                      <a:r>
                        <a:rPr lang="it-IT" sz="1400" dirty="0">
                          <a:latin typeface="+mj-lt"/>
                        </a:rPr>
                        <a:t>10-49</a:t>
                      </a:r>
                    </a:p>
                  </a:txBody>
                  <a:tcPr/>
                </a:tc>
                <a:tc>
                  <a:txBody>
                    <a:bodyPr/>
                    <a:lstStyle/>
                    <a:p>
                      <a:pPr algn="r"/>
                      <a:r>
                        <a:rPr lang="it-IT" sz="1400" dirty="0">
                          <a:latin typeface="+mj-lt"/>
                        </a:rPr>
                        <a:t>562</a:t>
                      </a:r>
                    </a:p>
                  </a:txBody>
                  <a:tcPr/>
                </a:tc>
                <a:tc>
                  <a:txBody>
                    <a:bodyPr/>
                    <a:lstStyle/>
                    <a:p>
                      <a:pPr algn="r"/>
                      <a:r>
                        <a:rPr lang="it-IT" sz="1400" dirty="0">
                          <a:latin typeface="+mj-lt"/>
                        </a:rPr>
                        <a:t>812</a:t>
                      </a:r>
                    </a:p>
                  </a:txBody>
                  <a:tcPr/>
                </a:tc>
                <a:extLst>
                  <a:ext uri="{0D108BD9-81ED-4DB2-BD59-A6C34878D82A}">
                    <a16:rowId xmlns:a16="http://schemas.microsoft.com/office/drawing/2014/main" val="1537798542"/>
                  </a:ext>
                </a:extLst>
              </a:tr>
              <a:tr h="272149">
                <a:tc>
                  <a:txBody>
                    <a:bodyPr/>
                    <a:lstStyle/>
                    <a:p>
                      <a:r>
                        <a:rPr lang="it-IT" sz="1400" dirty="0">
                          <a:latin typeface="+mj-lt"/>
                        </a:rPr>
                        <a:t>50-199</a:t>
                      </a:r>
                    </a:p>
                  </a:txBody>
                  <a:tcPr/>
                </a:tc>
                <a:tc>
                  <a:txBody>
                    <a:bodyPr/>
                    <a:lstStyle/>
                    <a:p>
                      <a:pPr algn="r"/>
                      <a:r>
                        <a:rPr lang="it-IT" sz="1400" dirty="0">
                          <a:latin typeface="+mj-lt"/>
                        </a:rPr>
                        <a:t>600</a:t>
                      </a:r>
                    </a:p>
                  </a:txBody>
                  <a:tcPr/>
                </a:tc>
                <a:tc>
                  <a:txBody>
                    <a:bodyPr/>
                    <a:lstStyle/>
                    <a:p>
                      <a:pPr algn="r"/>
                      <a:r>
                        <a:rPr lang="it-IT" sz="1400" dirty="0">
                          <a:latin typeface="+mj-lt"/>
                        </a:rPr>
                        <a:t>556</a:t>
                      </a:r>
                    </a:p>
                  </a:txBody>
                  <a:tcPr/>
                </a:tc>
                <a:extLst>
                  <a:ext uri="{0D108BD9-81ED-4DB2-BD59-A6C34878D82A}">
                    <a16:rowId xmlns:a16="http://schemas.microsoft.com/office/drawing/2014/main" val="2104491431"/>
                  </a:ext>
                </a:extLst>
              </a:tr>
              <a:tr h="272149">
                <a:tc>
                  <a:txBody>
                    <a:bodyPr/>
                    <a:lstStyle/>
                    <a:p>
                      <a:r>
                        <a:rPr lang="it-IT" sz="1400" dirty="0">
                          <a:latin typeface="+mj-lt"/>
                        </a:rPr>
                        <a:t>200 e oltre</a:t>
                      </a:r>
                    </a:p>
                  </a:txBody>
                  <a:tcPr/>
                </a:tc>
                <a:tc>
                  <a:txBody>
                    <a:bodyPr/>
                    <a:lstStyle/>
                    <a:p>
                      <a:pPr algn="r"/>
                      <a:r>
                        <a:rPr lang="it-IT" sz="1400" dirty="0">
                          <a:latin typeface="+mj-lt"/>
                        </a:rPr>
                        <a:t>336</a:t>
                      </a:r>
                    </a:p>
                  </a:txBody>
                  <a:tcPr/>
                </a:tc>
                <a:tc>
                  <a:txBody>
                    <a:bodyPr/>
                    <a:lstStyle/>
                    <a:p>
                      <a:pPr algn="r"/>
                      <a:r>
                        <a:rPr lang="it-IT" sz="1400" dirty="0">
                          <a:latin typeface="+mj-lt"/>
                        </a:rPr>
                        <a:t>165</a:t>
                      </a:r>
                    </a:p>
                  </a:txBody>
                  <a:tcPr/>
                </a:tc>
                <a:extLst>
                  <a:ext uri="{0D108BD9-81ED-4DB2-BD59-A6C34878D82A}">
                    <a16:rowId xmlns:a16="http://schemas.microsoft.com/office/drawing/2014/main" val="1376005010"/>
                  </a:ext>
                </a:extLst>
              </a:tr>
              <a:tr h="272149">
                <a:tc>
                  <a:txBody>
                    <a:bodyPr/>
                    <a:lstStyle/>
                    <a:p>
                      <a:r>
                        <a:rPr lang="it-IT" sz="1400" dirty="0">
                          <a:latin typeface="+mj-lt"/>
                        </a:rPr>
                        <a:t>Totale</a:t>
                      </a:r>
                    </a:p>
                  </a:txBody>
                  <a:tcPr/>
                </a:tc>
                <a:tc>
                  <a:txBody>
                    <a:bodyPr/>
                    <a:lstStyle/>
                    <a:p>
                      <a:pPr algn="r"/>
                      <a:r>
                        <a:rPr lang="it-IT" sz="1400" dirty="0">
                          <a:latin typeface="+mj-lt"/>
                        </a:rPr>
                        <a:t>1.498</a:t>
                      </a:r>
                    </a:p>
                  </a:txBody>
                  <a:tcPr/>
                </a:tc>
                <a:tc>
                  <a:txBody>
                    <a:bodyPr/>
                    <a:lstStyle/>
                    <a:p>
                      <a:pPr algn="r"/>
                      <a:r>
                        <a:rPr lang="it-IT" sz="1400" dirty="0">
                          <a:latin typeface="+mj-lt"/>
                        </a:rPr>
                        <a:t>1.533</a:t>
                      </a:r>
                    </a:p>
                  </a:txBody>
                  <a:tcPr/>
                </a:tc>
                <a:extLst>
                  <a:ext uri="{0D108BD9-81ED-4DB2-BD59-A6C34878D82A}">
                    <a16:rowId xmlns:a16="http://schemas.microsoft.com/office/drawing/2014/main" val="998893889"/>
                  </a:ext>
                </a:extLst>
              </a:tr>
            </a:tbl>
          </a:graphicData>
        </a:graphic>
      </p:graphicFrame>
      <p:sp>
        <p:nvSpPr>
          <p:cNvPr id="10" name="CasellaDiTesto 9">
            <a:extLst>
              <a:ext uri="{FF2B5EF4-FFF2-40B4-BE49-F238E27FC236}">
                <a16:creationId xmlns:a16="http://schemas.microsoft.com/office/drawing/2014/main" id="{0F3AB4AB-CEE4-48F6-B05E-3EFD0003DC49}"/>
              </a:ext>
            </a:extLst>
          </p:cNvPr>
          <p:cNvSpPr txBox="1"/>
          <p:nvPr/>
        </p:nvSpPr>
        <p:spPr>
          <a:xfrm>
            <a:off x="0" y="967232"/>
            <a:ext cx="8567003" cy="584775"/>
          </a:xfrm>
          <a:prstGeom prst="rect">
            <a:avLst/>
          </a:prstGeom>
          <a:solidFill>
            <a:srgbClr val="407BBE"/>
          </a:solidFill>
        </p:spPr>
        <p:txBody>
          <a:bodyPr wrap="square" rtlCol="0">
            <a:spAutoFit/>
          </a:bodyPr>
          <a:lstStyle/>
          <a:p>
            <a:r>
              <a:rPr lang="it-IT" sz="1600" dirty="0">
                <a:solidFill>
                  <a:schemeClr val="bg1"/>
                </a:solidFill>
                <a:latin typeface="+mj-lt"/>
              </a:rPr>
              <a:t>Distribuzione imprese e addetti per settore e classe dimensionale</a:t>
            </a:r>
          </a:p>
          <a:p>
            <a:r>
              <a:rPr lang="it-IT" sz="1600" dirty="0">
                <a:solidFill>
                  <a:schemeClr val="bg1"/>
                </a:solidFill>
                <a:latin typeface="+mj-lt"/>
              </a:rPr>
              <a:t>Imprese con 10 addetti o più – Anno 2022</a:t>
            </a:r>
          </a:p>
        </p:txBody>
      </p:sp>
      <p:grpSp>
        <p:nvGrpSpPr>
          <p:cNvPr id="3" name="Gruppo 2">
            <a:extLst>
              <a:ext uri="{FF2B5EF4-FFF2-40B4-BE49-F238E27FC236}">
                <a16:creationId xmlns:a16="http://schemas.microsoft.com/office/drawing/2014/main" id="{187A4A39-64F8-481F-A6D8-9829B6CEC223}"/>
              </a:ext>
            </a:extLst>
          </p:cNvPr>
          <p:cNvGrpSpPr/>
          <p:nvPr/>
        </p:nvGrpSpPr>
        <p:grpSpPr>
          <a:xfrm>
            <a:off x="6816000" y="144000"/>
            <a:ext cx="4354412" cy="624894"/>
            <a:chOff x="6570622" y="93202"/>
            <a:chExt cx="4354412"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218378" y="220983"/>
              <a:ext cx="370665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La struttura del campione</a:t>
              </a:r>
            </a:p>
          </p:txBody>
        </p:sp>
        <p:pic>
          <p:nvPicPr>
            <p:cNvPr id="13" name="Immagine 12">
              <a:extLst>
                <a:ext uri="{FF2B5EF4-FFF2-40B4-BE49-F238E27FC236}">
                  <a16:creationId xmlns:a16="http://schemas.microsoft.com/office/drawing/2014/main" id="{BE0A1B3B-1D6F-48F2-8BFD-CCA41E76EEBC}"/>
                </a:ext>
              </a:extLst>
            </p:cNvPr>
            <p:cNvPicPr>
              <a:picLocks noChangeAspect="1"/>
            </p:cNvPicPr>
            <p:nvPr/>
          </p:nvPicPr>
          <p:blipFill>
            <a:blip r:embed="rId3"/>
            <a:stretch>
              <a:fillRect/>
            </a:stretch>
          </p:blipFill>
          <p:spPr>
            <a:xfrm>
              <a:off x="6570622" y="93202"/>
              <a:ext cx="647756" cy="624894"/>
            </a:xfrm>
            <a:prstGeom prst="rect">
              <a:avLst/>
            </a:prstGeom>
          </p:spPr>
        </p:pic>
      </p:grpSp>
      <p:sp>
        <p:nvSpPr>
          <p:cNvPr id="14" name="CasellaDiTesto 13">
            <a:extLst>
              <a:ext uri="{FF2B5EF4-FFF2-40B4-BE49-F238E27FC236}">
                <a16:creationId xmlns:a16="http://schemas.microsoft.com/office/drawing/2014/main" id="{C4D9A02E-EE09-4082-B2B5-59B8779A2C1C}"/>
              </a:ext>
            </a:extLst>
          </p:cNvPr>
          <p:cNvSpPr txBox="1"/>
          <p:nvPr/>
        </p:nvSpPr>
        <p:spPr>
          <a:xfrm>
            <a:off x="8610599" y="967232"/>
            <a:ext cx="3492000" cy="576000"/>
          </a:xfrm>
          <a:prstGeom prst="rect">
            <a:avLst/>
          </a:prstGeom>
          <a:solidFill>
            <a:srgbClr val="407BBE"/>
          </a:solidFill>
        </p:spPr>
        <p:txBody>
          <a:bodyPr wrap="square" rtlCol="0">
            <a:spAutoFit/>
          </a:bodyPr>
          <a:lstStyle/>
          <a:p>
            <a:pPr algn="ctr"/>
            <a:r>
              <a:rPr lang="it-IT" sz="1600" dirty="0">
                <a:solidFill>
                  <a:schemeClr val="bg1"/>
                </a:solidFill>
                <a:latin typeface="+mj-lt"/>
              </a:rPr>
              <a:t>Copertura indagine 4° trimestre 2024</a:t>
            </a:r>
          </a:p>
        </p:txBody>
      </p:sp>
    </p:spTree>
    <p:extLst>
      <p:ext uri="{BB962C8B-B14F-4D97-AF65-F5344CB8AC3E}">
        <p14:creationId xmlns:p14="http://schemas.microsoft.com/office/powerpoint/2010/main" val="135744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353FD35-5B42-3F4F-B65C-4761D0C45F7F}"/>
              </a:ext>
            </a:extLst>
          </p:cNvPr>
          <p:cNvSpPr txBox="1"/>
          <p:nvPr/>
        </p:nvSpPr>
        <p:spPr>
          <a:xfrm>
            <a:off x="0" y="921990"/>
            <a:ext cx="12085669" cy="5786199"/>
          </a:xfrm>
          <a:prstGeom prst="rect">
            <a:avLst/>
          </a:prstGeom>
          <a:noFill/>
        </p:spPr>
        <p:txBody>
          <a:bodyPr wrap="square" rtlCol="0">
            <a:spAutoFit/>
          </a:bodyPr>
          <a:lstStyle/>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I dati sul quarto trimestre 2024 confermano la fase di stagnazione</a:t>
            </a:r>
            <a:r>
              <a:rPr lang="it-IT" sz="1600" b="1"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per il comparto industriale della Lombardia, in linea con i risultati rilevati in corso d’anno.</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Nell’ultimo trimestre dell’anno la </a:t>
            </a:r>
            <a:r>
              <a:rPr lang="it-IT" sz="1600" b="1" dirty="0">
                <a:solidFill>
                  <a:srgbClr val="407BBE"/>
                </a:solidFill>
                <a:latin typeface="Calibri" panose="020F0502020204030204" pitchFamily="34" charset="0"/>
                <a:cs typeface="Calibri" panose="020F0502020204030204" pitchFamily="34" charset="0"/>
              </a:rPr>
              <a:t>produzione industriale </a:t>
            </a:r>
            <a:r>
              <a:rPr lang="it-IT" sz="1600" dirty="0">
                <a:latin typeface="Calibri" panose="020F0502020204030204" pitchFamily="34" charset="0"/>
                <a:cs typeface="Calibri" panose="020F0502020204030204" pitchFamily="34" charset="0"/>
              </a:rPr>
              <a:t>registra</a:t>
            </a:r>
            <a:r>
              <a:rPr lang="it-IT" sz="1600" b="1"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una</a:t>
            </a:r>
            <a:r>
              <a:rPr lang="it-IT" sz="1600" b="1" dirty="0">
                <a:latin typeface="Calibri" panose="020F0502020204030204" pitchFamily="34" charset="0"/>
                <a:cs typeface="Calibri" panose="020F0502020204030204" pitchFamily="34" charset="0"/>
              </a:rPr>
              <a:t> </a:t>
            </a:r>
            <a:r>
              <a:rPr lang="it-IT" sz="1600" b="1" dirty="0">
                <a:solidFill>
                  <a:srgbClr val="407BBE"/>
                </a:solidFill>
                <a:latin typeface="Calibri" panose="020F0502020204030204" pitchFamily="34" charset="0"/>
                <a:cs typeface="Calibri" panose="020F0502020204030204" pitchFamily="34" charset="0"/>
              </a:rPr>
              <a:t>crescita sostanzialmente nulla </a:t>
            </a:r>
            <a:r>
              <a:rPr lang="it-IT" sz="1600" dirty="0">
                <a:latin typeface="Calibri" panose="020F0502020204030204" pitchFamily="34" charset="0"/>
                <a:cs typeface="Calibri" panose="020F0502020204030204" pitchFamily="34" charset="0"/>
              </a:rPr>
              <a:t>sia su base congiunturale che su base annua.</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Il </a:t>
            </a:r>
            <a:r>
              <a:rPr lang="it-IT" sz="1600" b="1" dirty="0">
                <a:solidFill>
                  <a:srgbClr val="407BBE"/>
                </a:solidFill>
                <a:latin typeface="Calibri" panose="020F0502020204030204" pitchFamily="34" charset="0"/>
                <a:cs typeface="Calibri" panose="020F0502020204030204" pitchFamily="34" charset="0"/>
              </a:rPr>
              <a:t>tasso di utilizzo degli impianti segnala un recupero rispetto allo scorso trimestre portandosi al 73,9%</a:t>
            </a:r>
            <a:r>
              <a:rPr lang="it-IT" sz="1600" dirty="0">
                <a:latin typeface="Calibri" panose="020F0502020204030204" pitchFamily="34" charset="0"/>
                <a:cs typeface="Calibri" panose="020F0502020204030204" pitchFamily="34" charset="0"/>
              </a:rPr>
              <a:t>.</a:t>
            </a:r>
            <a:r>
              <a:rPr lang="it-IT" sz="1600" b="1"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Ma alcuni settori presentano tassi inferiori al 70% (tra questi, il tessile e la siderurgia).</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Sul fronte ordinativi si segnalano alcuni miglioramenti. Gli </a:t>
            </a:r>
            <a:r>
              <a:rPr lang="it-IT" sz="1600" b="1" dirty="0">
                <a:solidFill>
                  <a:srgbClr val="407BBE"/>
                </a:solidFill>
                <a:latin typeface="Calibri" panose="020F0502020204030204" pitchFamily="34" charset="0"/>
                <a:cs typeface="Calibri" panose="020F0502020204030204" pitchFamily="34" charset="0"/>
              </a:rPr>
              <a:t>ordini interni</a:t>
            </a:r>
            <a:r>
              <a:rPr lang="it-IT" sz="1600" dirty="0">
                <a:solidFill>
                  <a:srgbClr val="407BBE"/>
                </a:solidFill>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registrano una </a:t>
            </a:r>
            <a:r>
              <a:rPr lang="it-IT" sz="1600" b="1" dirty="0">
                <a:solidFill>
                  <a:srgbClr val="407BBE"/>
                </a:solidFill>
                <a:latin typeface="Calibri" panose="020F0502020204030204" pitchFamily="34" charset="0"/>
                <a:cs typeface="Calibri" panose="020F0502020204030204" pitchFamily="34" charset="0"/>
              </a:rPr>
              <a:t>variazione congiunturale lievemente positiva</a:t>
            </a:r>
            <a:r>
              <a:rPr lang="it-IT" sz="1600" dirty="0">
                <a:latin typeface="Calibri" panose="020F0502020204030204" pitchFamily="34" charset="0"/>
                <a:cs typeface="Calibri" panose="020F0502020204030204" pitchFamily="34" charset="0"/>
              </a:rPr>
              <a:t> nel quarto trimestre (+0,4%). Va ancora meglio la </a:t>
            </a:r>
            <a:r>
              <a:rPr lang="it-IT" sz="1600" b="1" dirty="0">
                <a:solidFill>
                  <a:srgbClr val="407BBE"/>
                </a:solidFill>
                <a:latin typeface="Calibri" panose="020F0502020204030204" pitchFamily="34" charset="0"/>
                <a:cs typeface="Calibri" panose="020F0502020204030204" pitchFamily="34" charset="0"/>
              </a:rPr>
              <a:t>domanda estera che segna una crescita sul trimestre precedente dell’1,1%</a:t>
            </a:r>
            <a:r>
              <a:rPr lang="it-IT" sz="1600" dirty="0">
                <a:latin typeface="Calibri" panose="020F0502020204030204" pitchFamily="34" charset="0"/>
                <a:cs typeface="Calibri" panose="020F0502020204030204" pitchFamily="34" charset="0"/>
              </a:rPr>
              <a:t>.</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La crescita dei</a:t>
            </a:r>
            <a:r>
              <a:rPr lang="it-IT" sz="1600" b="1" dirty="0">
                <a:latin typeface="Calibri" panose="020F0502020204030204" pitchFamily="34" charset="0"/>
                <a:cs typeface="Calibri" panose="020F0502020204030204" pitchFamily="34" charset="0"/>
              </a:rPr>
              <a:t> </a:t>
            </a:r>
            <a:r>
              <a:rPr lang="it-IT" sz="1600" b="1" dirty="0">
                <a:solidFill>
                  <a:srgbClr val="407BBE"/>
                </a:solidFill>
                <a:latin typeface="Calibri" panose="020F0502020204030204" pitchFamily="34" charset="0"/>
                <a:cs typeface="Calibri" panose="020F0502020204030204" pitchFamily="34" charset="0"/>
              </a:rPr>
              <a:t>prezzi </a:t>
            </a:r>
            <a:r>
              <a:rPr lang="it-IT" sz="1600" dirty="0">
                <a:latin typeface="Calibri" panose="020F0502020204030204" pitchFamily="34" charset="0"/>
                <a:cs typeface="Calibri" panose="020F0502020204030204" pitchFamily="34" charset="0"/>
              </a:rPr>
              <a:t>sta progressivamente decelerando, sia nei mercati a monte che a valle.</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L’</a:t>
            </a:r>
            <a:r>
              <a:rPr lang="it-IT" sz="1600" b="1" dirty="0">
                <a:solidFill>
                  <a:srgbClr val="407BBE"/>
                </a:solidFill>
                <a:latin typeface="Calibri" panose="020F0502020204030204" pitchFamily="34" charset="0"/>
                <a:cs typeface="Calibri" panose="020F0502020204030204" pitchFamily="34" charset="0"/>
              </a:rPr>
              <a:t>occupazione</a:t>
            </a:r>
            <a:r>
              <a:rPr lang="it-IT" sz="1600" dirty="0">
                <a:latin typeface="Calibri" panose="020F0502020204030204" pitchFamily="34" charset="0"/>
                <a:cs typeface="Calibri" panose="020F0502020204030204" pitchFamily="34" charset="0"/>
              </a:rPr>
              <a:t> in questo trimestre subisce ancora un rallentamento, dovuto a una diminuzione dei tassi di ingresso e a una sostanziale stabilità di quelli di uscita. Si riscontra un aumento del ricorso alla cassa integrazione da parte delle imprese; i settori più in difficoltà sono il </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tessile, </a:t>
            </a:r>
            <a:r>
              <a:rPr lang="it-IT" sz="1600" dirty="0">
                <a:solidFill>
                  <a:srgbClr val="000000"/>
                </a:solidFill>
                <a:latin typeface="Calibri" panose="020F0502020204030204" pitchFamily="34" charset="0"/>
                <a:ea typeface="Calibri" panose="020F0502020204030204" pitchFamily="34" charset="0"/>
                <a:cs typeface="Calibri" panose="020F0502020204030204" pitchFamily="34" charset="0"/>
              </a:rPr>
              <a:t>q</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uello dei mezzi di trasporto, </a:t>
            </a:r>
            <a:r>
              <a:rPr lang="it-IT" sz="1600" dirty="0">
                <a:solidFill>
                  <a:srgbClr val="000000"/>
                </a:solidFill>
                <a:latin typeface="Calibri" panose="020F0502020204030204" pitchFamily="34" charset="0"/>
                <a:ea typeface="Calibri" panose="020F0502020204030204" pitchFamily="34" charset="0"/>
                <a:cs typeface="Calibri" panose="020F0502020204030204" pitchFamily="34" charset="0"/>
              </a:rPr>
              <a:t>la </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siderurgia e la meccanica.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Il </a:t>
            </a:r>
            <a:r>
              <a:rPr lang="it-IT" sz="1600" b="1" dirty="0">
                <a:solidFill>
                  <a:srgbClr val="407BBE"/>
                </a:solidFill>
                <a:latin typeface="Calibri" panose="020F0502020204030204" pitchFamily="34" charset="0"/>
                <a:cs typeface="Calibri" panose="020F0502020204030204" pitchFamily="34" charset="0"/>
              </a:rPr>
              <a:t>settore tessile, quello delle calzature  e il settore dei mezzi di trasporto </a:t>
            </a:r>
            <a:r>
              <a:rPr lang="it-IT" sz="1600" dirty="0">
                <a:latin typeface="Calibri" panose="020F0502020204030204" pitchFamily="34" charset="0"/>
                <a:cs typeface="Calibri" panose="020F0502020204030204" pitchFamily="34" charset="0"/>
              </a:rPr>
              <a:t>mostrano le</a:t>
            </a:r>
            <a:r>
              <a:rPr lang="it-IT" sz="1600" b="1" dirty="0">
                <a:solidFill>
                  <a:srgbClr val="407BBE"/>
                </a:solidFill>
                <a:latin typeface="Calibri" panose="020F0502020204030204" pitchFamily="34" charset="0"/>
                <a:cs typeface="Calibri" panose="020F0502020204030204" pitchFamily="34" charset="0"/>
              </a:rPr>
              <a:t> maggiori criticità</a:t>
            </a:r>
            <a:r>
              <a:rPr lang="it-IT" sz="1600" dirty="0">
                <a:latin typeface="Calibri" panose="020F0502020204030204" pitchFamily="34" charset="0"/>
                <a:cs typeface="Calibri" panose="020F0502020204030204" pitchFamily="34" charset="0"/>
              </a:rPr>
              <a:t>.</a:t>
            </a:r>
          </a:p>
          <a:p>
            <a:pPr marL="285750" indent="-285750" algn="just" hangingPunct="0">
              <a:spcAft>
                <a:spcPts val="600"/>
              </a:spcAft>
              <a:buFont typeface="Wingdings" panose="05000000000000000000" pitchFamily="2" charset="2"/>
              <a:buChar char="Ø"/>
            </a:pPr>
            <a:r>
              <a:rPr lang="it-IT" sz="1600" b="1" dirty="0">
                <a:solidFill>
                  <a:srgbClr val="407BBE"/>
                </a:solidFill>
                <a:latin typeface="Calibri" panose="020F0502020204030204" pitchFamily="34" charset="0"/>
                <a:cs typeface="Calibri" panose="020F0502020204030204" pitchFamily="34" charset="0"/>
              </a:rPr>
              <a:t>L’industria chimica e il settore alimentare </a:t>
            </a:r>
            <a:r>
              <a:rPr lang="it-IT" sz="1600" dirty="0">
                <a:latin typeface="Calibri" panose="020F0502020204030204" pitchFamily="34" charset="0"/>
                <a:cs typeface="Calibri" panose="020F0502020204030204" pitchFamily="34" charset="0"/>
              </a:rPr>
              <a:t>sono invece i settori che vanno meglio nel trimestre in esame. Per il settore chimico si osserva una dinamica positiva soprattutto relativamente alla domanda interna. Per l’alimentare una performance positiva caratterizza anche il mercato estero.</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Le aspettative delle imprese industriali lombarde continuano a mantenersi incerte. Rispetto allo scorso trimestre </a:t>
            </a:r>
            <a:r>
              <a:rPr lang="it-IT" sz="1600" b="1" dirty="0">
                <a:solidFill>
                  <a:srgbClr val="407BBE"/>
                </a:solidFill>
                <a:latin typeface="Calibri" panose="020F0502020204030204" pitchFamily="34" charset="0"/>
                <a:cs typeface="Calibri" panose="020F0502020204030204" pitchFamily="34" charset="0"/>
              </a:rPr>
              <a:t>migliorano tuttavia le attese sugli ordini esteri e quelle sull’andamento dell’occupazione</a:t>
            </a:r>
            <a:r>
              <a:rPr lang="it-IT" sz="1600" dirty="0">
                <a:latin typeface="Calibri" panose="020F0502020204030204" pitchFamily="34" charset="0"/>
                <a:cs typeface="Calibri" panose="020F0502020204030204" pitchFamily="34" charset="0"/>
              </a:rPr>
              <a:t>.</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Le maggiori criticità per le imprese </a:t>
            </a:r>
            <a:r>
              <a:rPr lang="it-IT" sz="1600" dirty="0">
                <a:latin typeface="Calibri" panose="020F0502020204030204" pitchFamily="34" charset="0"/>
                <a:cs typeface="Times New Roman" panose="02020603050405020304" pitchFamily="18" charset="0"/>
              </a:rPr>
              <a:t>riguardano </a:t>
            </a:r>
            <a:r>
              <a:rPr lang="it-IT" sz="1600" b="1" dirty="0">
                <a:solidFill>
                  <a:srgbClr val="407BBE"/>
                </a:solidFill>
                <a:latin typeface="Calibri" panose="020F0502020204030204" pitchFamily="34" charset="0"/>
                <a:cs typeface="Times New Roman" panose="02020603050405020304" pitchFamily="18" charset="0"/>
              </a:rPr>
              <a:t>l’andamento dei costi dell’energia </a:t>
            </a:r>
            <a:r>
              <a:rPr lang="it-IT" sz="1600" dirty="0">
                <a:latin typeface="Calibri" panose="020F0502020204030204" pitchFamily="34" charset="0"/>
                <a:cs typeface="Times New Roman" panose="02020603050405020304" pitchFamily="18" charset="0"/>
              </a:rPr>
              <a:t>e </a:t>
            </a:r>
            <a:r>
              <a:rPr lang="it-IT" sz="1600" b="1" dirty="0">
                <a:solidFill>
                  <a:srgbClr val="407BBE"/>
                </a:solidFill>
                <a:latin typeface="Calibri" panose="020F0502020204030204" pitchFamily="34" charset="0"/>
                <a:cs typeface="Times New Roman" panose="02020603050405020304" pitchFamily="18" charset="0"/>
              </a:rPr>
              <a:t>i rischi geopolitici.</a:t>
            </a:r>
            <a:endParaRPr lang="it-IT" sz="1600" dirty="0">
              <a:latin typeface="Calibri" panose="020F0502020204030204" pitchFamily="34" charset="0"/>
              <a:cs typeface="Calibri" panose="020F0502020204030204" pitchFamily="34" charset="0"/>
            </a:endParaRP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In positivo, le migliori </a:t>
            </a:r>
            <a:r>
              <a:rPr lang="it-IT" sz="1600" b="1" dirty="0">
                <a:solidFill>
                  <a:srgbClr val="407BBE"/>
                </a:solidFill>
                <a:latin typeface="Calibri" panose="020F0502020204030204" pitchFamily="34" charset="0"/>
                <a:cs typeface="Calibri" panose="020F0502020204030204" pitchFamily="34" charset="0"/>
              </a:rPr>
              <a:t>opportunità</a:t>
            </a:r>
            <a:r>
              <a:rPr lang="it-IT" sz="1600" dirty="0">
                <a:latin typeface="Calibri" panose="020F0502020204030204" pitchFamily="34" charset="0"/>
                <a:cs typeface="Calibri" panose="020F0502020204030204" pitchFamily="34" charset="0"/>
              </a:rPr>
              <a:t> sono associate al </a:t>
            </a:r>
            <a:r>
              <a:rPr lang="it-IT" sz="1600" b="1" dirty="0">
                <a:solidFill>
                  <a:srgbClr val="407BBE"/>
                </a:solidFill>
                <a:latin typeface="Calibri" panose="020F0502020204030204" pitchFamily="34" charset="0"/>
                <a:cs typeface="Calibri" panose="020F0502020204030204" pitchFamily="34" charset="0"/>
              </a:rPr>
              <a:t>calo dei costi delle materie prime </a:t>
            </a:r>
            <a:r>
              <a:rPr lang="it-IT" sz="1600" dirty="0">
                <a:latin typeface="Calibri" panose="020F0502020204030204" pitchFamily="34" charset="0"/>
                <a:cs typeface="Calibri" panose="020F0502020204030204" pitchFamily="34" charset="0"/>
              </a:rPr>
              <a:t>e all’attesa di una </a:t>
            </a:r>
            <a:r>
              <a:rPr lang="it-IT" sz="1600" b="1" dirty="0">
                <a:solidFill>
                  <a:srgbClr val="407BBE"/>
                </a:solidFill>
                <a:latin typeface="Calibri" panose="020F0502020204030204" pitchFamily="34" charset="0"/>
                <a:cs typeface="Calibri" panose="020F0502020204030204" pitchFamily="34" charset="0"/>
              </a:rPr>
              <a:t>ripresa della domanda estera</a:t>
            </a:r>
            <a:r>
              <a:rPr lang="it-IT" sz="1600" dirty="0">
                <a:latin typeface="Calibri" panose="020F0502020204030204" pitchFamily="34" charset="0"/>
                <a:cs typeface="Calibri" panose="020F0502020204030204" pitchFamily="34" charset="0"/>
              </a:rPr>
              <a:t>.</a:t>
            </a: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17</a:t>
            </a:fld>
            <a:endParaRPr lang="it-IT" dirty="0"/>
          </a:p>
        </p:txBody>
      </p:sp>
      <p:grpSp>
        <p:nvGrpSpPr>
          <p:cNvPr id="2" name="Gruppo 1">
            <a:extLst>
              <a:ext uri="{FF2B5EF4-FFF2-40B4-BE49-F238E27FC236}">
                <a16:creationId xmlns:a16="http://schemas.microsoft.com/office/drawing/2014/main" id="{8AAAD16F-DBD5-4B4C-A3F8-5B5CEFEB6550}"/>
              </a:ext>
            </a:extLst>
          </p:cNvPr>
          <p:cNvGrpSpPr/>
          <p:nvPr/>
        </p:nvGrpSpPr>
        <p:grpSpPr>
          <a:xfrm>
            <a:off x="6816000" y="144000"/>
            <a:ext cx="3710251" cy="624894"/>
            <a:chOff x="6665421" y="155944"/>
            <a:chExt cx="3710251"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396074" y="283725"/>
              <a:ext cx="2979598"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Quadro di sintesi </a:t>
              </a:r>
            </a:p>
          </p:txBody>
        </p:sp>
        <p:pic>
          <p:nvPicPr>
            <p:cNvPr id="5" name="Immagine 4">
              <a:extLst>
                <a:ext uri="{FF2B5EF4-FFF2-40B4-BE49-F238E27FC236}">
                  <a16:creationId xmlns:a16="http://schemas.microsoft.com/office/drawing/2014/main" id="{9002B698-FF81-4444-9535-EA020BBC4909}"/>
                </a:ext>
              </a:extLst>
            </p:cNvPr>
            <p:cNvPicPr>
              <a:picLocks noChangeAspect="1"/>
            </p:cNvPicPr>
            <p:nvPr/>
          </p:nvPicPr>
          <p:blipFill>
            <a:blip r:embed="rId2"/>
            <a:stretch>
              <a:fillRect/>
            </a:stretch>
          </p:blipFill>
          <p:spPr>
            <a:xfrm>
              <a:off x="6665421" y="155944"/>
              <a:ext cx="647756" cy="624894"/>
            </a:xfrm>
            <a:prstGeom prst="rect">
              <a:avLst/>
            </a:prstGeom>
          </p:spPr>
        </p:pic>
      </p:grpSp>
    </p:spTree>
    <p:extLst>
      <p:ext uri="{BB962C8B-B14F-4D97-AF65-F5344CB8AC3E}">
        <p14:creationId xmlns:p14="http://schemas.microsoft.com/office/powerpoint/2010/main" val="1882913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18</a:t>
            </a:fld>
            <a:endParaRPr lang="it-IT" dirty="0"/>
          </a:p>
        </p:txBody>
      </p:sp>
      <p:sp>
        <p:nvSpPr>
          <p:cNvPr id="11" name="CasellaDiTesto 10">
            <a:extLst>
              <a:ext uri="{FF2B5EF4-FFF2-40B4-BE49-F238E27FC236}">
                <a16:creationId xmlns:a16="http://schemas.microsoft.com/office/drawing/2014/main" id="{1F4FA6A6-5A90-4C4E-B506-6E20987AF8A9}"/>
              </a:ext>
            </a:extLst>
          </p:cNvPr>
          <p:cNvSpPr txBox="1"/>
          <p:nvPr/>
        </p:nvSpPr>
        <p:spPr>
          <a:xfrm>
            <a:off x="7463756" y="1037889"/>
            <a:ext cx="4652626" cy="3447419"/>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Nella parte finale del 2024 i dati congiunturali dell’industria lombarda, relativi a produzione e fatturato hanno evidenziato una fase di sostanziale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stagnazione</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Nel quarto trimestre dell’anno si conferma infatti la debolezza dell’attività dell’industria lombarda, la cui frenata è sottolineata da una </a:t>
            </a:r>
            <a:r>
              <a:rPr lang="it-IT" sz="1600" dirty="0">
                <a:latin typeface="Calibri" panose="020F0502020204030204" pitchFamily="34" charset="0"/>
                <a:ea typeface="Calibri" panose="020F0502020204030204" pitchFamily="34" charset="0"/>
                <a:cs typeface="Times New Roman" panose="02020603050405020304" pitchFamily="18" charset="0"/>
              </a:rPr>
              <a:t>crescita nulla</a:t>
            </a:r>
            <a:r>
              <a:rPr lang="it-IT" sz="1600" dirty="0">
                <a:effectLst/>
                <a:latin typeface="Calibri" panose="020F0502020204030204" pitchFamily="34" charset="0"/>
                <a:ea typeface="Calibri" panose="020F0502020204030204" pitchFamily="34" charset="0"/>
                <a:cs typeface="Times New Roman" panose="02020603050405020304" pitchFamily="18" charset="0"/>
              </a:rPr>
              <a:t> della produzione.</a:t>
            </a:r>
          </a:p>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Conseguentemente l’andamento dell’indice della produzione </a:t>
            </a:r>
            <a:r>
              <a:rPr lang="it-IT" sz="1600" dirty="0">
                <a:latin typeface="Calibri" panose="020F0502020204030204" pitchFamily="34" charset="0"/>
                <a:ea typeface="Calibri" panose="020F0502020204030204" pitchFamily="34" charset="0"/>
                <a:cs typeface="Times New Roman" panose="02020603050405020304" pitchFamily="18" charset="0"/>
              </a:rPr>
              <a:t>risulta in discesa</a:t>
            </a:r>
            <a:r>
              <a:rPr lang="it-IT" sz="1600" dirty="0">
                <a:effectLst/>
                <a:latin typeface="Calibri" panose="020F0502020204030204" pitchFamily="34" charset="0"/>
                <a:ea typeface="Calibri" panose="020F0502020204030204" pitchFamily="34" charset="0"/>
                <a:cs typeface="Times New Roman" panose="02020603050405020304" pitchFamily="18" charset="0"/>
              </a:rPr>
              <a:t> da circa un anno. </a:t>
            </a:r>
            <a:r>
              <a:rPr lang="it-IT" sz="1600" dirty="0">
                <a:latin typeface="Calibri" panose="020F0502020204030204" pitchFamily="34" charset="0"/>
                <a:ea typeface="Calibri" panose="020F0502020204030204" pitchFamily="34" charset="0"/>
                <a:cs typeface="Times New Roman" panose="02020603050405020304" pitchFamily="18" charset="0"/>
              </a:rPr>
              <a:t>Il</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tasso di utilizzo degli </a:t>
            </a:r>
            <a:r>
              <a:rPr lang="it-IT" sz="1600" b="1" dirty="0">
                <a:solidFill>
                  <a:srgbClr val="407BBE"/>
                </a:solidFill>
                <a:latin typeface="Calibri" panose="020F0502020204030204" pitchFamily="34" charset="0"/>
                <a:cs typeface="Times New Roman" panose="02020603050405020304" pitchFamily="18" charset="0"/>
              </a:rPr>
              <a:t>impianti </a:t>
            </a:r>
            <a:r>
              <a:rPr lang="it-IT" sz="1600" dirty="0">
                <a:latin typeface="Calibri" panose="020F0502020204030204" pitchFamily="34" charset="0"/>
                <a:cs typeface="Times New Roman" panose="02020603050405020304" pitchFamily="18" charset="0"/>
              </a:rPr>
              <a:t>segnala tuttavia un </a:t>
            </a:r>
            <a:r>
              <a:rPr lang="it-IT" sz="1600" b="1" dirty="0">
                <a:solidFill>
                  <a:srgbClr val="407BBE"/>
                </a:solidFill>
                <a:latin typeface="Calibri" panose="020F0502020204030204" pitchFamily="34" charset="0"/>
                <a:cs typeface="Times New Roman" panose="02020603050405020304" pitchFamily="18" charset="0"/>
              </a:rPr>
              <a:t>recupero </a:t>
            </a:r>
            <a:r>
              <a:rPr lang="it-IT" sz="1600" dirty="0">
                <a:effectLst/>
                <a:latin typeface="Calibri" panose="020F0502020204030204" pitchFamily="34" charset="0"/>
                <a:ea typeface="Calibri" panose="020F0502020204030204" pitchFamily="34" charset="0"/>
                <a:cs typeface="Times New Roman" panose="02020603050405020304" pitchFamily="18" charset="0"/>
              </a:rPr>
              <a:t>portandosi al 73,9%.</a:t>
            </a:r>
            <a:endParaRPr lang="it-IT" sz="1600" dirty="0">
              <a:highlight>
                <a:srgbClr val="FFFF00"/>
              </a:highlight>
              <a:latin typeface="Calibri" panose="020F0502020204030204" pitchFamily="34" charset="0"/>
              <a:cs typeface="Calibri" panose="020F0502020204030204" pitchFamily="34" charset="0"/>
            </a:endParaRPr>
          </a:p>
        </p:txBody>
      </p:sp>
      <p:grpSp>
        <p:nvGrpSpPr>
          <p:cNvPr id="5" name="Gruppo 4">
            <a:extLst>
              <a:ext uri="{FF2B5EF4-FFF2-40B4-BE49-F238E27FC236}">
                <a16:creationId xmlns:a16="http://schemas.microsoft.com/office/drawing/2014/main" id="{3B59CECD-52F5-43E1-A9E4-90860C6D8E96}"/>
              </a:ext>
            </a:extLst>
          </p:cNvPr>
          <p:cNvGrpSpPr/>
          <p:nvPr/>
        </p:nvGrpSpPr>
        <p:grpSpPr>
          <a:xfrm>
            <a:off x="6816000" y="144000"/>
            <a:ext cx="5293002" cy="624894"/>
            <a:chOff x="6394195" y="151003"/>
            <a:chExt cx="5293002"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041951" y="278784"/>
              <a:ext cx="464524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Principali indicatori congiunturali  </a:t>
              </a:r>
            </a:p>
          </p:txBody>
        </p:sp>
        <p:pic>
          <p:nvPicPr>
            <p:cNvPr id="3" name="Immagine 2">
              <a:extLst>
                <a:ext uri="{FF2B5EF4-FFF2-40B4-BE49-F238E27FC236}">
                  <a16:creationId xmlns:a16="http://schemas.microsoft.com/office/drawing/2014/main" id="{FC36C4BB-97B2-4B63-9DC9-9DAA4A1DF6D5}"/>
                </a:ext>
              </a:extLst>
            </p:cNvPr>
            <p:cNvPicPr>
              <a:picLocks noChangeAspect="1"/>
            </p:cNvPicPr>
            <p:nvPr/>
          </p:nvPicPr>
          <p:blipFill>
            <a:blip r:embed="rId2"/>
            <a:stretch>
              <a:fillRect/>
            </a:stretch>
          </p:blipFill>
          <p:spPr>
            <a:xfrm>
              <a:off x="6394195" y="151003"/>
              <a:ext cx="647756" cy="624894"/>
            </a:xfrm>
            <a:prstGeom prst="rect">
              <a:avLst/>
            </a:prstGeom>
          </p:spPr>
        </p:pic>
      </p:grpSp>
      <p:sp>
        <p:nvSpPr>
          <p:cNvPr id="13" name="CasellaDiTesto 12">
            <a:extLst>
              <a:ext uri="{FF2B5EF4-FFF2-40B4-BE49-F238E27FC236}">
                <a16:creationId xmlns:a16="http://schemas.microsoft.com/office/drawing/2014/main" id="{067F55FC-4290-4FD6-BE11-6CCCBFD4EFFA}"/>
              </a:ext>
            </a:extLst>
          </p:cNvPr>
          <p:cNvSpPr txBox="1"/>
          <p:nvPr/>
        </p:nvSpPr>
        <p:spPr>
          <a:xfrm>
            <a:off x="175908" y="5201576"/>
            <a:ext cx="11859356" cy="1237070"/>
          </a:xfrm>
          <a:prstGeom prst="rect">
            <a:avLst/>
          </a:prstGeom>
          <a:noFill/>
        </p:spPr>
        <p:txBody>
          <a:bodyPr wrap="square" numCol="1" rtlCol="0">
            <a:spAutoFit/>
          </a:bodyPr>
          <a:lstStyle/>
          <a:p>
            <a:pPr marL="285750" indent="-285750" algn="just">
              <a:lnSpc>
                <a:spcPct val="107000"/>
              </a:lnSpc>
              <a:spcAft>
                <a:spcPts val="800"/>
              </a:spcAft>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Times New Roman" panose="02020603050405020304" pitchFamily="18" charset="0"/>
              </a:rPr>
              <a:t>Alcuni parziali miglioramenti si intravedono anche sul fronte</a:t>
            </a:r>
            <a:r>
              <a:rPr lang="it-IT" sz="1600" dirty="0">
                <a:effectLst/>
                <a:latin typeface="Calibri" panose="020F0502020204030204" pitchFamily="34" charset="0"/>
                <a:ea typeface="Calibri" panose="020F0502020204030204" pitchFamily="34" charset="0"/>
                <a:cs typeface="Times New Roman" panose="02020603050405020304" pitchFamily="18" charset="0"/>
              </a:rPr>
              <a:t> ordinativi. </a:t>
            </a:r>
            <a:r>
              <a:rPr lang="it-IT" sz="1600" dirty="0">
                <a:latin typeface="Calibri" panose="020F0502020204030204" pitchFamily="34" charset="0"/>
                <a:ea typeface="Calibri" panose="020F0502020204030204" pitchFamily="34" charset="0"/>
                <a:cs typeface="Times New Roman" panose="02020603050405020304" pitchFamily="18" charset="0"/>
              </a:rPr>
              <a:t>G</a:t>
            </a:r>
            <a:r>
              <a:rPr lang="it-IT" sz="1600" dirty="0">
                <a:effectLst/>
                <a:latin typeface="Calibri" panose="020F0502020204030204" pitchFamily="34" charset="0"/>
                <a:ea typeface="Calibri" panose="020F0502020204030204" pitchFamily="34" charset="0"/>
                <a:cs typeface="Times New Roman" panose="02020603050405020304" pitchFamily="18" charset="0"/>
              </a:rPr>
              <a:t>li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ordini int</a:t>
            </a:r>
            <a:r>
              <a:rPr lang="it-IT" sz="1600" b="1" dirty="0">
                <a:solidFill>
                  <a:srgbClr val="407BBE"/>
                </a:solidFill>
                <a:latin typeface="Calibri" panose="020F0502020204030204" pitchFamily="34" charset="0"/>
                <a:cs typeface="Times New Roman" panose="02020603050405020304" pitchFamily="18" charset="0"/>
              </a:rPr>
              <a:t>erni registrano una crescita congiunturale dello 0,4% </a:t>
            </a:r>
            <a:r>
              <a:rPr lang="it-IT" sz="1600" dirty="0">
                <a:effectLst/>
                <a:latin typeface="Calibri" panose="020F0502020204030204" pitchFamily="34" charset="0"/>
                <a:ea typeface="Calibri" panose="020F0502020204030204" pitchFamily="34" charset="0"/>
                <a:cs typeface="Times New Roman" panose="02020603050405020304" pitchFamily="18" charset="0"/>
              </a:rPr>
              <a:t>nel quarto trimestre; mentre gli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ordini </a:t>
            </a:r>
            <a:r>
              <a:rPr lang="it-IT" sz="1600" b="1" dirty="0">
                <a:solidFill>
                  <a:srgbClr val="407BBE"/>
                </a:solidFill>
                <a:latin typeface="Calibri" panose="020F0502020204030204" pitchFamily="34" charset="0"/>
                <a:cs typeface="Times New Roman" panose="02020603050405020304" pitchFamily="18" charset="0"/>
              </a:rPr>
              <a:t>esteri segnano un aumento dell’1,1%, </a:t>
            </a:r>
            <a:r>
              <a:rPr lang="it-IT" sz="1600" dirty="0">
                <a:latin typeface="Calibri" panose="020F0502020204030204" pitchFamily="34" charset="0"/>
                <a:cs typeface="Times New Roman" panose="02020603050405020304" pitchFamily="18" charset="0"/>
              </a:rPr>
              <a:t>in linea con quanto si era già osservato nel trimestre precedente</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I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prezzi </a:t>
            </a:r>
            <a:r>
              <a:rPr lang="it-IT" sz="1600" dirty="0">
                <a:effectLst/>
                <a:latin typeface="Calibri" panose="020F0502020204030204" pitchFamily="34" charset="0"/>
                <a:ea typeface="Calibri" panose="020F0502020204030204" pitchFamily="34" charset="0"/>
                <a:cs typeface="Times New Roman" panose="02020603050405020304" pitchFamily="18" charset="0"/>
              </a:rPr>
              <a:t>mostrano ancora aumenti piuttosto sostenuti, ma comunque in decelerazione.</a:t>
            </a:r>
          </a:p>
        </p:txBody>
      </p:sp>
      <p:pic>
        <p:nvPicPr>
          <p:cNvPr id="2" name="Immagine 1">
            <a:extLst>
              <a:ext uri="{FF2B5EF4-FFF2-40B4-BE49-F238E27FC236}">
                <a16:creationId xmlns:a16="http://schemas.microsoft.com/office/drawing/2014/main" id="{C117946A-0430-47CF-99F8-0B391D3C36AE}"/>
              </a:ext>
            </a:extLst>
          </p:cNvPr>
          <p:cNvPicPr>
            <a:picLocks noChangeAspect="1"/>
          </p:cNvPicPr>
          <p:nvPr/>
        </p:nvPicPr>
        <p:blipFill>
          <a:blip r:embed="rId3"/>
          <a:stretch>
            <a:fillRect/>
          </a:stretch>
        </p:blipFill>
        <p:spPr>
          <a:xfrm>
            <a:off x="0" y="1088268"/>
            <a:ext cx="7550331" cy="3885248"/>
          </a:xfrm>
          <a:prstGeom prst="rect">
            <a:avLst/>
          </a:prstGeom>
        </p:spPr>
      </p:pic>
    </p:spTree>
    <p:extLst>
      <p:ext uri="{BB962C8B-B14F-4D97-AF65-F5344CB8AC3E}">
        <p14:creationId xmlns:p14="http://schemas.microsoft.com/office/powerpoint/2010/main" val="304572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135F0A66-2954-480C-8CB6-78EF30963576}"/>
              </a:ext>
            </a:extLst>
          </p:cNvPr>
          <p:cNvSpPr txBox="1"/>
          <p:nvPr/>
        </p:nvSpPr>
        <p:spPr>
          <a:xfrm>
            <a:off x="59840" y="3725529"/>
            <a:ext cx="12072319" cy="2496133"/>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I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dati tendenziali </a:t>
            </a:r>
            <a:r>
              <a:rPr lang="it-IT" sz="1600" dirty="0">
                <a:effectLst/>
                <a:latin typeface="Calibri" panose="020F0502020204030204" pitchFamily="34" charset="0"/>
                <a:ea typeface="Calibri" panose="020F0502020204030204" pitchFamily="34" charset="0"/>
                <a:cs typeface="Times New Roman" panose="02020603050405020304" pitchFamily="18" charset="0"/>
              </a:rPr>
              <a:t>confermano alcuni segnali di miglioramento. </a:t>
            </a:r>
          </a:p>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Nel quarto trimestre la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produzione</a:t>
            </a:r>
            <a:r>
              <a:rPr lang="it-IT" sz="1600" dirty="0">
                <a:effectLst/>
                <a:latin typeface="Calibri" panose="020F0502020204030204" pitchFamily="34" charset="0"/>
                <a:ea typeface="Calibri" panose="020F0502020204030204" pitchFamily="34" charset="0"/>
                <a:cs typeface="Times New Roman" panose="02020603050405020304" pitchFamily="18" charset="0"/>
              </a:rPr>
              <a:t> registra una lieve crescita su base annua </a:t>
            </a:r>
            <a:r>
              <a:rPr lang="it-IT" sz="1600" dirty="0">
                <a:latin typeface="Calibri" panose="020F0502020204030204" pitchFamily="34" charset="0"/>
                <a:ea typeface="Calibri" panose="020F0502020204030204" pitchFamily="34" charset="0"/>
                <a:cs typeface="Times New Roman" panose="02020603050405020304" pitchFamily="18" charset="0"/>
              </a:rPr>
              <a:t>pari allo 0,2</a:t>
            </a:r>
            <a:r>
              <a:rPr lang="it-IT" sz="1600" dirty="0">
                <a:effectLst/>
                <a:latin typeface="Calibri" panose="020F0502020204030204" pitchFamily="34" charset="0"/>
                <a:ea typeface="Calibri" panose="020F0502020204030204" pitchFamily="34" charset="0"/>
                <a:cs typeface="Times New Roman" panose="02020603050405020304" pitchFamily="18" charset="0"/>
              </a:rPr>
              <a:t>%, in controtendenza con quanto osservato nei precedenti trimestri. Anche per il fatturato si rafforza il trend positivo che già aveva caratterizzato il terzo trimestre (+1,3% a/a). </a:t>
            </a:r>
          </a:p>
          <a:p>
            <a:pPr marL="285750" indent="-285750" algn="just">
              <a:lnSpc>
                <a:spcPct val="107000"/>
              </a:lnSpc>
              <a:spcAft>
                <a:spcPts val="800"/>
              </a:spcAft>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Times New Roman" panose="02020603050405020304" pitchFamily="18" charset="0"/>
              </a:rPr>
              <a:t>Anche s</a:t>
            </a:r>
            <a:r>
              <a:rPr lang="it-IT" sz="1600" dirty="0">
                <a:effectLst/>
                <a:latin typeface="Calibri" panose="020F0502020204030204" pitchFamily="34" charset="0"/>
                <a:ea typeface="Calibri" panose="020F0502020204030204" pitchFamily="34" charset="0"/>
                <a:cs typeface="Times New Roman" panose="02020603050405020304" pitchFamily="18" charset="0"/>
              </a:rPr>
              <a:t>ul fronte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ordinativi</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le cose sembrano andare un po’ meglio.</a:t>
            </a:r>
            <a:r>
              <a:rPr lang="it-IT" sz="1600" dirty="0">
                <a:effectLst/>
                <a:latin typeface="Calibri" panose="020F0502020204030204" pitchFamily="34" charset="0"/>
                <a:ea typeface="Calibri" panose="020F0502020204030204" pitchFamily="34" charset="0"/>
                <a:cs typeface="Times New Roman" panose="02020603050405020304" pitchFamily="18" charset="0"/>
              </a:rPr>
              <a:t> La componente interna mostra una variazione tendenziale positiva pari all’1% che sembra interrompere la fase di </a:t>
            </a:r>
            <a:r>
              <a:rPr lang="it-IT" sz="1600" dirty="0">
                <a:latin typeface="Calibri" panose="020F0502020204030204" pitchFamily="34" charset="0"/>
                <a:ea typeface="Calibri" panose="020F0502020204030204" pitchFamily="34" charset="0"/>
                <a:cs typeface="Times New Roman" panose="02020603050405020304" pitchFamily="18" charset="0"/>
              </a:rPr>
              <a:t>debolezza</a:t>
            </a:r>
            <a:r>
              <a:rPr lang="it-IT" sz="1600" dirty="0">
                <a:effectLst/>
                <a:latin typeface="Calibri" panose="020F0502020204030204" pitchFamily="34" charset="0"/>
                <a:ea typeface="Calibri" panose="020F0502020204030204" pitchFamily="34" charset="0"/>
                <a:cs typeface="Times New Roman" panose="02020603050405020304" pitchFamily="18" charset="0"/>
              </a:rPr>
              <a:t> che si osservava </a:t>
            </a:r>
            <a:r>
              <a:rPr lang="it-IT" sz="1600" dirty="0">
                <a:latin typeface="Calibri" panose="020F0502020204030204" pitchFamily="34" charset="0"/>
                <a:ea typeface="Calibri" panose="020F0502020204030204" pitchFamily="34" charset="0"/>
                <a:cs typeface="Times New Roman" panose="02020603050405020304" pitchFamily="18" charset="0"/>
              </a:rPr>
              <a:t>ormai da più di</a:t>
            </a:r>
            <a:r>
              <a:rPr lang="it-IT" sz="1600" dirty="0">
                <a:effectLst/>
                <a:latin typeface="Calibri" panose="020F0502020204030204" pitchFamily="34" charset="0"/>
                <a:ea typeface="Calibri" panose="020F0502020204030204" pitchFamily="34" charset="0"/>
                <a:cs typeface="Times New Roman" panose="02020603050405020304" pitchFamily="18" charset="0"/>
              </a:rPr>
              <a:t> un anno. </a:t>
            </a:r>
            <a:r>
              <a:rPr lang="it-IT" sz="1600" dirty="0">
                <a:latin typeface="Calibri" panose="020F0502020204030204" pitchFamily="34" charset="0"/>
                <a:ea typeface="Calibri" panose="020F0502020204030204" pitchFamily="34" charset="0"/>
                <a:cs typeface="Times New Roman" panose="02020603050405020304" pitchFamily="18" charset="0"/>
              </a:rPr>
              <a:t>L</a:t>
            </a:r>
            <a:r>
              <a:rPr lang="it-IT" sz="1600" dirty="0">
                <a:effectLst/>
                <a:latin typeface="Calibri" panose="020F0502020204030204" pitchFamily="34" charset="0"/>
                <a:ea typeface="Calibri" panose="020F0502020204030204" pitchFamily="34" charset="0"/>
                <a:cs typeface="Times New Roman" panose="02020603050405020304" pitchFamily="18" charset="0"/>
              </a:rPr>
              <a:t>a componente estera registra una crescita ancora più consistente, pari a +</a:t>
            </a:r>
            <a:r>
              <a:rPr lang="it-IT" sz="1600" dirty="0">
                <a:latin typeface="Calibri" panose="020F0502020204030204" pitchFamily="34" charset="0"/>
                <a:ea typeface="Calibri" panose="020F0502020204030204" pitchFamily="34" charset="0"/>
                <a:cs typeface="Times New Roman" panose="02020603050405020304" pitchFamily="18" charset="0"/>
              </a:rPr>
              <a:t>4,1</a:t>
            </a:r>
            <a:r>
              <a:rPr lang="it-IT" sz="1600" dirty="0">
                <a:effectLst/>
                <a:latin typeface="Calibri" panose="020F0502020204030204" pitchFamily="34" charset="0"/>
                <a:ea typeface="Calibri" panose="020F0502020204030204" pitchFamily="34" charset="0"/>
                <a:cs typeface="Times New Roman" panose="02020603050405020304" pitchFamily="18" charset="0"/>
              </a:rPr>
              <a:t>% rispetto all’analogo trimestre del 2023. </a:t>
            </a:r>
          </a:p>
          <a:p>
            <a:pPr marL="285750" indent="-285750" algn="just">
              <a:lnSpc>
                <a:spcPct val="107000"/>
              </a:lnSpc>
              <a:spcAft>
                <a:spcPts val="800"/>
              </a:spcAft>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Times New Roman" panose="02020603050405020304" pitchFamily="18" charset="0"/>
              </a:rPr>
              <a:t>Guardando all</a:t>
            </a:r>
            <a:r>
              <a:rPr lang="it-IT" sz="1600" dirty="0">
                <a:effectLst/>
                <a:latin typeface="Calibri" panose="020F0502020204030204" pitchFamily="34" charset="0"/>
                <a:ea typeface="Calibri" panose="020F0502020204030204" pitchFamily="34" charset="0"/>
                <a:cs typeface="Times New Roman" panose="02020603050405020304" pitchFamily="18" charset="0"/>
              </a:rPr>
              <a:t>a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distribuzione delle frequenze, </a:t>
            </a:r>
            <a:r>
              <a:rPr lang="it-IT" sz="1600" dirty="0">
                <a:effectLst/>
                <a:latin typeface="Calibri" panose="020F0502020204030204" pitchFamily="34" charset="0"/>
                <a:ea typeface="Calibri" panose="020F0502020204030204" pitchFamily="34" charset="0"/>
                <a:cs typeface="Times New Roman" panose="02020603050405020304" pitchFamily="18" charset="0"/>
              </a:rPr>
              <a:t>i dati indicano che tra il quarto trimestre 2023 e il quarto 2024 la percentuale </a:t>
            </a:r>
            <a:r>
              <a:rPr lang="it-IT" sz="1600" dirty="0">
                <a:latin typeface="Calibri" panose="020F0502020204030204" pitchFamily="34" charset="0"/>
                <a:ea typeface="Calibri" panose="020F0502020204030204" pitchFamily="34" charset="0"/>
                <a:cs typeface="Times New Roman" panose="02020603050405020304" pitchFamily="18" charset="0"/>
              </a:rPr>
              <a:t>delle imprese intervistate</a:t>
            </a:r>
            <a:r>
              <a:rPr lang="it-IT" sz="1600" dirty="0">
                <a:effectLst/>
                <a:latin typeface="Calibri" panose="020F0502020204030204" pitchFamily="34" charset="0"/>
                <a:ea typeface="Calibri" panose="020F0502020204030204" pitchFamily="34" charset="0"/>
                <a:cs typeface="Times New Roman" panose="02020603050405020304" pitchFamily="18" charset="0"/>
              </a:rPr>
              <a:t> che dichiarano di avere una produzione stabile o in aumento è passata dal 56</a:t>
            </a:r>
            <a:r>
              <a:rPr lang="it-IT" sz="1600" dirty="0">
                <a:latin typeface="Calibri" panose="020F0502020204030204" pitchFamily="34" charset="0"/>
                <a:ea typeface="Calibri" panose="020F0502020204030204" pitchFamily="34" charset="0"/>
                <a:cs typeface="Times New Roman" panose="02020603050405020304" pitchFamily="18" charset="0"/>
              </a:rPr>
              <a:t> al</a:t>
            </a:r>
            <a:r>
              <a:rPr lang="it-IT" sz="1600" dirty="0">
                <a:effectLst/>
                <a:latin typeface="Calibri" panose="020F0502020204030204" pitchFamily="34" charset="0"/>
                <a:ea typeface="Calibri" panose="020F0502020204030204" pitchFamily="34" charset="0"/>
                <a:cs typeface="Times New Roman" panose="02020603050405020304" pitchFamily="18" charset="0"/>
              </a:rPr>
              <a:t> 58%.</a:t>
            </a: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19</a:t>
            </a:fld>
            <a:endParaRPr lang="it-IT" dirty="0"/>
          </a:p>
        </p:txBody>
      </p:sp>
      <p:grpSp>
        <p:nvGrpSpPr>
          <p:cNvPr id="2" name="Gruppo 1">
            <a:extLst>
              <a:ext uri="{FF2B5EF4-FFF2-40B4-BE49-F238E27FC236}">
                <a16:creationId xmlns:a16="http://schemas.microsoft.com/office/drawing/2014/main" id="{C9BDB2A9-096D-4453-9549-226597B8F6D9}"/>
              </a:ext>
            </a:extLst>
          </p:cNvPr>
          <p:cNvGrpSpPr/>
          <p:nvPr/>
        </p:nvGrpSpPr>
        <p:grpSpPr>
          <a:xfrm>
            <a:off x="6816000" y="144000"/>
            <a:ext cx="5013182" cy="624894"/>
            <a:chOff x="6499315" y="103844"/>
            <a:chExt cx="5013182"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147071" y="231625"/>
              <a:ext cx="436542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Principali indicatori tendenziali </a:t>
              </a:r>
            </a:p>
          </p:txBody>
        </p:sp>
        <p:pic>
          <p:nvPicPr>
            <p:cNvPr id="8" name="Immagine 7">
              <a:extLst>
                <a:ext uri="{FF2B5EF4-FFF2-40B4-BE49-F238E27FC236}">
                  <a16:creationId xmlns:a16="http://schemas.microsoft.com/office/drawing/2014/main" id="{2CEDFF52-E987-4A44-B577-1DA39970AD1E}"/>
                </a:ext>
              </a:extLst>
            </p:cNvPr>
            <p:cNvPicPr>
              <a:picLocks noChangeAspect="1"/>
            </p:cNvPicPr>
            <p:nvPr/>
          </p:nvPicPr>
          <p:blipFill>
            <a:blip r:embed="rId2"/>
            <a:stretch>
              <a:fillRect/>
            </a:stretch>
          </p:blipFill>
          <p:spPr>
            <a:xfrm>
              <a:off x="6499315" y="103844"/>
              <a:ext cx="647756" cy="624894"/>
            </a:xfrm>
            <a:prstGeom prst="rect">
              <a:avLst/>
            </a:prstGeom>
          </p:spPr>
        </p:pic>
      </p:grpSp>
      <p:pic>
        <p:nvPicPr>
          <p:cNvPr id="10" name="Immagine 9">
            <a:extLst>
              <a:ext uri="{FF2B5EF4-FFF2-40B4-BE49-F238E27FC236}">
                <a16:creationId xmlns:a16="http://schemas.microsoft.com/office/drawing/2014/main" id="{A5D5A5BF-8B47-4EBF-89DD-5003D16ED05F}"/>
              </a:ext>
            </a:extLst>
          </p:cNvPr>
          <p:cNvPicPr>
            <a:picLocks noChangeAspect="1"/>
          </p:cNvPicPr>
          <p:nvPr/>
        </p:nvPicPr>
        <p:blipFill>
          <a:blip r:embed="rId3"/>
          <a:stretch>
            <a:fillRect/>
          </a:stretch>
        </p:blipFill>
        <p:spPr>
          <a:xfrm>
            <a:off x="398191" y="930517"/>
            <a:ext cx="11430991" cy="2667231"/>
          </a:xfrm>
          <a:prstGeom prst="rect">
            <a:avLst/>
          </a:prstGeom>
        </p:spPr>
      </p:pic>
    </p:spTree>
    <p:extLst>
      <p:ext uri="{BB962C8B-B14F-4D97-AF65-F5344CB8AC3E}">
        <p14:creationId xmlns:p14="http://schemas.microsoft.com/office/powerpoint/2010/main" val="26264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2</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4889026" cy="647756"/>
            <a:chOff x="6247522" y="91748"/>
            <a:chExt cx="4889026"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4226029"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Global </a:t>
              </a:r>
              <a:r>
                <a:rPr lang="it-IT" b="1" dirty="0" err="1">
                  <a:solidFill>
                    <a:srgbClr val="407BBE"/>
                  </a:solidFill>
                  <a:latin typeface="Calibri" panose="020F0502020204030204" pitchFamily="34" charset="0"/>
                  <a:cs typeface="Calibri" panose="020F0502020204030204" pitchFamily="34" charset="0"/>
                </a:rPr>
                <a:t>overview</a:t>
              </a:r>
              <a:r>
                <a:rPr lang="it-IT" b="1" dirty="0">
                  <a:solidFill>
                    <a:srgbClr val="407BBE"/>
                  </a:solidFill>
                  <a:latin typeface="Calibri" panose="020F0502020204030204" pitchFamily="34" charset="0"/>
                  <a:cs typeface="Calibri" panose="020F0502020204030204" pitchFamily="34" charset="0"/>
                </a:rPr>
                <a:t> –  Prodotto interno lordo </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148047" y="4417809"/>
            <a:ext cx="11930742" cy="2062103"/>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L’economia internazionale ha registrato nella seconda parte del 2024 una crescita moderata, mentre la congiuntura è rimasta debole nei paesi europei.</a:t>
            </a:r>
          </a:p>
          <a:p>
            <a:pPr marL="285750" indent="-285750" algn="just">
              <a:buFont typeface="Wingdings" panose="05000000000000000000" pitchFamily="2" charset="2"/>
              <a:buChar char="Ø"/>
            </a:pPr>
            <a:endPar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Negli Stati Uniti la crescita rimane solida grazie a una politica di bilancio relativamente espansiva, e ai consumi delle famiglie che accelerano sostenuti dal reddito disponibile reale. </a:t>
            </a:r>
            <a:r>
              <a:rPr lang="it-IT" sz="1600" dirty="0">
                <a:effectLst/>
                <a:latin typeface="Calibri" panose="020F0502020204030204" pitchFamily="34" charset="0"/>
                <a:ea typeface="Calibri" panose="020F0502020204030204" pitchFamily="34" charset="0"/>
                <a:cs typeface="Times New Roman" panose="02020603050405020304" pitchFamily="18" charset="0"/>
              </a:rPr>
              <a:t>Nel quarto trimestre il Pil ha registrato un aumento dello 0,6% sul trimestre precedente.</a:t>
            </a:r>
          </a:p>
          <a:p>
            <a:pPr marL="285750" indent="-285750" algn="just">
              <a:buFont typeface="Wingdings" panose="05000000000000000000" pitchFamily="2" charset="2"/>
              <a:buChar char="Ø"/>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In Cina l’attività economica, pur accelerando nel quarto trimestre (+1,6% a livello congiunturale), continua a riflettere la debolezza dei consumi e la persistente crisi del settore immobiliare. </a:t>
            </a:r>
          </a:p>
        </p:txBody>
      </p:sp>
      <p:pic>
        <p:nvPicPr>
          <p:cNvPr id="3" name="Immagine 2">
            <a:extLst>
              <a:ext uri="{FF2B5EF4-FFF2-40B4-BE49-F238E27FC236}">
                <a16:creationId xmlns:a16="http://schemas.microsoft.com/office/drawing/2014/main" id="{520131BD-43DF-4DE7-849E-DFD314265822}"/>
              </a:ext>
            </a:extLst>
          </p:cNvPr>
          <p:cNvPicPr>
            <a:picLocks noChangeAspect="1"/>
          </p:cNvPicPr>
          <p:nvPr/>
        </p:nvPicPr>
        <p:blipFill>
          <a:blip r:embed="rId3"/>
          <a:stretch>
            <a:fillRect/>
          </a:stretch>
        </p:blipFill>
        <p:spPr>
          <a:xfrm>
            <a:off x="1218141" y="911165"/>
            <a:ext cx="9417060" cy="3367431"/>
          </a:xfrm>
          <a:prstGeom prst="rect">
            <a:avLst/>
          </a:prstGeom>
        </p:spPr>
      </p:pic>
    </p:spTree>
    <p:extLst>
      <p:ext uri="{BB962C8B-B14F-4D97-AF65-F5344CB8AC3E}">
        <p14:creationId xmlns:p14="http://schemas.microsoft.com/office/powerpoint/2010/main" val="199979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DCFAD313-AD52-4E32-A268-9BE1AE401E33}"/>
              </a:ext>
            </a:extLst>
          </p:cNvPr>
          <p:cNvSpPr txBox="1"/>
          <p:nvPr/>
        </p:nvSpPr>
        <p:spPr>
          <a:xfrm>
            <a:off x="69669" y="4071607"/>
            <a:ext cx="12023196" cy="2496133"/>
          </a:xfrm>
          <a:prstGeom prst="rect">
            <a:avLst/>
          </a:prstGeom>
          <a:noFill/>
        </p:spPr>
        <p:txBody>
          <a:bodyPr wrap="square" numCol="1" rtlCol="0">
            <a:spAutoFit/>
          </a:bodyPr>
          <a:lstStyle/>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Anche nel quarto trimestre dell’anno le valutazioni delle imprese legate ai magazzini e agli ordini in portafoglio non </a:t>
            </a:r>
            <a:r>
              <a:rPr lang="it-IT" sz="1600" dirty="0">
                <a:latin typeface="Calibri" panose="020F0502020204030204" pitchFamily="34" charset="0"/>
                <a:ea typeface="Calibri" panose="020F0502020204030204" pitchFamily="34" charset="0"/>
                <a:cs typeface="Times New Roman" panose="02020603050405020304" pitchFamily="18" charset="0"/>
              </a:rPr>
              <a:t>mostrano un eccesso di scorte accumulate.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Times New Roman" panose="02020603050405020304" pitchFamily="18" charset="0"/>
              </a:rPr>
              <a:t>Mediamente nel 2024</a:t>
            </a:r>
            <a:r>
              <a:rPr lang="it-IT" sz="1600" dirty="0">
                <a:effectLst/>
                <a:latin typeface="Calibri" panose="020F0502020204030204" pitchFamily="34" charset="0"/>
                <a:ea typeface="Calibri" panose="020F0502020204030204" pitchFamily="34" charset="0"/>
                <a:cs typeface="Times New Roman" panose="02020603050405020304" pitchFamily="18" charset="0"/>
              </a:rPr>
              <a:t> il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livello dei magazzini </a:t>
            </a:r>
            <a:r>
              <a:rPr lang="it-IT" sz="1600" dirty="0">
                <a:effectLst/>
                <a:latin typeface="Calibri" panose="020F0502020204030204" pitchFamily="34" charset="0"/>
                <a:ea typeface="Calibri" panose="020F0502020204030204" pitchFamily="34" charset="0"/>
                <a:cs typeface="Times New Roman" panose="02020603050405020304" pitchFamily="18" charset="0"/>
              </a:rPr>
              <a:t>è risultato abbastanza proporzionato alla produzione. Si osserva tuttavia un certo ridimensionamento (rispetto al 2023) per quanto riguarda la giacenza di materie prime.</a:t>
            </a:r>
          </a:p>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L’andamento della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produzione equivalente </a:t>
            </a:r>
            <a:r>
              <a:rPr lang="it-IT" sz="1600" dirty="0">
                <a:latin typeface="Calibri" panose="020F0502020204030204" pitchFamily="34" charset="0"/>
                <a:ea typeface="Calibri" panose="020F0502020204030204" pitchFamily="34" charset="0"/>
                <a:cs typeface="Times New Roman" panose="02020603050405020304" pitchFamily="18" charset="0"/>
              </a:rPr>
              <a:t>rallenta leggermente</a:t>
            </a:r>
            <a:r>
              <a:rPr lang="it-IT" sz="1600" dirty="0">
                <a:effectLst/>
                <a:latin typeface="Calibri" panose="020F0502020204030204" pitchFamily="34" charset="0"/>
                <a:ea typeface="Calibri" panose="020F0502020204030204" pitchFamily="34" charset="0"/>
                <a:cs typeface="Times New Roman" panose="02020603050405020304" pitchFamily="18" charset="0"/>
              </a:rPr>
              <a:t>, con una diminuzione di circa </a:t>
            </a:r>
            <a:r>
              <a:rPr lang="it-IT" sz="1600" dirty="0">
                <a:latin typeface="Calibri" panose="020F0502020204030204" pitchFamily="34" charset="0"/>
                <a:ea typeface="Calibri" panose="020F0502020204030204" pitchFamily="34" charset="0"/>
                <a:cs typeface="Times New Roman" panose="02020603050405020304" pitchFamily="18" charset="0"/>
              </a:rPr>
              <a:t>1 </a:t>
            </a:r>
            <a:r>
              <a:rPr lang="it-IT" sz="1600" dirty="0">
                <a:effectLst/>
                <a:latin typeface="Calibri" panose="020F0502020204030204" pitchFamily="34" charset="0"/>
                <a:ea typeface="Calibri" panose="020F0502020204030204" pitchFamily="34" charset="0"/>
                <a:cs typeface="Times New Roman" panose="02020603050405020304" pitchFamily="18" charset="0"/>
              </a:rPr>
              <a:t>giornata rispetto al terzo trimestre, raggiungendo i </a:t>
            </a:r>
            <a:r>
              <a:rPr lang="it-IT" sz="1600" dirty="0">
                <a:latin typeface="Calibri" panose="020F0502020204030204" pitchFamily="34" charset="0"/>
                <a:ea typeface="Calibri" panose="020F0502020204030204" pitchFamily="34" charset="0"/>
                <a:cs typeface="Times New Roman" panose="02020603050405020304" pitchFamily="18" charset="0"/>
              </a:rPr>
              <a:t>69,1</a:t>
            </a:r>
            <a:r>
              <a:rPr lang="it-IT" sz="1600" dirty="0">
                <a:effectLst/>
                <a:latin typeface="Calibri" panose="020F0502020204030204" pitchFamily="34" charset="0"/>
                <a:ea typeface="Calibri" panose="020F0502020204030204" pitchFamily="34" charset="0"/>
                <a:cs typeface="Times New Roman" panose="02020603050405020304" pitchFamily="18" charset="0"/>
              </a:rPr>
              <a:t> giorni di lavoro. In media d’anno la produzione equivalente risulta comunque </a:t>
            </a:r>
            <a:r>
              <a:rPr lang="it-IT" sz="1600" dirty="0">
                <a:latin typeface="Calibri" panose="020F0502020204030204" pitchFamily="34" charset="0"/>
                <a:ea typeface="Calibri" panose="020F0502020204030204" pitchFamily="34" charset="0"/>
                <a:cs typeface="Times New Roman" panose="02020603050405020304" pitchFamily="18" charset="0"/>
              </a:rPr>
              <a:t>superiore rispetto alla</a:t>
            </a:r>
            <a:r>
              <a:rPr lang="it-IT" sz="1600" dirty="0">
                <a:effectLst/>
                <a:latin typeface="Calibri" panose="020F0502020204030204" pitchFamily="34" charset="0"/>
                <a:ea typeface="Calibri" panose="020F0502020204030204" pitchFamily="34" charset="0"/>
                <a:cs typeface="Times New Roman" panose="02020603050405020304" pitchFamily="18" charset="0"/>
              </a:rPr>
              <a:t> media del 2023. </a:t>
            </a:r>
          </a:p>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La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produzione assicurata flette nel quarto trimestre. </a:t>
            </a:r>
            <a:r>
              <a:rPr lang="it-IT" sz="1600" dirty="0">
                <a:latin typeface="Calibri" panose="020F0502020204030204" pitchFamily="34" charset="0"/>
                <a:ea typeface="Calibri" panose="020F0502020204030204" pitchFamily="34" charset="0"/>
                <a:cs typeface="Times New Roman" panose="02020603050405020304" pitchFamily="18" charset="0"/>
              </a:rPr>
              <a:t>Nella media d’anno si posiziona su livelli leggermente superiori rispetto a quelli</a:t>
            </a:r>
            <a:r>
              <a:rPr lang="it-IT" sz="1600" dirty="0">
                <a:effectLst/>
                <a:latin typeface="Calibri" panose="020F0502020204030204" pitchFamily="34" charset="0"/>
                <a:ea typeface="Calibri" panose="020F0502020204030204" pitchFamily="34" charset="0"/>
                <a:cs typeface="Times New Roman" panose="02020603050405020304" pitchFamily="18" charset="0"/>
              </a:rPr>
              <a:t> mediamente osservati nel 2023.</a:t>
            </a: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a:xfrm>
            <a:off x="11010900" y="6356350"/>
            <a:ext cx="342900" cy="365125"/>
          </a:xfrm>
        </p:spPr>
        <p:txBody>
          <a:bodyPr/>
          <a:lstStyle/>
          <a:p>
            <a:fld id="{CE135758-368B-4D1E-8648-5A674A935741}" type="slidenum">
              <a:rPr lang="it-IT" smtClean="0"/>
              <a:pPr/>
              <a:t>20</a:t>
            </a:fld>
            <a:endParaRPr lang="it-IT" dirty="0"/>
          </a:p>
        </p:txBody>
      </p:sp>
      <p:grpSp>
        <p:nvGrpSpPr>
          <p:cNvPr id="2" name="Gruppo 1">
            <a:extLst>
              <a:ext uri="{FF2B5EF4-FFF2-40B4-BE49-F238E27FC236}">
                <a16:creationId xmlns:a16="http://schemas.microsoft.com/office/drawing/2014/main" id="{86768EE7-16D8-4B28-AE0D-82904E1FFD84}"/>
              </a:ext>
            </a:extLst>
          </p:cNvPr>
          <p:cNvGrpSpPr/>
          <p:nvPr/>
        </p:nvGrpSpPr>
        <p:grpSpPr>
          <a:xfrm>
            <a:off x="6816000" y="144000"/>
            <a:ext cx="3435442" cy="624894"/>
            <a:chOff x="6268257" y="151003"/>
            <a:chExt cx="3435442"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916013" y="278784"/>
              <a:ext cx="278768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Altri indicatori </a:t>
              </a:r>
            </a:p>
          </p:txBody>
        </p:sp>
        <p:pic>
          <p:nvPicPr>
            <p:cNvPr id="7" name="Immagine 6">
              <a:extLst>
                <a:ext uri="{FF2B5EF4-FFF2-40B4-BE49-F238E27FC236}">
                  <a16:creationId xmlns:a16="http://schemas.microsoft.com/office/drawing/2014/main" id="{72B9D0BD-D743-44A1-BC77-1A3C67535625}"/>
                </a:ext>
              </a:extLst>
            </p:cNvPr>
            <p:cNvPicPr>
              <a:picLocks noChangeAspect="1"/>
            </p:cNvPicPr>
            <p:nvPr/>
          </p:nvPicPr>
          <p:blipFill>
            <a:blip r:embed="rId3"/>
            <a:stretch>
              <a:fillRect/>
            </a:stretch>
          </p:blipFill>
          <p:spPr>
            <a:xfrm>
              <a:off x="6268257" y="151003"/>
              <a:ext cx="647756" cy="624894"/>
            </a:xfrm>
            <a:prstGeom prst="rect">
              <a:avLst/>
            </a:prstGeom>
          </p:spPr>
        </p:pic>
      </p:grpSp>
      <p:pic>
        <p:nvPicPr>
          <p:cNvPr id="4" name="Immagine 3">
            <a:extLst>
              <a:ext uri="{FF2B5EF4-FFF2-40B4-BE49-F238E27FC236}">
                <a16:creationId xmlns:a16="http://schemas.microsoft.com/office/drawing/2014/main" id="{9B7C6B71-ADCD-4A66-A0E4-021DE947522E}"/>
              </a:ext>
            </a:extLst>
          </p:cNvPr>
          <p:cNvPicPr>
            <a:picLocks noChangeAspect="1"/>
          </p:cNvPicPr>
          <p:nvPr/>
        </p:nvPicPr>
        <p:blipFill>
          <a:blip r:embed="rId4"/>
          <a:stretch>
            <a:fillRect/>
          </a:stretch>
        </p:blipFill>
        <p:spPr>
          <a:xfrm>
            <a:off x="2137625" y="951639"/>
            <a:ext cx="7620660" cy="2972058"/>
          </a:xfrm>
          <a:prstGeom prst="rect">
            <a:avLst/>
          </a:prstGeom>
        </p:spPr>
      </p:pic>
    </p:spTree>
    <p:extLst>
      <p:ext uri="{BB962C8B-B14F-4D97-AF65-F5344CB8AC3E}">
        <p14:creationId xmlns:p14="http://schemas.microsoft.com/office/powerpoint/2010/main" val="1605967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21</a:t>
            </a:fld>
            <a:endParaRPr lang="it-IT"/>
          </a:p>
        </p:txBody>
      </p:sp>
      <p:grpSp>
        <p:nvGrpSpPr>
          <p:cNvPr id="3" name="Gruppo 2">
            <a:extLst>
              <a:ext uri="{FF2B5EF4-FFF2-40B4-BE49-F238E27FC236}">
                <a16:creationId xmlns:a16="http://schemas.microsoft.com/office/drawing/2014/main" id="{DE2674BB-7753-4FED-A57A-B35BDAB3BBD4}"/>
              </a:ext>
            </a:extLst>
          </p:cNvPr>
          <p:cNvGrpSpPr/>
          <p:nvPr/>
        </p:nvGrpSpPr>
        <p:grpSpPr>
          <a:xfrm>
            <a:off x="6816000" y="144000"/>
            <a:ext cx="2732622" cy="624894"/>
            <a:chOff x="6268257" y="151003"/>
            <a:chExt cx="2732622"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916013" y="278784"/>
              <a:ext cx="208486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I prezzi   </a:t>
              </a:r>
            </a:p>
          </p:txBody>
        </p:sp>
        <p:pic>
          <p:nvPicPr>
            <p:cNvPr id="6" name="Immagine 5">
              <a:extLst>
                <a:ext uri="{FF2B5EF4-FFF2-40B4-BE49-F238E27FC236}">
                  <a16:creationId xmlns:a16="http://schemas.microsoft.com/office/drawing/2014/main" id="{971BF86A-76B1-40A3-9E8C-F7DEEFE41D79}"/>
                </a:ext>
              </a:extLst>
            </p:cNvPr>
            <p:cNvPicPr>
              <a:picLocks noChangeAspect="1"/>
            </p:cNvPicPr>
            <p:nvPr/>
          </p:nvPicPr>
          <p:blipFill>
            <a:blip r:embed="rId3"/>
            <a:stretch>
              <a:fillRect/>
            </a:stretch>
          </p:blipFill>
          <p:spPr>
            <a:xfrm>
              <a:off x="6268257" y="151003"/>
              <a:ext cx="647756" cy="624894"/>
            </a:xfrm>
            <a:prstGeom prst="rect">
              <a:avLst/>
            </a:prstGeom>
          </p:spPr>
        </p:pic>
      </p:grpSp>
      <p:sp>
        <p:nvSpPr>
          <p:cNvPr id="8" name="CasellaDiTesto 7">
            <a:extLst>
              <a:ext uri="{FF2B5EF4-FFF2-40B4-BE49-F238E27FC236}">
                <a16:creationId xmlns:a16="http://schemas.microsoft.com/office/drawing/2014/main" id="{DB7A66CB-D2B5-42D6-A0CC-899C2355E3BD}"/>
              </a:ext>
            </a:extLst>
          </p:cNvPr>
          <p:cNvSpPr txBox="1"/>
          <p:nvPr/>
        </p:nvSpPr>
        <p:spPr>
          <a:xfrm>
            <a:off x="25877" y="4862875"/>
            <a:ext cx="12120465" cy="1764009"/>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Nel corso dell’ultimo anno i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prezzi</a:t>
            </a:r>
            <a:r>
              <a:rPr lang="it-IT" sz="1600" dirty="0">
                <a:effectLst/>
                <a:latin typeface="Calibri" panose="020F0502020204030204" pitchFamily="34" charset="0"/>
                <a:ea typeface="Calibri" panose="020F0502020204030204" pitchFamily="34" charset="0"/>
                <a:cs typeface="Times New Roman" panose="02020603050405020304" pitchFamily="18" charset="0"/>
              </a:rPr>
              <a:t> per il comparto industriale lombardo hanno continuato a salire, ma con una progressiva perdita di vigore rispetto al passato, che segnala il rientro delle tensioni sui costi di produzione, in particolar modo a seguito del rientro della crisi energetica innescata dalla guerra in Ucraina.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I ritmi di crescita dei prezzi si mantengono comunque ancora alti: in particolare, nel </a:t>
            </a:r>
            <a:r>
              <a:rPr lang="it-IT" sz="1600" dirty="0">
                <a:latin typeface="Calibri" panose="020F0502020204030204" pitchFamily="34" charset="0"/>
                <a:ea typeface="Calibri" panose="020F0502020204030204" pitchFamily="34" charset="0"/>
                <a:cs typeface="Times New Roman" panose="02020603050405020304" pitchFamily="18" charset="0"/>
              </a:rPr>
              <a:t>corso del 2024, la tendenza è stata lievemente crescente per quanto riguarda i mercati a monte (</a:t>
            </a:r>
            <a:r>
              <a:rPr lang="it-IT" sz="1600" dirty="0">
                <a:effectLst/>
                <a:latin typeface="Calibri" panose="020F0502020204030204" pitchFamily="34" charset="0"/>
                <a:ea typeface="Calibri" panose="020F0502020204030204" pitchFamily="34" charset="0"/>
                <a:cs typeface="Times New Roman" panose="02020603050405020304" pitchFamily="18" charset="0"/>
              </a:rPr>
              <a:t>nell’ultimo trimestre la crescita su base annua è </a:t>
            </a:r>
            <a:r>
              <a:rPr lang="it-IT" sz="1600" dirty="0">
                <a:latin typeface="Calibri" panose="020F0502020204030204" pitchFamily="34" charset="0"/>
                <a:ea typeface="Calibri" panose="020F0502020204030204" pitchFamily="34" charset="0"/>
                <a:cs typeface="Times New Roman" panose="02020603050405020304" pitchFamily="18" charset="0"/>
              </a:rPr>
              <a:t>pari </a:t>
            </a:r>
            <a:r>
              <a:rPr lang="it-IT" sz="1600" dirty="0">
                <a:effectLst/>
                <a:latin typeface="Calibri" panose="020F0502020204030204" pitchFamily="34" charset="0"/>
                <a:ea typeface="Calibri" panose="020F0502020204030204" pitchFamily="34" charset="0"/>
                <a:cs typeface="Times New Roman" panose="02020603050405020304" pitchFamily="18" charset="0"/>
              </a:rPr>
              <a:t>a +</a:t>
            </a:r>
            <a:r>
              <a:rPr lang="it-IT" sz="1600" dirty="0">
                <a:latin typeface="Calibri" panose="020F0502020204030204" pitchFamily="34" charset="0"/>
                <a:ea typeface="Calibri" panose="020F0502020204030204" pitchFamily="34" charset="0"/>
                <a:cs typeface="Times New Roman" panose="02020603050405020304" pitchFamily="18" charset="0"/>
              </a:rPr>
              <a:t>6,7</a:t>
            </a:r>
            <a:r>
              <a:rPr lang="it-IT" sz="1600" dirty="0">
                <a:effectLst/>
                <a:latin typeface="Calibri" panose="020F0502020204030204" pitchFamily="34" charset="0"/>
                <a:ea typeface="Calibri" panose="020F0502020204030204" pitchFamily="34" charset="0"/>
                <a:cs typeface="Times New Roman" panose="02020603050405020304" pitchFamily="18" charset="0"/>
              </a:rPr>
              <a:t>%), mentre per i </a:t>
            </a:r>
            <a:r>
              <a:rPr lang="it-IT" sz="1600" b="1" dirty="0">
                <a:solidFill>
                  <a:srgbClr val="407BBE"/>
                </a:solidFill>
                <a:latin typeface="Calibri" panose="020F0502020204030204" pitchFamily="34" charset="0"/>
                <a:cs typeface="Times New Roman" panose="02020603050405020304" pitchFamily="18" charset="0"/>
              </a:rPr>
              <a:t>prodotti finiti </a:t>
            </a:r>
            <a:r>
              <a:rPr lang="it-IT" sz="1600" dirty="0">
                <a:latin typeface="Calibri" panose="020F0502020204030204" pitchFamily="34" charset="0"/>
                <a:cs typeface="Times New Roman" panose="02020603050405020304" pitchFamily="18" charset="0"/>
              </a:rPr>
              <a:t>si è osservata una certa </a:t>
            </a:r>
            <a:r>
              <a:rPr lang="it-IT" sz="1600" b="1" dirty="0">
                <a:solidFill>
                  <a:srgbClr val="407BBE"/>
                </a:solidFill>
                <a:latin typeface="Calibri" panose="020F0502020204030204" pitchFamily="34" charset="0"/>
                <a:cs typeface="Times New Roman" panose="02020603050405020304" pitchFamily="18" charset="0"/>
              </a:rPr>
              <a:t>stabilità</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Immagine 3">
            <a:extLst>
              <a:ext uri="{FF2B5EF4-FFF2-40B4-BE49-F238E27FC236}">
                <a16:creationId xmlns:a16="http://schemas.microsoft.com/office/drawing/2014/main" id="{13759BD8-B0F6-4F35-BFC2-440720B48C1D}"/>
              </a:ext>
            </a:extLst>
          </p:cNvPr>
          <p:cNvPicPr>
            <a:picLocks noChangeAspect="1"/>
          </p:cNvPicPr>
          <p:nvPr/>
        </p:nvPicPr>
        <p:blipFill>
          <a:blip r:embed="rId4"/>
          <a:stretch>
            <a:fillRect/>
          </a:stretch>
        </p:blipFill>
        <p:spPr>
          <a:xfrm>
            <a:off x="1937327" y="974610"/>
            <a:ext cx="7620660" cy="3810330"/>
          </a:xfrm>
          <a:prstGeom prst="rect">
            <a:avLst/>
          </a:prstGeom>
        </p:spPr>
      </p:pic>
    </p:spTree>
    <p:extLst>
      <p:ext uri="{BB962C8B-B14F-4D97-AF65-F5344CB8AC3E}">
        <p14:creationId xmlns:p14="http://schemas.microsoft.com/office/powerpoint/2010/main" val="3719962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135F0A66-2954-480C-8CB6-78EF30963576}"/>
              </a:ext>
            </a:extLst>
          </p:cNvPr>
          <p:cNvSpPr txBox="1"/>
          <p:nvPr/>
        </p:nvSpPr>
        <p:spPr>
          <a:xfrm>
            <a:off x="7367649" y="1107710"/>
            <a:ext cx="4716000" cy="5452583"/>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Nel quarto trimestre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l’occupazione nell’industria lombarda mostra una nuova flessione</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così come già si era osservato nel terzo trimestre. Il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tasso di ingresso</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 ridimensiona ulteriormente rispetto ai trimestri passati, mentre </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tasso di uscita </a:t>
            </a:r>
            <a:r>
              <a:rPr lang="it-IT" sz="1600" dirty="0">
                <a:effectLst/>
                <a:latin typeface="Calibri" panose="020F0502020204030204" pitchFamily="34" charset="0"/>
                <a:ea typeface="Calibri" panose="020F0502020204030204" pitchFamily="34" charset="0"/>
                <a:cs typeface="Times New Roman" panose="02020603050405020304" pitchFamily="18" charset="0"/>
              </a:rPr>
              <a:t>resta sostanzialmente stabile</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fine anno </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 saldo tra le due curve si conferma quindi in territorio negativo (-0,4%).</a:t>
            </a:r>
          </a:p>
          <a:p>
            <a:pPr marL="285750" indent="-285750" algn="just">
              <a:lnSpc>
                <a:spcPct val="107000"/>
              </a:lnSpc>
              <a:spcAft>
                <a:spcPts val="800"/>
              </a:spcAf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 rallentamento del mercato del lavoro è evidente anche considerando l’andamento della cassa integrazione. Il </a:t>
            </a:r>
            <a:r>
              <a:rPr lang="it-IT" sz="1600" b="1" dirty="0">
                <a:solidFill>
                  <a:schemeClr val="accent1"/>
                </a:solidFill>
                <a:latin typeface="Calibri" panose="020F0502020204030204" pitchFamily="34" charset="0"/>
                <a:cs typeface="Calibri" panose="020F0502020204030204" pitchFamily="34" charset="0"/>
              </a:rPr>
              <a:t>ricorso alla </a:t>
            </a:r>
            <a:r>
              <a:rPr lang="it-IT" sz="16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Cig</a:t>
            </a:r>
            <a:r>
              <a:rPr lang="it-IT" sz="16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 parte delle imprese dell’industria lombarda mostra un </a:t>
            </a:r>
            <a:r>
              <a:rPr lang="it-IT" sz="1600" b="1" dirty="0">
                <a:solidFill>
                  <a:schemeClr val="accent1"/>
                </a:solidFill>
                <a:latin typeface="Calibri" panose="020F0502020204030204" pitchFamily="34" charset="0"/>
                <a:cs typeface="Calibri" panose="020F0502020204030204" pitchFamily="34" charset="0"/>
              </a:rPr>
              <a:t>aumento su base annua</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sia considerando la quota di </a:t>
            </a:r>
            <a:r>
              <a:rPr lang="it-IT"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Cig</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sul monte ore complessivo (che raggiunge </a:t>
            </a:r>
            <a:r>
              <a:rPr lang="it-IT" sz="1600" dirty="0">
                <a:solidFill>
                  <a:srgbClr val="000000"/>
                </a:solidFill>
                <a:latin typeface="Calibri" panose="020F0502020204030204" pitchFamily="34" charset="0"/>
                <a:ea typeface="Calibri" panose="020F0502020204030204" pitchFamily="34" charset="0"/>
                <a:cs typeface="Calibri" panose="020F0502020204030204" pitchFamily="34" charset="0"/>
              </a:rPr>
              <a:t>il 2,2</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nel quarto trimestre), che relativamente alla quota di imprese che vi fa ricorso (che si porta al 13,4% dal </a:t>
            </a:r>
            <a:r>
              <a:rPr lang="it-IT" sz="1600" dirty="0">
                <a:solidFill>
                  <a:srgbClr val="000000"/>
                </a:solidFill>
                <a:latin typeface="Calibri" panose="020F0502020204030204" pitchFamily="34" charset="0"/>
                <a:ea typeface="Calibri" panose="020F0502020204030204" pitchFamily="34" charset="0"/>
                <a:cs typeface="Calibri" panose="020F0502020204030204" pitchFamily="34" charset="0"/>
              </a:rPr>
              <a:t>10,4</a:t>
            </a:r>
            <a:r>
              <a:rPr lang="it-IT"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livello settoriale, le difficoltà più consistenti si osservano per il settore tessile, per quello dei mezzi di trasporto, e per l’industria siderurgica e meccanica.</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a:xfrm>
            <a:off x="10934700" y="6356350"/>
            <a:ext cx="419100" cy="365125"/>
          </a:xfrm>
        </p:spPr>
        <p:txBody>
          <a:bodyPr/>
          <a:lstStyle/>
          <a:p>
            <a:fld id="{CE135758-368B-4D1E-8648-5A674A935741}" type="slidenum">
              <a:rPr lang="it-IT" smtClean="0"/>
              <a:pPr/>
              <a:t>22</a:t>
            </a:fld>
            <a:endParaRPr lang="it-IT" dirty="0"/>
          </a:p>
        </p:txBody>
      </p:sp>
      <p:grpSp>
        <p:nvGrpSpPr>
          <p:cNvPr id="3" name="Gruppo 2">
            <a:extLst>
              <a:ext uri="{FF2B5EF4-FFF2-40B4-BE49-F238E27FC236}">
                <a16:creationId xmlns:a16="http://schemas.microsoft.com/office/drawing/2014/main" id="{194A660E-3DD0-4841-BE52-8EB71507DBAA}"/>
              </a:ext>
            </a:extLst>
          </p:cNvPr>
          <p:cNvGrpSpPr/>
          <p:nvPr/>
        </p:nvGrpSpPr>
        <p:grpSpPr>
          <a:xfrm>
            <a:off x="6816000" y="144000"/>
            <a:ext cx="3229553" cy="624894"/>
            <a:chOff x="7817300" y="151003"/>
            <a:chExt cx="3229553"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8465056" y="278784"/>
              <a:ext cx="2581797"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Occupazione  </a:t>
              </a:r>
            </a:p>
          </p:txBody>
        </p:sp>
        <p:pic>
          <p:nvPicPr>
            <p:cNvPr id="6" name="Immagine 5">
              <a:extLst>
                <a:ext uri="{FF2B5EF4-FFF2-40B4-BE49-F238E27FC236}">
                  <a16:creationId xmlns:a16="http://schemas.microsoft.com/office/drawing/2014/main" id="{2FC487C6-C660-42B8-89F8-A2892ABDC610}"/>
                </a:ext>
              </a:extLst>
            </p:cNvPr>
            <p:cNvPicPr>
              <a:picLocks noChangeAspect="1"/>
            </p:cNvPicPr>
            <p:nvPr/>
          </p:nvPicPr>
          <p:blipFill>
            <a:blip r:embed="rId2"/>
            <a:stretch>
              <a:fillRect/>
            </a:stretch>
          </p:blipFill>
          <p:spPr>
            <a:xfrm>
              <a:off x="7817300" y="151003"/>
              <a:ext cx="647756" cy="624894"/>
            </a:xfrm>
            <a:prstGeom prst="rect">
              <a:avLst/>
            </a:prstGeom>
          </p:spPr>
        </p:pic>
      </p:grpSp>
      <p:pic>
        <p:nvPicPr>
          <p:cNvPr id="5" name="Immagine 4">
            <a:extLst>
              <a:ext uri="{FF2B5EF4-FFF2-40B4-BE49-F238E27FC236}">
                <a16:creationId xmlns:a16="http://schemas.microsoft.com/office/drawing/2014/main" id="{E97532F9-4053-4DF5-BACF-AA9426D73AB0}"/>
              </a:ext>
            </a:extLst>
          </p:cNvPr>
          <p:cNvPicPr>
            <a:picLocks noChangeAspect="1"/>
          </p:cNvPicPr>
          <p:nvPr/>
        </p:nvPicPr>
        <p:blipFill>
          <a:blip r:embed="rId3"/>
          <a:stretch>
            <a:fillRect/>
          </a:stretch>
        </p:blipFill>
        <p:spPr>
          <a:xfrm>
            <a:off x="17418" y="921305"/>
            <a:ext cx="7409982" cy="5927986"/>
          </a:xfrm>
          <a:prstGeom prst="rect">
            <a:avLst/>
          </a:prstGeom>
        </p:spPr>
      </p:pic>
    </p:spTree>
    <p:extLst>
      <p:ext uri="{BB962C8B-B14F-4D97-AF65-F5344CB8AC3E}">
        <p14:creationId xmlns:p14="http://schemas.microsoft.com/office/powerpoint/2010/main" val="440877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61C5434-984E-4551-97F9-320A9AB25107}"/>
              </a:ext>
            </a:extLst>
          </p:cNvPr>
          <p:cNvPicPr>
            <a:picLocks noChangeAspect="1"/>
          </p:cNvPicPr>
          <p:nvPr/>
        </p:nvPicPr>
        <p:blipFill>
          <a:blip r:embed="rId2"/>
          <a:stretch>
            <a:fillRect/>
          </a:stretch>
        </p:blipFill>
        <p:spPr>
          <a:xfrm>
            <a:off x="29668" y="926580"/>
            <a:ext cx="6868468" cy="5905542"/>
          </a:xfrm>
          <a:prstGeom prst="rect">
            <a:avLst/>
          </a:prstGeom>
        </p:spPr>
      </p:pic>
      <p:sp>
        <p:nvSpPr>
          <p:cNvPr id="17" name="CasellaDiTesto 16">
            <a:extLst>
              <a:ext uri="{FF2B5EF4-FFF2-40B4-BE49-F238E27FC236}">
                <a16:creationId xmlns:a16="http://schemas.microsoft.com/office/drawing/2014/main" id="{135F0A66-2954-480C-8CB6-78EF30963576}"/>
              </a:ext>
            </a:extLst>
          </p:cNvPr>
          <p:cNvSpPr txBox="1"/>
          <p:nvPr/>
        </p:nvSpPr>
        <p:spPr>
          <a:xfrm>
            <a:off x="6772455" y="926580"/>
            <a:ext cx="5364000" cy="5452583"/>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sz="1600" b="1" dirty="0">
                <a:solidFill>
                  <a:srgbClr val="407BBE"/>
                </a:solidFill>
                <a:latin typeface="Calibri" panose="020F0502020204030204" pitchFamily="34" charset="0"/>
                <a:ea typeface="Calibri" panose="020F0502020204030204" pitchFamily="34" charset="0"/>
                <a:cs typeface="Times New Roman" panose="02020603050405020304" pitchFamily="18" charset="0"/>
              </a:rPr>
              <a:t>Settori più deboli </a:t>
            </a:r>
            <a:r>
              <a:rPr lang="it-IT" sz="1600" b="1" dirty="0">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cs typeface="Times New Roman" panose="02020603050405020304" pitchFamily="18" charset="0"/>
              </a:rPr>
              <a:t>Il settore delle </a:t>
            </a:r>
            <a:r>
              <a:rPr lang="it-IT" sz="1600" b="1" dirty="0">
                <a:solidFill>
                  <a:srgbClr val="407BBE"/>
                </a:solidFill>
                <a:latin typeface="Calibri" panose="020F0502020204030204" pitchFamily="34" charset="0"/>
                <a:cs typeface="Times New Roman" panose="02020603050405020304" pitchFamily="18" charset="0"/>
              </a:rPr>
              <a:t>pelli-calzature e il tessile </a:t>
            </a:r>
            <a:r>
              <a:rPr lang="it-IT" sz="1600" dirty="0">
                <a:latin typeface="Calibri" panose="020F0502020204030204" pitchFamily="34" charset="0"/>
                <a:cs typeface="Times New Roman" panose="02020603050405020304" pitchFamily="18" charset="0"/>
              </a:rPr>
              <a:t>sono quelli che nel quarto trimestre hanno sperimentato la contrazione più marcata di produzione e fatturato. </a:t>
            </a:r>
            <a:r>
              <a:rPr lang="it-IT" sz="1600" dirty="0">
                <a:effectLst/>
                <a:latin typeface="Calibri" panose="020F0502020204030204" pitchFamily="34" charset="0"/>
                <a:ea typeface="Calibri" panose="020F0502020204030204" pitchFamily="34" charset="0"/>
                <a:cs typeface="Times New Roman" panose="02020603050405020304" pitchFamily="18" charset="0"/>
              </a:rPr>
              <a:t>Per il tessile si segnala tuttavia un certo recupero degli ordini esteri (pari a +6,3% su base annua); mentre per le pelli calzature </a:t>
            </a:r>
            <a:r>
              <a:rPr lang="it-IT" sz="1600" dirty="0">
                <a:latin typeface="Calibri" panose="020F0502020204030204" pitchFamily="34" charset="0"/>
                <a:ea typeface="Calibri" panose="020F0502020204030204" pitchFamily="34" charset="0"/>
                <a:cs typeface="Times New Roman" panose="02020603050405020304" pitchFamily="18" charset="0"/>
              </a:rPr>
              <a:t>si deve sottolineare un incremento piuttosto sostenuto dei prezzi delle materie prime (+12% a/a). </a:t>
            </a:r>
            <a:r>
              <a:rPr lang="it-IT" sz="1600" dirty="0">
                <a:effectLst/>
                <a:latin typeface="Calibri" panose="020F0502020204030204" pitchFamily="34" charset="0"/>
                <a:ea typeface="Calibri" panose="020F0502020204030204" pitchFamily="34" charset="0"/>
                <a:cs typeface="Times New Roman" panose="02020603050405020304" pitchFamily="18" charset="0"/>
              </a:rPr>
              <a:t>Ma ci sono anche altri settori che presentano decrementi significativi. </a:t>
            </a:r>
            <a:r>
              <a:rPr lang="it-IT" sz="1600" dirty="0">
                <a:latin typeface="Calibri" panose="020F0502020204030204" pitchFamily="34" charset="0"/>
                <a:ea typeface="Calibri" panose="020F0502020204030204" pitchFamily="34" charset="0"/>
                <a:cs typeface="Times New Roman" panose="02020603050405020304" pitchFamily="18" charset="0"/>
              </a:rPr>
              <a:t>I</a:t>
            </a:r>
            <a:r>
              <a:rPr lang="it-IT" sz="1600" dirty="0">
                <a:effectLst/>
                <a:latin typeface="Calibri" panose="020F0502020204030204" pitchFamily="34" charset="0"/>
                <a:ea typeface="Calibri" panose="020F0502020204030204" pitchFamily="34" charset="0"/>
                <a:cs typeface="Times New Roman" panose="02020603050405020304" pitchFamily="18" charset="0"/>
              </a:rPr>
              <a:t>l settore dei </a:t>
            </a:r>
            <a:r>
              <a:rPr lang="it-IT" sz="1600" b="1" dirty="0">
                <a:solidFill>
                  <a:srgbClr val="407BBE"/>
                </a:solidFill>
                <a:latin typeface="Calibri" panose="020F0502020204030204" pitchFamily="34" charset="0"/>
                <a:cs typeface="Times New Roman" panose="02020603050405020304" pitchFamily="18" charset="0"/>
              </a:rPr>
              <a:t>mezzi di trasporto </a:t>
            </a:r>
            <a:r>
              <a:rPr lang="it-IT" sz="1600" dirty="0">
                <a:latin typeface="Calibri" panose="020F0502020204030204" pitchFamily="34" charset="0"/>
                <a:cs typeface="Times New Roman" panose="02020603050405020304" pitchFamily="18" charset="0"/>
              </a:rPr>
              <a:t>è tra quelli che </a:t>
            </a:r>
            <a:r>
              <a:rPr lang="it-IT" sz="1600" dirty="0">
                <a:effectLst/>
                <a:latin typeface="Calibri" panose="020F0502020204030204" pitchFamily="34" charset="0"/>
                <a:ea typeface="Calibri" panose="020F0502020204030204" pitchFamily="34" charset="0"/>
                <a:cs typeface="Times New Roman" panose="02020603050405020304" pitchFamily="18" charset="0"/>
              </a:rPr>
              <a:t>risultano in affanno, con una contrazione tendenziale della produzione del 2,1% e una flessione del fatturato quasi di pari entità. </a:t>
            </a:r>
          </a:p>
          <a:p>
            <a:pPr marL="285750" indent="-285750" algn="just">
              <a:lnSpc>
                <a:spcPct val="107000"/>
              </a:lnSpc>
              <a:spcAft>
                <a:spcPts val="800"/>
              </a:spcAft>
              <a:buFont typeface="Wingdings" panose="05000000000000000000" pitchFamily="2" charset="2"/>
              <a:buChar char="Ø"/>
            </a:pPr>
            <a:r>
              <a:rPr lang="it-IT" sz="1600" b="1" dirty="0">
                <a:solidFill>
                  <a:srgbClr val="407BBE"/>
                </a:solidFill>
                <a:latin typeface="Calibri" panose="020F0502020204030204" pitchFamily="34" charset="0"/>
                <a:ea typeface="Calibri" panose="020F0502020204030204" pitchFamily="34" charset="0"/>
                <a:cs typeface="Times New Roman" panose="02020603050405020304" pitchFamily="18" charset="0"/>
              </a:rPr>
              <a:t>Settori più forti </a:t>
            </a:r>
            <a:r>
              <a:rPr lang="it-IT" sz="1600" b="1" dirty="0">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I</a:t>
            </a:r>
            <a:r>
              <a:rPr lang="it-IT" sz="1600" dirty="0">
                <a:effectLst/>
                <a:latin typeface="Calibri" panose="020F0502020204030204" pitchFamily="34" charset="0"/>
                <a:ea typeface="Calibri" panose="020F0502020204030204" pitchFamily="34" charset="0"/>
                <a:cs typeface="Times New Roman" panose="02020603050405020304" pitchFamily="18" charset="0"/>
              </a:rPr>
              <a:t> settori che invece presentano un incremento della produzione sono pochi. Tra questi, in particolare, la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chimica</a:t>
            </a:r>
            <a:r>
              <a:rPr lang="it-IT" sz="1600" dirty="0">
                <a:effectLst/>
                <a:latin typeface="Calibri" panose="020F0502020204030204" pitchFamily="34" charset="0"/>
                <a:ea typeface="Calibri" panose="020F0502020204030204" pitchFamily="34" charset="0"/>
                <a:cs typeface="Times New Roman" panose="02020603050405020304" pitchFamily="18" charset="0"/>
              </a:rPr>
              <a:t> che </a:t>
            </a:r>
            <a:r>
              <a:rPr lang="it-IT" sz="1600" dirty="0">
                <a:latin typeface="Calibri" panose="020F0502020204030204" pitchFamily="34" charset="0"/>
                <a:ea typeface="Calibri" panose="020F0502020204030204" pitchFamily="34" charset="0"/>
                <a:cs typeface="Times New Roman" panose="02020603050405020304" pitchFamily="18" charset="0"/>
              </a:rPr>
              <a:t>vede un aumento anche del fatturato (+3% a livello tendenziale), e un </a:t>
            </a:r>
            <a:r>
              <a:rPr lang="it-IT" sz="1600" dirty="0">
                <a:effectLst/>
                <a:latin typeface="Calibri" panose="020F0502020204030204" pitchFamily="34" charset="0"/>
                <a:ea typeface="Calibri" panose="020F0502020204030204" pitchFamily="34" charset="0"/>
                <a:cs typeface="Times New Roman" panose="02020603050405020304" pitchFamily="18" charset="0"/>
              </a:rPr>
              <a:t>miglioramento degli ordini sul mercato interno (+2,2%). Positiva anche la performance dell’industria alimentare e dell’abbigliamento che però ha visto aumentare molto i prezzi sui mercati a monte (+15,7%).</a:t>
            </a:r>
            <a:endParaRPr lang="it-IT" sz="1600" dirty="0">
              <a:latin typeface="Calibri" panose="020F0502020204030204" pitchFamily="34" charset="0"/>
              <a:cs typeface="Calibri" panose="020F0502020204030204" pitchFamily="34"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a:xfrm>
            <a:off x="11006254" y="6356350"/>
            <a:ext cx="347546" cy="365125"/>
          </a:xfrm>
        </p:spPr>
        <p:txBody>
          <a:bodyPr/>
          <a:lstStyle/>
          <a:p>
            <a:fld id="{CE135758-368B-4D1E-8648-5A674A935741}" type="slidenum">
              <a:rPr lang="it-IT" smtClean="0"/>
              <a:pPr/>
              <a:t>23</a:t>
            </a:fld>
            <a:endParaRPr lang="it-IT" dirty="0"/>
          </a:p>
        </p:txBody>
      </p:sp>
      <p:grpSp>
        <p:nvGrpSpPr>
          <p:cNvPr id="2" name="Gruppo 1">
            <a:extLst>
              <a:ext uri="{FF2B5EF4-FFF2-40B4-BE49-F238E27FC236}">
                <a16:creationId xmlns:a16="http://schemas.microsoft.com/office/drawing/2014/main" id="{7749C879-06CD-4CC6-BCD8-9F3D3DBEEAD8}"/>
              </a:ext>
            </a:extLst>
          </p:cNvPr>
          <p:cNvGrpSpPr/>
          <p:nvPr/>
        </p:nvGrpSpPr>
        <p:grpSpPr>
          <a:xfrm>
            <a:off x="6816000" y="144000"/>
            <a:ext cx="2724372" cy="624894"/>
            <a:chOff x="6478463" y="85399"/>
            <a:chExt cx="2724372"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103671" y="213180"/>
              <a:ext cx="2099164"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I settori </a:t>
              </a:r>
            </a:p>
          </p:txBody>
        </p:sp>
        <p:pic>
          <p:nvPicPr>
            <p:cNvPr id="6" name="Immagine 5">
              <a:extLst>
                <a:ext uri="{FF2B5EF4-FFF2-40B4-BE49-F238E27FC236}">
                  <a16:creationId xmlns:a16="http://schemas.microsoft.com/office/drawing/2014/main" id="{699E8513-AA83-44C0-B38C-8332DACFF56D}"/>
                </a:ext>
              </a:extLst>
            </p:cNvPr>
            <p:cNvPicPr>
              <a:picLocks noChangeAspect="1"/>
            </p:cNvPicPr>
            <p:nvPr/>
          </p:nvPicPr>
          <p:blipFill>
            <a:blip r:embed="rId3"/>
            <a:stretch>
              <a:fillRect/>
            </a:stretch>
          </p:blipFill>
          <p:spPr>
            <a:xfrm>
              <a:off x="6478463" y="85399"/>
              <a:ext cx="647756" cy="624894"/>
            </a:xfrm>
            <a:prstGeom prst="rect">
              <a:avLst/>
            </a:prstGeom>
          </p:spPr>
        </p:pic>
      </p:grpSp>
    </p:spTree>
    <p:extLst>
      <p:ext uri="{BB962C8B-B14F-4D97-AF65-F5344CB8AC3E}">
        <p14:creationId xmlns:p14="http://schemas.microsoft.com/office/powerpoint/2010/main" val="146296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135F0A66-2954-480C-8CB6-78EF30963576}"/>
              </a:ext>
            </a:extLst>
          </p:cNvPr>
          <p:cNvSpPr txBox="1"/>
          <p:nvPr/>
        </p:nvSpPr>
        <p:spPr>
          <a:xfrm>
            <a:off x="217660" y="4507813"/>
            <a:ext cx="11756679" cy="1815882"/>
          </a:xfrm>
          <a:prstGeom prst="rect">
            <a:avLst/>
          </a:prstGeom>
          <a:noFill/>
        </p:spPr>
        <p:txBody>
          <a:bodyPr wrap="square" rtlCol="0">
            <a:spAutoFit/>
          </a:bodyPr>
          <a:lstStyle/>
          <a:p>
            <a:pPr marL="285750" indent="-285750" algn="just" hangingPunct="0">
              <a:buFont typeface="Wingdings" panose="05000000000000000000" pitchFamily="2" charset="2"/>
              <a:buChar char="Ø"/>
            </a:pPr>
            <a:r>
              <a:rPr lang="it-IT" sz="1600" dirty="0">
                <a:latin typeface="Calibri" panose="020F0502020204030204" pitchFamily="34" charset="0"/>
                <a:cs typeface="Calibri" panose="020F0502020204030204" pitchFamily="34" charset="0"/>
              </a:rPr>
              <a:t>Considerando gli andamenti in media d’anno, si conferma la situazione particolarmente difficile attraversata da diversi settori dell’industria lombarda. Osservando il grafico si nota in particolare la complessa la situazione del settore dell’abbigliamento, delle pelli-calzature, e dei mezzi di trasporto che, dopo la fase di crescita sperimentata mediamente due anni fa, sono tra i settori che sono andati peggio nel corso del 2024. Particolarmente complicata anche la situazione del settore tessile che risulta in sofferenza ormai da diverso tempo.</a:t>
            </a:r>
          </a:p>
          <a:p>
            <a:pPr marL="285750" indent="-285750" algn="just" hangingPunct="0">
              <a:buFont typeface="Wingdings" panose="05000000000000000000" pitchFamily="2" charset="2"/>
              <a:buChar char="Ø"/>
            </a:pPr>
            <a:r>
              <a:rPr lang="it-IT" sz="1600" dirty="0">
                <a:latin typeface="Calibri" panose="020F0502020204030204" pitchFamily="34" charset="0"/>
                <a:cs typeface="Calibri" panose="020F0502020204030204" pitchFamily="34" charset="0"/>
              </a:rPr>
              <a:t>Il settore della chimica ha invece mostrato un buon recupero rispetto alle tendenze osservate tra il 2022 e il 2023; e positiva è stata anche la performance del settore alimentare che conferma il buon andamento della domanda.</a:t>
            </a: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a:xfrm>
            <a:off x="11006254" y="6356350"/>
            <a:ext cx="347546" cy="365125"/>
          </a:xfrm>
        </p:spPr>
        <p:txBody>
          <a:bodyPr/>
          <a:lstStyle/>
          <a:p>
            <a:fld id="{CE135758-368B-4D1E-8648-5A674A935741}" type="slidenum">
              <a:rPr lang="it-IT" smtClean="0"/>
              <a:pPr/>
              <a:t>24</a:t>
            </a:fld>
            <a:endParaRPr lang="it-IT" dirty="0"/>
          </a:p>
        </p:txBody>
      </p:sp>
      <p:grpSp>
        <p:nvGrpSpPr>
          <p:cNvPr id="2" name="Gruppo 1">
            <a:extLst>
              <a:ext uri="{FF2B5EF4-FFF2-40B4-BE49-F238E27FC236}">
                <a16:creationId xmlns:a16="http://schemas.microsoft.com/office/drawing/2014/main" id="{7749C879-06CD-4CC6-BCD8-9F3D3DBEEAD8}"/>
              </a:ext>
            </a:extLst>
          </p:cNvPr>
          <p:cNvGrpSpPr/>
          <p:nvPr/>
        </p:nvGrpSpPr>
        <p:grpSpPr>
          <a:xfrm>
            <a:off x="6816000" y="144000"/>
            <a:ext cx="2671474" cy="624894"/>
            <a:chOff x="6478463" y="85399"/>
            <a:chExt cx="2671474"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103671" y="213180"/>
              <a:ext cx="204626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I settori </a:t>
              </a:r>
            </a:p>
          </p:txBody>
        </p:sp>
        <p:pic>
          <p:nvPicPr>
            <p:cNvPr id="6" name="Immagine 5">
              <a:extLst>
                <a:ext uri="{FF2B5EF4-FFF2-40B4-BE49-F238E27FC236}">
                  <a16:creationId xmlns:a16="http://schemas.microsoft.com/office/drawing/2014/main" id="{699E8513-AA83-44C0-B38C-8332DACFF56D}"/>
                </a:ext>
              </a:extLst>
            </p:cNvPr>
            <p:cNvPicPr>
              <a:picLocks noChangeAspect="1"/>
            </p:cNvPicPr>
            <p:nvPr/>
          </p:nvPicPr>
          <p:blipFill>
            <a:blip r:embed="rId2"/>
            <a:stretch>
              <a:fillRect/>
            </a:stretch>
          </p:blipFill>
          <p:spPr>
            <a:xfrm>
              <a:off x="6478463" y="85399"/>
              <a:ext cx="647756" cy="624894"/>
            </a:xfrm>
            <a:prstGeom prst="rect">
              <a:avLst/>
            </a:prstGeom>
          </p:spPr>
        </p:pic>
      </p:grpSp>
      <p:pic>
        <p:nvPicPr>
          <p:cNvPr id="4" name="Immagine 3">
            <a:extLst>
              <a:ext uri="{FF2B5EF4-FFF2-40B4-BE49-F238E27FC236}">
                <a16:creationId xmlns:a16="http://schemas.microsoft.com/office/drawing/2014/main" id="{2288AE03-9210-4EA3-AAAE-ED4BF0C7E651}"/>
              </a:ext>
            </a:extLst>
          </p:cNvPr>
          <p:cNvPicPr>
            <a:picLocks noChangeAspect="1"/>
          </p:cNvPicPr>
          <p:nvPr/>
        </p:nvPicPr>
        <p:blipFill>
          <a:blip r:embed="rId3"/>
          <a:stretch>
            <a:fillRect/>
          </a:stretch>
        </p:blipFill>
        <p:spPr>
          <a:xfrm>
            <a:off x="73353" y="916574"/>
            <a:ext cx="4080012" cy="3301744"/>
          </a:xfrm>
          <a:prstGeom prst="rect">
            <a:avLst/>
          </a:prstGeom>
        </p:spPr>
      </p:pic>
      <p:pic>
        <p:nvPicPr>
          <p:cNvPr id="11" name="Immagine 10">
            <a:extLst>
              <a:ext uri="{FF2B5EF4-FFF2-40B4-BE49-F238E27FC236}">
                <a16:creationId xmlns:a16="http://schemas.microsoft.com/office/drawing/2014/main" id="{F7448505-20F6-410B-BA77-75CAECD8C237}"/>
              </a:ext>
            </a:extLst>
          </p:cNvPr>
          <p:cNvPicPr>
            <a:picLocks noChangeAspect="1"/>
          </p:cNvPicPr>
          <p:nvPr/>
        </p:nvPicPr>
        <p:blipFill>
          <a:blip r:embed="rId4"/>
          <a:stretch>
            <a:fillRect/>
          </a:stretch>
        </p:blipFill>
        <p:spPr>
          <a:xfrm>
            <a:off x="4020687" y="950359"/>
            <a:ext cx="8146210" cy="3248208"/>
          </a:xfrm>
          <a:prstGeom prst="rect">
            <a:avLst/>
          </a:prstGeom>
        </p:spPr>
      </p:pic>
    </p:spTree>
    <p:extLst>
      <p:ext uri="{BB962C8B-B14F-4D97-AF65-F5344CB8AC3E}">
        <p14:creationId xmlns:p14="http://schemas.microsoft.com/office/powerpoint/2010/main" val="827482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A12EA17-34C7-4C79-B688-6A79A1891F4A}"/>
              </a:ext>
            </a:extLst>
          </p:cNvPr>
          <p:cNvPicPr>
            <a:picLocks noChangeAspect="1"/>
          </p:cNvPicPr>
          <p:nvPr/>
        </p:nvPicPr>
        <p:blipFill>
          <a:blip r:embed="rId2"/>
          <a:stretch>
            <a:fillRect/>
          </a:stretch>
        </p:blipFill>
        <p:spPr>
          <a:xfrm>
            <a:off x="25214" y="1129003"/>
            <a:ext cx="7596000" cy="5064000"/>
          </a:xfrm>
          <a:prstGeom prst="rect">
            <a:avLst/>
          </a:prstGeom>
        </p:spPr>
      </p:pic>
      <p:sp>
        <p:nvSpPr>
          <p:cNvPr id="17" name="CasellaDiTesto 16">
            <a:extLst>
              <a:ext uri="{FF2B5EF4-FFF2-40B4-BE49-F238E27FC236}">
                <a16:creationId xmlns:a16="http://schemas.microsoft.com/office/drawing/2014/main" id="{135F0A66-2954-480C-8CB6-78EF30963576}"/>
              </a:ext>
            </a:extLst>
          </p:cNvPr>
          <p:cNvSpPr txBox="1"/>
          <p:nvPr/>
        </p:nvSpPr>
        <p:spPr>
          <a:xfrm>
            <a:off x="7381728" y="948431"/>
            <a:ext cx="4661140" cy="5452583"/>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sz="1600" b="1" dirty="0">
                <a:solidFill>
                  <a:srgbClr val="407BBE"/>
                </a:solidFill>
                <a:latin typeface="Calibri" panose="020F0502020204030204" pitchFamily="34" charset="0"/>
                <a:ea typeface="Calibri" panose="020F0502020204030204" pitchFamily="34" charset="0"/>
                <a:cs typeface="Times New Roman" panose="02020603050405020304" pitchFamily="18" charset="0"/>
              </a:rPr>
              <a:t>La fase di stagnazione dell’industria lombarda coinvolge tutte le imprese; ma per quelle più grandi si osserva un miglioramento nella parte finale dell’anno</a:t>
            </a:r>
            <a:r>
              <a:rPr lang="it-IT" sz="1600" dirty="0">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La decelerazione che da circa un anno caratterizza l’indice della produzione continua a riguardare infatti le realtà industriali più piccole </a:t>
            </a:r>
            <a:r>
              <a:rPr lang="it-IT" sz="1600" dirty="0">
                <a:latin typeface="Calibri" panose="020F0502020204030204" pitchFamily="34" charset="0"/>
                <a:ea typeface="Calibri" panose="020F0502020204030204" pitchFamily="34" charset="0"/>
                <a:cs typeface="Times New Roman" panose="02020603050405020304" pitchFamily="18" charset="0"/>
              </a:rPr>
              <a:t>e</a:t>
            </a:r>
            <a:r>
              <a:rPr lang="it-IT" sz="1600" dirty="0">
                <a:effectLst/>
                <a:latin typeface="Calibri" panose="020F0502020204030204" pitchFamily="34" charset="0"/>
                <a:ea typeface="Calibri" panose="020F0502020204030204" pitchFamily="34" charset="0"/>
                <a:cs typeface="Times New Roman" panose="02020603050405020304" pitchFamily="18" charset="0"/>
              </a:rPr>
              <a:t> quelle di medie dimensioni. Per le grandi imprese (quelle con oltre 200 addetti) si evidenzia invece una lieve inversione di tendenza a fine anno, che porta </a:t>
            </a:r>
            <a:r>
              <a:rPr lang="it-IT" sz="1600" dirty="0">
                <a:latin typeface="Calibri" panose="020F0502020204030204" pitchFamily="34" charset="0"/>
                <a:ea typeface="Calibri" panose="020F0502020204030204" pitchFamily="34" charset="0"/>
                <a:cs typeface="Times New Roman" panose="02020603050405020304" pitchFamily="18" charset="0"/>
              </a:rPr>
              <a:t>l’indicatore</a:t>
            </a:r>
            <a:r>
              <a:rPr lang="it-IT" sz="1600" dirty="0">
                <a:effectLst/>
                <a:latin typeface="Calibri" panose="020F0502020204030204" pitchFamily="34" charset="0"/>
                <a:ea typeface="Calibri" panose="020F0502020204030204" pitchFamily="34" charset="0"/>
                <a:cs typeface="Times New Roman" panose="02020603050405020304" pitchFamily="18" charset="0"/>
              </a:rPr>
              <a:t> su un valore di 122,7 nel quarto trimestre (</a:t>
            </a:r>
            <a:r>
              <a:rPr lang="it-IT" sz="1600" dirty="0">
                <a:latin typeface="Calibri" panose="020F0502020204030204" pitchFamily="34" charset="0"/>
                <a:ea typeface="Calibri" panose="020F0502020204030204" pitchFamily="34" charset="0"/>
                <a:cs typeface="Times New Roman" panose="02020603050405020304" pitchFamily="18" charset="0"/>
              </a:rPr>
              <a:t>con un aumento di 1 </a:t>
            </a:r>
            <a:r>
              <a:rPr lang="it-IT" sz="1600" dirty="0">
                <a:effectLst/>
                <a:latin typeface="Calibri" panose="020F0502020204030204" pitchFamily="34" charset="0"/>
                <a:ea typeface="Calibri" panose="020F0502020204030204" pitchFamily="34" charset="0"/>
                <a:cs typeface="Times New Roman" panose="02020603050405020304" pitchFamily="18" charset="0"/>
              </a:rPr>
              <a:t>punto percentuale rispetto al trimestre precedente). </a:t>
            </a:r>
            <a:r>
              <a:rPr lang="it-IT" sz="1600" dirty="0">
                <a:latin typeface="Calibri" panose="020F0502020204030204" pitchFamily="34" charset="0"/>
                <a:ea typeface="Calibri" panose="020F0502020204030204" pitchFamily="34" charset="0"/>
                <a:cs typeface="Times New Roman" panose="02020603050405020304" pitchFamily="18" charset="0"/>
              </a:rPr>
              <a:t>P</a:t>
            </a:r>
            <a:r>
              <a:rPr lang="it-IT" sz="1600" dirty="0">
                <a:effectLst/>
                <a:latin typeface="Calibri" panose="020F0502020204030204" pitchFamily="34" charset="0"/>
                <a:ea typeface="Calibri" panose="020F0502020204030204" pitchFamily="34" charset="0"/>
                <a:cs typeface="Times New Roman" panose="02020603050405020304" pitchFamily="18" charset="0"/>
              </a:rPr>
              <a:t>er queste imprese si è difatti registrato un incremento tendenziale della produzione del 2%. Migliora anche la situazione sul fronte </a:t>
            </a:r>
            <a:r>
              <a:rPr lang="it-IT" sz="1600" dirty="0">
                <a:latin typeface="Calibri" panose="020F0502020204030204" pitchFamily="34" charset="0"/>
                <a:ea typeface="Calibri" panose="020F0502020204030204" pitchFamily="34" charset="0"/>
                <a:cs typeface="Times New Roman" panose="02020603050405020304" pitchFamily="18" charset="0"/>
              </a:rPr>
              <a:t>ordinativi</a:t>
            </a:r>
            <a:r>
              <a:rPr lang="it-IT" sz="1600" dirty="0">
                <a:effectLst/>
                <a:latin typeface="Calibri" panose="020F0502020204030204" pitchFamily="34" charset="0"/>
                <a:ea typeface="Calibri" panose="020F0502020204030204" pitchFamily="34" charset="0"/>
                <a:cs typeface="Times New Roman" panose="02020603050405020304" pitchFamily="18" charset="0"/>
              </a:rPr>
              <a:t>, soprattutto sul mercato estero, con un aumento del </a:t>
            </a:r>
            <a:r>
              <a:rPr lang="it-IT" sz="1600" dirty="0">
                <a:latin typeface="Calibri" panose="020F0502020204030204" pitchFamily="34" charset="0"/>
                <a:ea typeface="Calibri" panose="020F0502020204030204" pitchFamily="34" charset="0"/>
                <a:cs typeface="Times New Roman" panose="02020603050405020304" pitchFamily="18" charset="0"/>
              </a:rPr>
              <a:t>10</a:t>
            </a:r>
            <a:r>
              <a:rPr lang="it-IT" sz="1600" dirty="0">
                <a:effectLst/>
                <a:latin typeface="Calibri" panose="020F0502020204030204" pitchFamily="34" charset="0"/>
                <a:ea typeface="Calibri" panose="020F0502020204030204" pitchFamily="34" charset="0"/>
                <a:cs typeface="Times New Roman" panose="02020603050405020304" pitchFamily="18" charset="0"/>
              </a:rPr>
              <a:t>% su base annua.</a:t>
            </a:r>
          </a:p>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La situazione per le altre realtà industriali resta invece ancora complicata. </a:t>
            </a:r>
            <a:r>
              <a:rPr lang="it-IT" sz="1600" dirty="0">
                <a:latin typeface="Calibri" panose="020F0502020204030204" pitchFamily="34" charset="0"/>
                <a:ea typeface="Calibri" panose="020F0502020204030204" pitchFamily="34" charset="0"/>
                <a:cs typeface="Times New Roman" panose="02020603050405020304" pitchFamily="18" charset="0"/>
              </a:rPr>
              <a:t>Si osservano tuttavia alcuni miglioramenti sul fronte degli ordini.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25</a:t>
            </a:fld>
            <a:endParaRPr lang="it-IT" dirty="0"/>
          </a:p>
        </p:txBody>
      </p:sp>
      <p:grpSp>
        <p:nvGrpSpPr>
          <p:cNvPr id="2" name="Gruppo 1">
            <a:extLst>
              <a:ext uri="{FF2B5EF4-FFF2-40B4-BE49-F238E27FC236}">
                <a16:creationId xmlns:a16="http://schemas.microsoft.com/office/drawing/2014/main" id="{E854C69D-3D61-4462-8712-6CBC8AC363E6}"/>
              </a:ext>
            </a:extLst>
          </p:cNvPr>
          <p:cNvGrpSpPr/>
          <p:nvPr/>
        </p:nvGrpSpPr>
        <p:grpSpPr>
          <a:xfrm>
            <a:off x="6816000" y="144000"/>
            <a:ext cx="4241047" cy="624894"/>
            <a:chOff x="6268257" y="151003"/>
            <a:chExt cx="4241047"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916013" y="278784"/>
              <a:ext cx="3593291"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Le classi dimensionali   </a:t>
              </a:r>
            </a:p>
          </p:txBody>
        </p:sp>
        <p:pic>
          <p:nvPicPr>
            <p:cNvPr id="8" name="Immagine 7">
              <a:extLst>
                <a:ext uri="{FF2B5EF4-FFF2-40B4-BE49-F238E27FC236}">
                  <a16:creationId xmlns:a16="http://schemas.microsoft.com/office/drawing/2014/main" id="{D43F9BA0-CCFA-44BB-AC0C-F92114D39EDA}"/>
                </a:ext>
              </a:extLst>
            </p:cNvPr>
            <p:cNvPicPr>
              <a:picLocks noChangeAspect="1"/>
            </p:cNvPicPr>
            <p:nvPr/>
          </p:nvPicPr>
          <p:blipFill>
            <a:blip r:embed="rId3"/>
            <a:stretch>
              <a:fillRect/>
            </a:stretch>
          </p:blipFill>
          <p:spPr>
            <a:xfrm>
              <a:off x="6268257" y="151003"/>
              <a:ext cx="647756" cy="624894"/>
            </a:xfrm>
            <a:prstGeom prst="rect">
              <a:avLst/>
            </a:prstGeom>
          </p:spPr>
        </p:pic>
      </p:grpSp>
    </p:spTree>
    <p:extLst>
      <p:ext uri="{BB962C8B-B14F-4D97-AF65-F5344CB8AC3E}">
        <p14:creationId xmlns:p14="http://schemas.microsoft.com/office/powerpoint/2010/main" val="1751903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E1C7C0A-243B-4B32-9822-D38E8C5AACBF}"/>
              </a:ext>
            </a:extLst>
          </p:cNvPr>
          <p:cNvSpPr/>
          <p:nvPr/>
        </p:nvSpPr>
        <p:spPr>
          <a:xfrm>
            <a:off x="8610600" y="897674"/>
            <a:ext cx="3485400" cy="4272452"/>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I dati lombardi sulle aspettative del comparto industriale, rappresentati come saldo tra le opinioni di aumento e diminuzione dei livelli nei diversi indicatori, indicano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prospettive ancora incerte e prevalentemente orientate verso un certo pessimismo</a:t>
            </a:r>
            <a:r>
              <a:rPr lang="it-IT" sz="16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Times New Roman" panose="02020603050405020304" pitchFamily="18" charset="0"/>
              </a:rPr>
              <a:t>Nell’ultimo trimestre del 2024 </a:t>
            </a:r>
            <a:r>
              <a:rPr lang="it-IT" sz="1600" dirty="0">
                <a:effectLst/>
                <a:latin typeface="Calibri" panose="020F0502020204030204" pitchFamily="34" charset="0"/>
                <a:ea typeface="Calibri" panose="020F0502020204030204" pitchFamily="34" charset="0"/>
                <a:cs typeface="Times New Roman" panose="02020603050405020304" pitchFamily="18" charset="0"/>
              </a:rPr>
              <a:t>le attese </a:t>
            </a:r>
            <a:r>
              <a:rPr lang="it-IT" sz="1600" dirty="0">
                <a:latin typeface="Calibri" panose="020F0502020204030204" pitchFamily="34" charset="0"/>
                <a:ea typeface="Calibri" panose="020F0502020204030204" pitchFamily="34" charset="0"/>
                <a:cs typeface="Times New Roman" panose="02020603050405020304" pitchFamily="18" charset="0"/>
              </a:rPr>
              <a:t>sulla produzione denotano una maggiore preoccupazione da parte delle imprese</a:t>
            </a:r>
            <a:r>
              <a:rPr lang="it-IT" sz="1600" dirty="0">
                <a:effectLst/>
                <a:latin typeface="Calibri" panose="020F0502020204030204" pitchFamily="34" charset="0"/>
                <a:ea typeface="Calibri" panose="020F0502020204030204" pitchFamily="34" charset="0"/>
                <a:cs typeface="Times New Roman" panose="02020603050405020304" pitchFamily="18" charset="0"/>
              </a:rPr>
              <a:t>; e si osserva un certo pessimismo anche riguardo alle attese sul fatturato, anche se più attenuato rispetto a quanto rilevato a metà anno. </a:t>
            </a:r>
            <a:endParaRPr lang="it-IT" sz="1400" dirty="0">
              <a:highlight>
                <a:srgbClr val="FFFF00"/>
              </a:highlight>
              <a:latin typeface="Calibri" panose="020F0502020204030204" pitchFamily="34" charset="0"/>
              <a:cs typeface="Calibri" panose="020F0502020204030204" pitchFamily="34"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26</a:t>
            </a:fld>
            <a:endParaRPr lang="it-IT"/>
          </a:p>
        </p:txBody>
      </p:sp>
      <p:sp>
        <p:nvSpPr>
          <p:cNvPr id="17" name="CasellaDiTesto 16">
            <a:extLst>
              <a:ext uri="{FF2B5EF4-FFF2-40B4-BE49-F238E27FC236}">
                <a16:creationId xmlns:a16="http://schemas.microsoft.com/office/drawing/2014/main" id="{135F0A66-2954-480C-8CB6-78EF30963576}"/>
              </a:ext>
            </a:extLst>
          </p:cNvPr>
          <p:cNvSpPr txBox="1"/>
          <p:nvPr/>
        </p:nvSpPr>
        <p:spPr>
          <a:xfrm>
            <a:off x="0" y="5255311"/>
            <a:ext cx="12096000" cy="1500539"/>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Resta negativo, </a:t>
            </a:r>
            <a:r>
              <a:rPr lang="it-IT" sz="1600" dirty="0">
                <a:latin typeface="Calibri" panose="020F0502020204030204" pitchFamily="34" charset="0"/>
                <a:ea typeface="Calibri" panose="020F0502020204030204" pitchFamily="34" charset="0"/>
                <a:cs typeface="Times New Roman" panose="02020603050405020304" pitchFamily="18" charset="0"/>
              </a:rPr>
              <a:t>ma anche in questo caso in attenuazione</a:t>
            </a:r>
            <a:r>
              <a:rPr lang="it-IT" sz="1600" dirty="0">
                <a:effectLst/>
                <a:latin typeface="Calibri" panose="020F0502020204030204" pitchFamily="34" charset="0"/>
                <a:ea typeface="Calibri" panose="020F0502020204030204" pitchFamily="34" charset="0"/>
                <a:cs typeface="Times New Roman" panose="02020603050405020304" pitchFamily="18" charset="0"/>
              </a:rPr>
              <a:t>, il saldo per la </a:t>
            </a:r>
            <a:r>
              <a:rPr lang="it-IT" sz="1600" b="1" dirty="0">
                <a:solidFill>
                  <a:srgbClr val="407BBE"/>
                </a:solidFill>
                <a:latin typeface="Calibri" panose="020F0502020204030204" pitchFamily="34" charset="0"/>
                <a:cs typeface="Times New Roman" panose="02020603050405020304" pitchFamily="18" charset="0"/>
              </a:rPr>
              <a:t>domanda interna</a:t>
            </a:r>
            <a:r>
              <a:rPr lang="it-IT" sz="1600" dirty="0">
                <a:effectLst/>
                <a:latin typeface="Calibri" panose="020F0502020204030204" pitchFamily="34" charset="0"/>
                <a:ea typeface="Calibri" panose="020F0502020204030204" pitchFamily="34" charset="0"/>
                <a:cs typeface="Times New Roman" panose="02020603050405020304" pitchFamily="18" charset="0"/>
              </a:rPr>
              <a:t>; migliora</a:t>
            </a:r>
            <a:r>
              <a:rPr lang="it-IT" sz="1600" dirty="0">
                <a:latin typeface="Calibri" panose="020F0502020204030204" pitchFamily="34" charset="0"/>
                <a:ea typeface="Calibri" panose="020F0502020204030204" pitchFamily="34" charset="0"/>
                <a:cs typeface="Times New Roman" panose="02020603050405020304" pitchFamily="18" charset="0"/>
              </a:rPr>
              <a:t>no leggermente, invece, le aspettative su</a:t>
            </a:r>
            <a:r>
              <a:rPr lang="it-IT" sz="1600" dirty="0">
                <a:effectLst/>
                <a:latin typeface="Calibri" panose="020F0502020204030204" pitchFamily="34" charset="0"/>
                <a:ea typeface="Calibri" panose="020F0502020204030204" pitchFamily="34" charset="0"/>
                <a:cs typeface="Times New Roman" panose="02020603050405020304" pitchFamily="18" charset="0"/>
              </a:rPr>
              <a:t>gli </a:t>
            </a:r>
            <a:r>
              <a:rPr lang="it-IT" sz="1600" b="1" dirty="0">
                <a:solidFill>
                  <a:srgbClr val="407BBE"/>
                </a:solidFill>
                <a:latin typeface="Calibri" panose="020F0502020204030204" pitchFamily="34" charset="0"/>
                <a:cs typeface="Times New Roman" panose="02020603050405020304" pitchFamily="18" charset="0"/>
              </a:rPr>
              <a:t>ordini esteri</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In entrambi i</a:t>
            </a:r>
            <a:r>
              <a:rPr lang="it-IT" sz="1600" dirty="0">
                <a:effectLst/>
                <a:latin typeface="Calibri" panose="020F0502020204030204" pitchFamily="34" charset="0"/>
                <a:ea typeface="Calibri" panose="020F0502020204030204" pitchFamily="34" charset="0"/>
                <a:cs typeface="Times New Roman" panose="02020603050405020304" pitchFamily="18" charset="0"/>
              </a:rPr>
              <a:t> casi la domanda è attesa stabile da circa 6 imprese su 10.</a:t>
            </a:r>
          </a:p>
          <a:p>
            <a:pPr marL="285750" indent="-285750" algn="just">
              <a:lnSpc>
                <a:spcPct val="107000"/>
              </a:lnSpc>
              <a:spcAft>
                <a:spcPts val="800"/>
              </a:spcAft>
              <a:buFont typeface="Wingdings" panose="05000000000000000000" pitchFamily="2" charset="2"/>
              <a:buChar char="Ø"/>
            </a:pPr>
            <a:r>
              <a:rPr lang="it-IT"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L</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prospettive sull’occupazione </a:t>
            </a:r>
            <a:r>
              <a:rPr lang="it-IT" sz="1600" b="1" dirty="0">
                <a:solidFill>
                  <a:srgbClr val="407BBE"/>
                </a:solidFill>
                <a:latin typeface="Calibri" panose="020F0502020204030204" pitchFamily="34" charset="0"/>
                <a:ea typeface="Calibri" panose="020F0502020204030204" pitchFamily="34" charset="0"/>
                <a:cs typeface="Times New Roman" panose="02020603050405020304" pitchFamily="18" charset="0"/>
              </a:rPr>
              <a:t>tornano a migliorare </a:t>
            </a:r>
            <a:r>
              <a:rPr lang="it-IT" sz="1600" dirty="0">
                <a:latin typeface="Calibri" panose="020F0502020204030204" pitchFamily="34" charset="0"/>
                <a:ea typeface="Calibri" panose="020F0502020204030204" pitchFamily="34" charset="0"/>
                <a:cs typeface="Times New Roman" panose="02020603050405020304" pitchFamily="18" charset="0"/>
              </a:rPr>
              <a:t>dopo l’inversione di tendenza che si era osservata nel terzo trimestre. I</a:t>
            </a:r>
            <a:r>
              <a:rPr lang="it-IT" sz="1600" dirty="0">
                <a:effectLst/>
                <a:latin typeface="Calibri" panose="020F0502020204030204" pitchFamily="34" charset="0"/>
                <a:ea typeface="Calibri" panose="020F0502020204030204" pitchFamily="34" charset="0"/>
                <a:cs typeface="Times New Roman" panose="02020603050405020304" pitchFamily="18" charset="0"/>
              </a:rPr>
              <a:t>l fronte di chi attende stabilità rimane tuttavia abbastanza diffuso e </a:t>
            </a:r>
            <a:r>
              <a:rPr lang="it-IT" sz="1600" dirty="0">
                <a:latin typeface="Calibri" panose="020F0502020204030204" pitchFamily="34" charset="0"/>
                <a:ea typeface="Calibri" panose="020F0502020204030204" pitchFamily="34" charset="0"/>
                <a:cs typeface="Times New Roman" panose="02020603050405020304" pitchFamily="18" charset="0"/>
              </a:rPr>
              <a:t>non mostra</a:t>
            </a:r>
            <a:r>
              <a:rPr lang="it-IT" sz="1600" dirty="0">
                <a:effectLst/>
                <a:latin typeface="Calibri" panose="020F0502020204030204" pitchFamily="34" charset="0"/>
                <a:ea typeface="Calibri" panose="020F0502020204030204" pitchFamily="34" charset="0"/>
                <a:cs typeface="Times New Roman" panose="02020603050405020304" pitchFamily="18" charset="0"/>
              </a:rPr>
              <a:t> particolari variazioni rispetto alle precedenti rilevazioni, </a:t>
            </a:r>
            <a:r>
              <a:rPr lang="it-IT" sz="1600" dirty="0">
                <a:latin typeface="Calibri" panose="020F0502020204030204" pitchFamily="34" charset="0"/>
                <a:ea typeface="Calibri" panose="020F0502020204030204" pitchFamily="34" charset="0"/>
                <a:cs typeface="Times New Roman" panose="02020603050405020304" pitchFamily="18" charset="0"/>
              </a:rPr>
              <a:t>sfiorando </a:t>
            </a:r>
            <a:r>
              <a:rPr lang="it-IT" sz="1600" dirty="0">
                <a:effectLst/>
                <a:latin typeface="Calibri" panose="020F0502020204030204" pitchFamily="34" charset="0"/>
                <a:ea typeface="Calibri" panose="020F0502020204030204" pitchFamily="34" charset="0"/>
                <a:cs typeface="Times New Roman" panose="02020603050405020304" pitchFamily="18" charset="0"/>
              </a:rPr>
              <a:t>l’80% degli intervistati. </a:t>
            </a:r>
            <a:endParaRPr lang="it-IT" sz="1600" dirty="0">
              <a:highlight>
                <a:srgbClr val="FFFF00"/>
              </a:highlight>
              <a:latin typeface="Calibri" panose="020F0502020204030204" pitchFamily="34" charset="0"/>
              <a:cs typeface="Calibri" panose="020F0502020204030204" pitchFamily="34" charset="0"/>
            </a:endParaRPr>
          </a:p>
        </p:txBody>
      </p:sp>
      <p:grpSp>
        <p:nvGrpSpPr>
          <p:cNvPr id="3" name="Gruppo 2">
            <a:extLst>
              <a:ext uri="{FF2B5EF4-FFF2-40B4-BE49-F238E27FC236}">
                <a16:creationId xmlns:a16="http://schemas.microsoft.com/office/drawing/2014/main" id="{9C57C6AF-9B11-44B3-BE44-A010D8C92ED7}"/>
              </a:ext>
            </a:extLst>
          </p:cNvPr>
          <p:cNvGrpSpPr/>
          <p:nvPr/>
        </p:nvGrpSpPr>
        <p:grpSpPr>
          <a:xfrm>
            <a:off x="6816000" y="144000"/>
            <a:ext cx="3345418" cy="624894"/>
            <a:chOff x="6268257" y="151003"/>
            <a:chExt cx="3345418"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916013" y="278784"/>
              <a:ext cx="2697662"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Le aspettative  </a:t>
              </a:r>
            </a:p>
          </p:txBody>
        </p:sp>
        <p:pic>
          <p:nvPicPr>
            <p:cNvPr id="7" name="Immagine 6">
              <a:extLst>
                <a:ext uri="{FF2B5EF4-FFF2-40B4-BE49-F238E27FC236}">
                  <a16:creationId xmlns:a16="http://schemas.microsoft.com/office/drawing/2014/main" id="{2C9EFD69-44D3-4611-A895-7540FAD0D324}"/>
                </a:ext>
              </a:extLst>
            </p:cNvPr>
            <p:cNvPicPr>
              <a:picLocks noChangeAspect="1"/>
            </p:cNvPicPr>
            <p:nvPr/>
          </p:nvPicPr>
          <p:blipFill>
            <a:blip r:embed="rId2"/>
            <a:stretch>
              <a:fillRect/>
            </a:stretch>
          </p:blipFill>
          <p:spPr>
            <a:xfrm>
              <a:off x="6268257" y="151003"/>
              <a:ext cx="647756" cy="624894"/>
            </a:xfrm>
            <a:prstGeom prst="rect">
              <a:avLst/>
            </a:prstGeom>
          </p:spPr>
        </p:pic>
      </p:grpSp>
      <p:pic>
        <p:nvPicPr>
          <p:cNvPr id="5" name="Immagine 4">
            <a:extLst>
              <a:ext uri="{FF2B5EF4-FFF2-40B4-BE49-F238E27FC236}">
                <a16:creationId xmlns:a16="http://schemas.microsoft.com/office/drawing/2014/main" id="{0C451FCD-03EB-4753-915A-6A0595096CC9}"/>
              </a:ext>
            </a:extLst>
          </p:cNvPr>
          <p:cNvPicPr>
            <a:picLocks noChangeAspect="1"/>
          </p:cNvPicPr>
          <p:nvPr/>
        </p:nvPicPr>
        <p:blipFill>
          <a:blip r:embed="rId3"/>
          <a:stretch>
            <a:fillRect/>
          </a:stretch>
        </p:blipFill>
        <p:spPr>
          <a:xfrm>
            <a:off x="0" y="852419"/>
            <a:ext cx="8610600" cy="4305300"/>
          </a:xfrm>
          <a:prstGeom prst="rect">
            <a:avLst/>
          </a:prstGeom>
        </p:spPr>
      </p:pic>
    </p:spTree>
    <p:extLst>
      <p:ext uri="{BB962C8B-B14F-4D97-AF65-F5344CB8AC3E}">
        <p14:creationId xmlns:p14="http://schemas.microsoft.com/office/powerpoint/2010/main" val="1194253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26857FE-6265-45BB-B1D3-D6073C6AD318}"/>
              </a:ext>
            </a:extLst>
          </p:cNvPr>
          <p:cNvPicPr>
            <a:picLocks noChangeAspect="1"/>
          </p:cNvPicPr>
          <p:nvPr/>
        </p:nvPicPr>
        <p:blipFill>
          <a:blip r:embed="rId2"/>
          <a:stretch>
            <a:fillRect/>
          </a:stretch>
        </p:blipFill>
        <p:spPr>
          <a:xfrm>
            <a:off x="16286" y="1180234"/>
            <a:ext cx="8735828" cy="5344590"/>
          </a:xfrm>
          <a:prstGeom prst="rect">
            <a:avLst/>
          </a:prstGeom>
        </p:spPr>
      </p:pic>
      <p:sp>
        <p:nvSpPr>
          <p:cNvPr id="10" name="CasellaDiTesto 9">
            <a:extLst>
              <a:ext uri="{FF2B5EF4-FFF2-40B4-BE49-F238E27FC236}">
                <a16:creationId xmlns:a16="http://schemas.microsoft.com/office/drawing/2014/main" id="{4F3931DD-A297-4BD6-AC42-48B402BBA5D3}"/>
              </a:ext>
            </a:extLst>
          </p:cNvPr>
          <p:cNvSpPr txBox="1"/>
          <p:nvPr/>
        </p:nvSpPr>
        <p:spPr>
          <a:xfrm>
            <a:off x="7950200" y="1180234"/>
            <a:ext cx="4064000" cy="2657009"/>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Le attese formulate dalle imprese industriali lombarde sui principali indicatori</a:t>
            </a:r>
            <a:r>
              <a:rPr lang="it-IT" sz="1600" dirty="0">
                <a:latin typeface="Calibri" panose="020F0502020204030204" pitchFamily="34" charset="0"/>
                <a:ea typeface="Calibri" panose="020F0502020204030204" pitchFamily="34" charset="0"/>
                <a:cs typeface="Times New Roman" panose="02020603050405020304" pitchFamily="18" charset="0"/>
              </a:rPr>
              <a:t> mostrano nel quarto trimestre un leggero miglioramento. </a:t>
            </a:r>
          </a:p>
          <a:p>
            <a:pPr marL="285750" indent="-285750" algn="just">
              <a:lnSpc>
                <a:spcPct val="107000"/>
              </a:lnSpc>
              <a:spcAft>
                <a:spcPts val="800"/>
              </a:spcAft>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Times New Roman" panose="02020603050405020304" pitchFamily="18" charset="0"/>
              </a:rPr>
              <a:t>Tale risultato, ancorché modesto, è significativo in quanto in controtendenza rispetto al </a:t>
            </a:r>
            <a:r>
              <a:rPr lang="it-IT" sz="1600" dirty="0">
                <a:effectLst/>
                <a:latin typeface="Calibri" panose="020F0502020204030204" pitchFamily="34" charset="0"/>
                <a:ea typeface="Calibri" panose="020F0502020204030204" pitchFamily="34" charset="0"/>
                <a:cs typeface="Times New Roman" panose="02020603050405020304" pitchFamily="18" charset="0"/>
              </a:rPr>
              <a:t>clima di fiducia rilevato da ISTAT a livello nazionale e di ripartizione.</a:t>
            </a:r>
          </a:p>
          <a:p>
            <a:pPr algn="just">
              <a:lnSpc>
                <a:spcPct val="107000"/>
              </a:lnSpc>
              <a:spcAft>
                <a:spcPts val="800"/>
              </a:spcAft>
            </a:pPr>
            <a:endParaRPr lang="it-IT" sz="1600" dirty="0">
              <a:solidFill>
                <a:srgbClr val="FF0000"/>
              </a:solidFill>
              <a:latin typeface="Calibri" panose="020F0502020204030204" pitchFamily="34" charset="0"/>
              <a:ea typeface="Aptos"/>
              <a:cs typeface="Times New Roman" panose="02020603050405020304" pitchFamily="18"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27</a:t>
            </a:fld>
            <a:endParaRPr lang="it-IT" dirty="0"/>
          </a:p>
        </p:txBody>
      </p:sp>
      <p:grpSp>
        <p:nvGrpSpPr>
          <p:cNvPr id="4" name="Gruppo 3">
            <a:extLst>
              <a:ext uri="{FF2B5EF4-FFF2-40B4-BE49-F238E27FC236}">
                <a16:creationId xmlns:a16="http://schemas.microsoft.com/office/drawing/2014/main" id="{96E6FB61-41D1-45E0-AA2E-A7C0E1D4068E}"/>
              </a:ext>
            </a:extLst>
          </p:cNvPr>
          <p:cNvGrpSpPr/>
          <p:nvPr/>
        </p:nvGrpSpPr>
        <p:grpSpPr>
          <a:xfrm>
            <a:off x="6816000" y="144000"/>
            <a:ext cx="3421913" cy="624894"/>
            <a:chOff x="6268257" y="151003"/>
            <a:chExt cx="3421913"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916013" y="278784"/>
              <a:ext cx="2774157"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Clima di fiducia </a:t>
              </a:r>
            </a:p>
          </p:txBody>
        </p:sp>
        <p:pic>
          <p:nvPicPr>
            <p:cNvPr id="7" name="Immagine 6">
              <a:extLst>
                <a:ext uri="{FF2B5EF4-FFF2-40B4-BE49-F238E27FC236}">
                  <a16:creationId xmlns:a16="http://schemas.microsoft.com/office/drawing/2014/main" id="{E5BE8BD2-C50D-4C5B-8626-78E7B803E9AB}"/>
                </a:ext>
              </a:extLst>
            </p:cNvPr>
            <p:cNvPicPr>
              <a:picLocks noChangeAspect="1"/>
            </p:cNvPicPr>
            <p:nvPr/>
          </p:nvPicPr>
          <p:blipFill>
            <a:blip r:embed="rId3"/>
            <a:stretch>
              <a:fillRect/>
            </a:stretch>
          </p:blipFill>
          <p:spPr>
            <a:xfrm>
              <a:off x="6268257" y="151003"/>
              <a:ext cx="647756" cy="624894"/>
            </a:xfrm>
            <a:prstGeom prst="rect">
              <a:avLst/>
            </a:prstGeom>
          </p:spPr>
        </p:pic>
      </p:grpSp>
    </p:spTree>
    <p:extLst>
      <p:ext uri="{BB962C8B-B14F-4D97-AF65-F5344CB8AC3E}">
        <p14:creationId xmlns:p14="http://schemas.microsoft.com/office/powerpoint/2010/main" val="132706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BF1BDF9-0E2C-46C8-A361-39613CBAF6CB}"/>
              </a:ext>
            </a:extLst>
          </p:cNvPr>
          <p:cNvPicPr>
            <a:picLocks noChangeAspect="1"/>
          </p:cNvPicPr>
          <p:nvPr/>
        </p:nvPicPr>
        <p:blipFill>
          <a:blip r:embed="rId2"/>
          <a:stretch>
            <a:fillRect/>
          </a:stretch>
        </p:blipFill>
        <p:spPr>
          <a:xfrm>
            <a:off x="9331" y="1212115"/>
            <a:ext cx="8341567" cy="5475490"/>
          </a:xfrm>
          <a:prstGeom prst="rect">
            <a:avLst/>
          </a:prstGeom>
        </p:spPr>
      </p:pic>
      <p:sp>
        <p:nvSpPr>
          <p:cNvPr id="10" name="CasellaDiTesto 9">
            <a:extLst>
              <a:ext uri="{FF2B5EF4-FFF2-40B4-BE49-F238E27FC236}">
                <a16:creationId xmlns:a16="http://schemas.microsoft.com/office/drawing/2014/main" id="{4F3931DD-A297-4BD6-AC42-48B402BBA5D3}"/>
              </a:ext>
            </a:extLst>
          </p:cNvPr>
          <p:cNvSpPr txBox="1"/>
          <p:nvPr/>
        </p:nvSpPr>
        <p:spPr>
          <a:xfrm>
            <a:off x="8061938" y="1147319"/>
            <a:ext cx="3995923" cy="2800767"/>
          </a:xfrm>
          <a:prstGeom prst="rect">
            <a:avLst/>
          </a:prstGeom>
          <a:noFill/>
        </p:spPr>
        <p:txBody>
          <a:bodyPr wrap="square" rtlCol="0">
            <a:spAutoFit/>
          </a:bodyPr>
          <a:lstStyle/>
          <a:p>
            <a:pPr marL="285750" indent="-285750" algn="just" hangingPunct="0">
              <a:buFont typeface="Wingdings" panose="05000000000000000000" pitchFamily="2" charset="2"/>
              <a:buChar char="Ø"/>
            </a:pPr>
            <a:endParaRPr lang="it-IT" sz="1600" dirty="0">
              <a:solidFill>
                <a:srgbClr val="FF0000"/>
              </a:solidFill>
              <a:latin typeface="Calibri" panose="020F0502020204030204" pitchFamily="34" charset="0"/>
              <a:cs typeface="Calibri" panose="020F0502020204030204" pitchFamily="34" charset="0"/>
            </a:endParaRPr>
          </a:p>
          <a:p>
            <a:pPr marL="285750" indent="-285750" algn="just" hangingPunct="0">
              <a:buFont typeface="Wingdings" panose="05000000000000000000" pitchFamily="2" charset="2"/>
              <a:buChar char="Ø"/>
            </a:pPr>
            <a:r>
              <a:rPr lang="it-IT" sz="1600" dirty="0">
                <a:latin typeface="Calibri" panose="020F0502020204030204" pitchFamily="34" charset="0"/>
                <a:cs typeface="Calibri" panose="020F0502020204030204" pitchFamily="34" charset="0"/>
              </a:rPr>
              <a:t>Nonostante le valutazioni più positive sull’andamento della produzione a fine 2024, le aspettative sui primi mesi del 2025 non mostrano un rafforzamento.</a:t>
            </a:r>
          </a:p>
          <a:p>
            <a:pPr marL="285750" indent="-285750" algn="just" hangingPunct="0">
              <a:buFont typeface="Wingdings" panose="05000000000000000000" pitchFamily="2" charset="2"/>
              <a:buChar char="Ø"/>
            </a:pPr>
            <a:endParaRPr lang="it-IT" sz="1600" dirty="0">
              <a:latin typeface="Calibri" panose="020F0502020204030204" pitchFamily="34" charset="0"/>
              <a:cs typeface="Calibri" panose="020F0502020204030204" pitchFamily="34" charset="0"/>
            </a:endParaRPr>
          </a:p>
          <a:p>
            <a:pPr marL="285750" indent="-285750" algn="just" hangingPunct="0">
              <a:buFont typeface="Wingdings" panose="05000000000000000000" pitchFamily="2" charset="2"/>
              <a:buChar char="Ø"/>
            </a:pPr>
            <a:r>
              <a:rPr lang="it-IT" sz="1600" dirty="0">
                <a:latin typeface="Calibri" panose="020F0502020204030204" pitchFamily="34" charset="0"/>
                <a:cs typeface="Calibri" panose="020F0502020204030204" pitchFamily="34" charset="0"/>
              </a:rPr>
              <a:t>Difatti, le </a:t>
            </a:r>
            <a:r>
              <a:rPr lang="it-IT" sz="1600" b="1" dirty="0">
                <a:latin typeface="Calibri" panose="020F0502020204030204" pitchFamily="34" charset="0"/>
                <a:cs typeface="Calibri" panose="020F0502020204030204" pitchFamily="34" charset="0"/>
              </a:rPr>
              <a:t>attese sulla produzione </a:t>
            </a:r>
            <a:r>
              <a:rPr lang="it-IT" sz="1600" dirty="0">
                <a:latin typeface="Calibri" panose="020F0502020204030204" pitchFamily="34" charset="0"/>
                <a:cs typeface="Calibri" panose="020F0502020204030204" pitchFamily="34" charset="0"/>
              </a:rPr>
              <a:t>si</a:t>
            </a:r>
            <a:r>
              <a:rPr lang="it-IT" sz="1600" b="1"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mostrano sostanzialmente stabili nel quarto trimestre, in linea con i dati dell’intera macroarea.</a:t>
            </a:r>
          </a:p>
          <a:p>
            <a:pPr algn="just" hangingPunct="0"/>
            <a:endParaRPr lang="it-IT" sz="1600" dirty="0">
              <a:solidFill>
                <a:srgbClr val="FF0000"/>
              </a:solidFill>
              <a:latin typeface="Calibri" panose="020F0502020204030204" pitchFamily="34" charset="0"/>
              <a:cs typeface="Calibri" panose="020F0502020204030204" pitchFamily="34"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28</a:t>
            </a:fld>
            <a:endParaRPr lang="it-IT" dirty="0"/>
          </a:p>
        </p:txBody>
      </p:sp>
      <p:grpSp>
        <p:nvGrpSpPr>
          <p:cNvPr id="2" name="Gruppo 1">
            <a:extLst>
              <a:ext uri="{FF2B5EF4-FFF2-40B4-BE49-F238E27FC236}">
                <a16:creationId xmlns:a16="http://schemas.microsoft.com/office/drawing/2014/main" id="{D942121D-BC27-4374-8602-B5F00A15C8EE}"/>
              </a:ext>
            </a:extLst>
          </p:cNvPr>
          <p:cNvGrpSpPr/>
          <p:nvPr/>
        </p:nvGrpSpPr>
        <p:grpSpPr>
          <a:xfrm>
            <a:off x="6816000" y="144000"/>
            <a:ext cx="4134480" cy="624894"/>
            <a:chOff x="6268257" y="151003"/>
            <a:chExt cx="4134480"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916013" y="278784"/>
              <a:ext cx="3486724"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 Aspettative produzione</a:t>
              </a:r>
            </a:p>
          </p:txBody>
        </p:sp>
        <p:pic>
          <p:nvPicPr>
            <p:cNvPr id="6" name="Immagine 5">
              <a:extLst>
                <a:ext uri="{FF2B5EF4-FFF2-40B4-BE49-F238E27FC236}">
                  <a16:creationId xmlns:a16="http://schemas.microsoft.com/office/drawing/2014/main" id="{BD9A1E6D-A4E9-4DDF-9E01-CD762AB338CC}"/>
                </a:ext>
              </a:extLst>
            </p:cNvPr>
            <p:cNvPicPr>
              <a:picLocks noChangeAspect="1"/>
            </p:cNvPicPr>
            <p:nvPr/>
          </p:nvPicPr>
          <p:blipFill>
            <a:blip r:embed="rId3"/>
            <a:stretch>
              <a:fillRect/>
            </a:stretch>
          </p:blipFill>
          <p:spPr>
            <a:xfrm>
              <a:off x="6268257" y="151003"/>
              <a:ext cx="647756" cy="624894"/>
            </a:xfrm>
            <a:prstGeom prst="rect">
              <a:avLst/>
            </a:prstGeom>
          </p:spPr>
        </p:pic>
      </p:grpSp>
    </p:spTree>
    <p:extLst>
      <p:ext uri="{BB962C8B-B14F-4D97-AF65-F5344CB8AC3E}">
        <p14:creationId xmlns:p14="http://schemas.microsoft.com/office/powerpoint/2010/main" val="1615385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29</a:t>
            </a:fld>
            <a:endParaRPr lang="it-IT"/>
          </a:p>
        </p:txBody>
      </p:sp>
      <p:graphicFrame>
        <p:nvGraphicFramePr>
          <p:cNvPr id="13" name="Tabella 12">
            <a:extLst>
              <a:ext uri="{FF2B5EF4-FFF2-40B4-BE49-F238E27FC236}">
                <a16:creationId xmlns:a16="http://schemas.microsoft.com/office/drawing/2014/main" id="{F8F653A8-748A-4848-B6FB-899E1C0F88E1}"/>
              </a:ext>
            </a:extLst>
          </p:cNvPr>
          <p:cNvGraphicFramePr>
            <a:graphicFrameLocks noGrp="1"/>
          </p:cNvGraphicFramePr>
          <p:nvPr>
            <p:extLst>
              <p:ext uri="{D42A27DB-BD31-4B8C-83A1-F6EECF244321}">
                <p14:modId xmlns:p14="http://schemas.microsoft.com/office/powerpoint/2010/main" val="579139468"/>
              </p:ext>
            </p:extLst>
          </p:nvPr>
        </p:nvGraphicFramePr>
        <p:xfrm>
          <a:off x="8713363" y="1665155"/>
          <a:ext cx="3234239" cy="1961899"/>
        </p:xfrm>
        <a:graphic>
          <a:graphicData uri="http://schemas.openxmlformats.org/drawingml/2006/table">
            <a:tbl>
              <a:tblPr firstRow="1" bandRow="1">
                <a:tableStyleId>{5C22544A-7EE6-4342-B048-85BDC9FD1C3A}</a:tableStyleId>
              </a:tblPr>
              <a:tblGrid>
                <a:gridCol w="1204872">
                  <a:extLst>
                    <a:ext uri="{9D8B030D-6E8A-4147-A177-3AD203B41FA5}">
                      <a16:colId xmlns:a16="http://schemas.microsoft.com/office/drawing/2014/main" val="1120627628"/>
                    </a:ext>
                  </a:extLst>
                </a:gridCol>
                <a:gridCol w="948676">
                  <a:extLst>
                    <a:ext uri="{9D8B030D-6E8A-4147-A177-3AD203B41FA5}">
                      <a16:colId xmlns:a16="http://schemas.microsoft.com/office/drawing/2014/main" val="1034152526"/>
                    </a:ext>
                  </a:extLst>
                </a:gridCol>
                <a:gridCol w="1080691">
                  <a:extLst>
                    <a:ext uri="{9D8B030D-6E8A-4147-A177-3AD203B41FA5}">
                      <a16:colId xmlns:a16="http://schemas.microsoft.com/office/drawing/2014/main" val="726858817"/>
                    </a:ext>
                  </a:extLst>
                </a:gridCol>
              </a:tblGrid>
              <a:tr h="560023">
                <a:tc>
                  <a:txBody>
                    <a:bodyPr/>
                    <a:lstStyle/>
                    <a:p>
                      <a:r>
                        <a:rPr lang="it-IT" sz="1400" kern="1200" dirty="0">
                          <a:solidFill>
                            <a:schemeClr val="dk1"/>
                          </a:solidFill>
                          <a:latin typeface="+mj-lt"/>
                          <a:ea typeface="+mn-ea"/>
                          <a:cs typeface="+mn-cs"/>
                        </a:rPr>
                        <a:t>Classe dimensionale</a:t>
                      </a:r>
                    </a:p>
                  </a:txBody>
                  <a:tcPr>
                    <a:solidFill>
                      <a:srgbClr val="E9EBF5"/>
                    </a:solidFill>
                  </a:tcPr>
                </a:tc>
                <a:tc>
                  <a:txBody>
                    <a:bodyPr/>
                    <a:lstStyle/>
                    <a:p>
                      <a:pPr algn="ctr"/>
                      <a:r>
                        <a:rPr lang="it-IT" sz="1400" kern="1200" dirty="0">
                          <a:solidFill>
                            <a:schemeClr val="dk1"/>
                          </a:solidFill>
                          <a:latin typeface="+mj-lt"/>
                          <a:ea typeface="+mn-ea"/>
                          <a:cs typeface="+mn-cs"/>
                        </a:rPr>
                        <a:t>Campione teorico</a:t>
                      </a:r>
                    </a:p>
                  </a:txBody>
                  <a:tcPr>
                    <a:solidFill>
                      <a:srgbClr val="E9EBF5"/>
                    </a:solidFill>
                  </a:tcPr>
                </a:tc>
                <a:tc>
                  <a:txBody>
                    <a:bodyPr/>
                    <a:lstStyle/>
                    <a:p>
                      <a:pPr algn="ctr"/>
                      <a:r>
                        <a:rPr lang="it-IT" sz="1400" kern="1200" dirty="0">
                          <a:solidFill>
                            <a:schemeClr val="dk1"/>
                          </a:solidFill>
                          <a:latin typeface="+mj-lt"/>
                          <a:ea typeface="+mn-ea"/>
                          <a:cs typeface="+mn-cs"/>
                        </a:rPr>
                        <a:t>Campione effettivo</a:t>
                      </a:r>
                    </a:p>
                  </a:txBody>
                  <a:tcPr>
                    <a:solidFill>
                      <a:srgbClr val="E9EBF5"/>
                    </a:solidFill>
                  </a:tcPr>
                </a:tc>
                <a:extLst>
                  <a:ext uri="{0D108BD9-81ED-4DB2-BD59-A6C34878D82A}">
                    <a16:rowId xmlns:a16="http://schemas.microsoft.com/office/drawing/2014/main" val="1354202008"/>
                  </a:ext>
                </a:extLst>
              </a:tr>
              <a:tr h="350469">
                <a:tc>
                  <a:txBody>
                    <a:bodyPr/>
                    <a:lstStyle/>
                    <a:p>
                      <a:r>
                        <a:rPr lang="it-IT" sz="1400" dirty="0">
                          <a:latin typeface="+mj-lt"/>
                        </a:rPr>
                        <a:t>3-5</a:t>
                      </a:r>
                    </a:p>
                  </a:txBody>
                  <a:tcPr/>
                </a:tc>
                <a:tc>
                  <a:txBody>
                    <a:bodyPr/>
                    <a:lstStyle/>
                    <a:p>
                      <a:pPr algn="r"/>
                      <a:r>
                        <a:rPr lang="it-IT" sz="1400" dirty="0">
                          <a:latin typeface="+mj-lt"/>
                        </a:rPr>
                        <a:t>359</a:t>
                      </a:r>
                    </a:p>
                  </a:txBody>
                  <a:tcPr/>
                </a:tc>
                <a:tc>
                  <a:txBody>
                    <a:bodyPr/>
                    <a:lstStyle/>
                    <a:p>
                      <a:pPr algn="r"/>
                      <a:r>
                        <a:rPr lang="it-IT" sz="1400" dirty="0">
                          <a:latin typeface="+mj-lt"/>
                        </a:rPr>
                        <a:t>436</a:t>
                      </a:r>
                    </a:p>
                  </a:txBody>
                  <a:tcPr/>
                </a:tc>
                <a:extLst>
                  <a:ext uri="{0D108BD9-81ED-4DB2-BD59-A6C34878D82A}">
                    <a16:rowId xmlns:a16="http://schemas.microsoft.com/office/drawing/2014/main" val="1537798542"/>
                  </a:ext>
                </a:extLst>
              </a:tr>
              <a:tr h="350469">
                <a:tc>
                  <a:txBody>
                    <a:bodyPr/>
                    <a:lstStyle/>
                    <a:p>
                      <a:r>
                        <a:rPr lang="it-IT" sz="1400" dirty="0">
                          <a:latin typeface="+mj-lt"/>
                        </a:rPr>
                        <a:t>6-9</a:t>
                      </a:r>
                    </a:p>
                  </a:txBody>
                  <a:tcPr/>
                </a:tc>
                <a:tc>
                  <a:txBody>
                    <a:bodyPr/>
                    <a:lstStyle/>
                    <a:p>
                      <a:pPr algn="r"/>
                      <a:r>
                        <a:rPr lang="it-IT" sz="1400" dirty="0">
                          <a:latin typeface="+mj-lt"/>
                        </a:rPr>
                        <a:t>337</a:t>
                      </a:r>
                    </a:p>
                  </a:txBody>
                  <a:tcPr/>
                </a:tc>
                <a:tc>
                  <a:txBody>
                    <a:bodyPr/>
                    <a:lstStyle/>
                    <a:p>
                      <a:pPr algn="r"/>
                      <a:r>
                        <a:rPr lang="it-IT" sz="1400" dirty="0">
                          <a:latin typeface="+mj-lt"/>
                        </a:rPr>
                        <a:t>312</a:t>
                      </a:r>
                    </a:p>
                  </a:txBody>
                  <a:tcPr/>
                </a:tc>
                <a:extLst>
                  <a:ext uri="{0D108BD9-81ED-4DB2-BD59-A6C34878D82A}">
                    <a16:rowId xmlns:a16="http://schemas.microsoft.com/office/drawing/2014/main" val="2104491431"/>
                  </a:ext>
                </a:extLst>
              </a:tr>
              <a:tr h="350469">
                <a:tc>
                  <a:txBody>
                    <a:bodyPr/>
                    <a:lstStyle/>
                    <a:p>
                      <a:r>
                        <a:rPr lang="it-IT" sz="1400" dirty="0">
                          <a:latin typeface="+mj-lt"/>
                        </a:rPr>
                        <a:t>10 e più</a:t>
                      </a:r>
                    </a:p>
                  </a:txBody>
                  <a:tcPr/>
                </a:tc>
                <a:tc>
                  <a:txBody>
                    <a:bodyPr/>
                    <a:lstStyle/>
                    <a:p>
                      <a:pPr algn="r"/>
                      <a:r>
                        <a:rPr lang="it-IT" sz="1400" dirty="0">
                          <a:latin typeface="+mj-lt"/>
                        </a:rPr>
                        <a:t>407</a:t>
                      </a:r>
                    </a:p>
                  </a:txBody>
                  <a:tcPr/>
                </a:tc>
                <a:tc>
                  <a:txBody>
                    <a:bodyPr/>
                    <a:lstStyle/>
                    <a:p>
                      <a:pPr algn="r"/>
                      <a:r>
                        <a:rPr lang="it-IT" sz="1400" dirty="0">
                          <a:latin typeface="+mj-lt"/>
                        </a:rPr>
                        <a:t>371</a:t>
                      </a:r>
                    </a:p>
                  </a:txBody>
                  <a:tcPr/>
                </a:tc>
                <a:extLst>
                  <a:ext uri="{0D108BD9-81ED-4DB2-BD59-A6C34878D82A}">
                    <a16:rowId xmlns:a16="http://schemas.microsoft.com/office/drawing/2014/main" val="1376005010"/>
                  </a:ext>
                </a:extLst>
              </a:tr>
              <a:tr h="350469">
                <a:tc>
                  <a:txBody>
                    <a:bodyPr/>
                    <a:lstStyle/>
                    <a:p>
                      <a:r>
                        <a:rPr lang="it-IT" sz="1400" dirty="0">
                          <a:latin typeface="+mj-lt"/>
                        </a:rPr>
                        <a:t>Totale</a:t>
                      </a:r>
                    </a:p>
                  </a:txBody>
                  <a:tcPr/>
                </a:tc>
                <a:tc>
                  <a:txBody>
                    <a:bodyPr/>
                    <a:lstStyle/>
                    <a:p>
                      <a:pPr algn="r"/>
                      <a:r>
                        <a:rPr lang="it-IT" sz="1400" dirty="0">
                          <a:latin typeface="+mj-lt"/>
                        </a:rPr>
                        <a:t>1.103</a:t>
                      </a:r>
                    </a:p>
                  </a:txBody>
                  <a:tcPr/>
                </a:tc>
                <a:tc>
                  <a:txBody>
                    <a:bodyPr/>
                    <a:lstStyle/>
                    <a:p>
                      <a:pPr algn="r"/>
                      <a:r>
                        <a:rPr lang="it-IT" sz="1400" dirty="0">
                          <a:latin typeface="+mj-lt"/>
                        </a:rPr>
                        <a:t>1.119</a:t>
                      </a:r>
                    </a:p>
                  </a:txBody>
                  <a:tcPr/>
                </a:tc>
                <a:extLst>
                  <a:ext uri="{0D108BD9-81ED-4DB2-BD59-A6C34878D82A}">
                    <a16:rowId xmlns:a16="http://schemas.microsoft.com/office/drawing/2014/main" val="998893889"/>
                  </a:ext>
                </a:extLst>
              </a:tr>
            </a:tbl>
          </a:graphicData>
        </a:graphic>
      </p:graphicFrame>
      <p:sp>
        <p:nvSpPr>
          <p:cNvPr id="15" name="CasellaDiTesto 14">
            <a:extLst>
              <a:ext uri="{FF2B5EF4-FFF2-40B4-BE49-F238E27FC236}">
                <a16:creationId xmlns:a16="http://schemas.microsoft.com/office/drawing/2014/main" id="{D533D70D-FDBB-3342-B5D9-E8D3E09506E4}"/>
              </a:ext>
            </a:extLst>
          </p:cNvPr>
          <p:cNvSpPr txBox="1"/>
          <p:nvPr/>
        </p:nvSpPr>
        <p:spPr>
          <a:xfrm>
            <a:off x="58975" y="4706720"/>
            <a:ext cx="12096000" cy="2062103"/>
          </a:xfrm>
          <a:prstGeom prst="rect">
            <a:avLst/>
          </a:prstGeom>
          <a:noFill/>
        </p:spPr>
        <p:txBody>
          <a:bodyPr wrap="square" rtlCol="0">
            <a:spAutoFit/>
          </a:bodyPr>
          <a:lstStyle/>
          <a:p>
            <a:pPr algn="just" hangingPunct="0"/>
            <a:r>
              <a:rPr lang="it-IT" sz="1600" dirty="0">
                <a:latin typeface="Calibri" panose="020F0502020204030204" pitchFamily="34" charset="0"/>
                <a:cs typeface="Calibri" panose="020F0502020204030204" pitchFamily="34" charset="0"/>
              </a:rPr>
              <a:t>Dai dati ISTAT relativi all’universo di riferimento emerge un sistema delle imprese artigiane con 3 addetti o più  prevalentemente polarizzato sulla meccanica, che occupa la metà degli addetti, seguita da legno mobilio (11%), alimentare(10%) e abbigliamento (7%). Con una quota del 4% degli addetti si trovano: gomma-plastica, tessile e carta editoria. Minerali non metalliferi e varie occupano una quota del 3%, seguiti da pelli-calzature (2%) e siderurgia (1%). Le due classi dimensionali minori occupano una quota simile di addetti (circa il 30%), e le imprese con più di 10 addetti che rappresentano solo il 20% delle unità locali artigiane presenti in regione occupano il 41% degli addetti. Il campo di osservazione dell’analisi è costituito da più di 17.700 unità locali presenti in Lombardia di imprese artigiane con una dimensione superiore ai 2 addetti. In totale l’occupazione generata dalle unità locali del campo di osservazione supera i 125 mila addetti.</a:t>
            </a:r>
          </a:p>
          <a:p>
            <a:pPr algn="just" hangingPunct="0"/>
            <a:endParaRPr lang="it-IT" sz="1600" dirty="0">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9F8DACB3-3F06-43E9-A265-92C687029360}"/>
              </a:ext>
            </a:extLst>
          </p:cNvPr>
          <p:cNvSpPr txBox="1"/>
          <p:nvPr/>
        </p:nvSpPr>
        <p:spPr>
          <a:xfrm>
            <a:off x="16163" y="941018"/>
            <a:ext cx="8500820" cy="584775"/>
          </a:xfrm>
          <a:prstGeom prst="rect">
            <a:avLst/>
          </a:prstGeom>
          <a:solidFill>
            <a:srgbClr val="407BBE"/>
          </a:solidFill>
        </p:spPr>
        <p:txBody>
          <a:bodyPr wrap="square" rtlCol="0">
            <a:spAutoFit/>
          </a:bodyPr>
          <a:lstStyle/>
          <a:p>
            <a:r>
              <a:rPr lang="it-IT" sz="1600" dirty="0">
                <a:solidFill>
                  <a:schemeClr val="bg1"/>
                </a:solidFill>
                <a:latin typeface="+mj-lt"/>
              </a:rPr>
              <a:t>Distribuzione imprese artigiane e addetti per settore e classe dimensionale</a:t>
            </a:r>
          </a:p>
          <a:p>
            <a:r>
              <a:rPr lang="it-IT" sz="1600" dirty="0">
                <a:solidFill>
                  <a:schemeClr val="bg1"/>
                </a:solidFill>
                <a:latin typeface="+mj-lt"/>
              </a:rPr>
              <a:t>Imprese con 3 addetti o più – Anno 2022</a:t>
            </a:r>
          </a:p>
        </p:txBody>
      </p:sp>
      <p:grpSp>
        <p:nvGrpSpPr>
          <p:cNvPr id="6" name="Gruppo 5">
            <a:extLst>
              <a:ext uri="{FF2B5EF4-FFF2-40B4-BE49-F238E27FC236}">
                <a16:creationId xmlns:a16="http://schemas.microsoft.com/office/drawing/2014/main" id="{4A21D8E1-1D11-4072-991E-890C8D554D2F}"/>
              </a:ext>
            </a:extLst>
          </p:cNvPr>
          <p:cNvGrpSpPr/>
          <p:nvPr/>
        </p:nvGrpSpPr>
        <p:grpSpPr>
          <a:xfrm>
            <a:off x="6816000" y="144000"/>
            <a:ext cx="4552572" cy="632515"/>
            <a:chOff x="5931335" y="98364"/>
            <a:chExt cx="4552572"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556229" y="229956"/>
              <a:ext cx="3927678"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Artigianato – La struttura del campione</a:t>
              </a:r>
            </a:p>
          </p:txBody>
        </p:sp>
        <p:pic>
          <p:nvPicPr>
            <p:cNvPr id="5" name="Immagine 4">
              <a:extLst>
                <a:ext uri="{FF2B5EF4-FFF2-40B4-BE49-F238E27FC236}">
                  <a16:creationId xmlns:a16="http://schemas.microsoft.com/office/drawing/2014/main" id="{85B0E9C3-F97B-49F4-AAA1-E244964365BF}"/>
                </a:ext>
              </a:extLst>
            </p:cNvPr>
            <p:cNvPicPr>
              <a:picLocks noChangeAspect="1"/>
            </p:cNvPicPr>
            <p:nvPr/>
          </p:nvPicPr>
          <p:blipFill>
            <a:blip r:embed="rId2"/>
            <a:stretch>
              <a:fillRect/>
            </a:stretch>
          </p:blipFill>
          <p:spPr>
            <a:xfrm>
              <a:off x="5931335" y="98364"/>
              <a:ext cx="624894" cy="632515"/>
            </a:xfrm>
            <a:prstGeom prst="rect">
              <a:avLst/>
            </a:prstGeom>
          </p:spPr>
        </p:pic>
      </p:grpSp>
      <p:pic>
        <p:nvPicPr>
          <p:cNvPr id="4" name="Immagine 3">
            <a:extLst>
              <a:ext uri="{FF2B5EF4-FFF2-40B4-BE49-F238E27FC236}">
                <a16:creationId xmlns:a16="http://schemas.microsoft.com/office/drawing/2014/main" id="{BCEE5877-7EEC-4B7B-8834-10A085A4D338}"/>
              </a:ext>
            </a:extLst>
          </p:cNvPr>
          <p:cNvPicPr>
            <a:picLocks noChangeAspect="1"/>
          </p:cNvPicPr>
          <p:nvPr/>
        </p:nvPicPr>
        <p:blipFill>
          <a:blip r:embed="rId3"/>
          <a:stretch>
            <a:fillRect/>
          </a:stretch>
        </p:blipFill>
        <p:spPr>
          <a:xfrm>
            <a:off x="16162" y="1525793"/>
            <a:ext cx="8574101" cy="3032877"/>
          </a:xfrm>
          <a:prstGeom prst="rect">
            <a:avLst/>
          </a:prstGeom>
        </p:spPr>
      </p:pic>
      <p:sp>
        <p:nvSpPr>
          <p:cNvPr id="14" name="CasellaDiTesto 13">
            <a:extLst>
              <a:ext uri="{FF2B5EF4-FFF2-40B4-BE49-F238E27FC236}">
                <a16:creationId xmlns:a16="http://schemas.microsoft.com/office/drawing/2014/main" id="{393C1C7C-BEA4-49BE-84B7-82815251D674}"/>
              </a:ext>
            </a:extLst>
          </p:cNvPr>
          <p:cNvSpPr txBox="1"/>
          <p:nvPr/>
        </p:nvSpPr>
        <p:spPr>
          <a:xfrm>
            <a:off x="8584483" y="941105"/>
            <a:ext cx="3492000" cy="576000"/>
          </a:xfrm>
          <a:prstGeom prst="rect">
            <a:avLst/>
          </a:prstGeom>
          <a:solidFill>
            <a:srgbClr val="407BBE"/>
          </a:solidFill>
        </p:spPr>
        <p:txBody>
          <a:bodyPr wrap="square" rtlCol="0">
            <a:spAutoFit/>
          </a:bodyPr>
          <a:lstStyle/>
          <a:p>
            <a:pPr algn="ctr"/>
            <a:r>
              <a:rPr lang="it-IT" sz="1600" dirty="0">
                <a:solidFill>
                  <a:schemeClr val="bg1"/>
                </a:solidFill>
                <a:latin typeface="+mj-lt"/>
              </a:rPr>
              <a:t>Copertura indagine 4° trimestre 2024</a:t>
            </a:r>
          </a:p>
        </p:txBody>
      </p:sp>
    </p:spTree>
    <p:extLst>
      <p:ext uri="{BB962C8B-B14F-4D97-AF65-F5344CB8AC3E}">
        <p14:creationId xmlns:p14="http://schemas.microsoft.com/office/powerpoint/2010/main" val="1630029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3</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4769827" cy="647756"/>
            <a:chOff x="6247522" y="91748"/>
            <a:chExt cx="4769827"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4106830"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Global </a:t>
              </a:r>
              <a:r>
                <a:rPr lang="it-IT" b="1" dirty="0" err="1">
                  <a:solidFill>
                    <a:srgbClr val="407BBE"/>
                  </a:solidFill>
                  <a:latin typeface="Calibri" panose="020F0502020204030204" pitchFamily="34" charset="0"/>
                  <a:cs typeface="Calibri" panose="020F0502020204030204" pitchFamily="34" charset="0"/>
                </a:rPr>
                <a:t>overview</a:t>
              </a:r>
              <a:r>
                <a:rPr lang="it-IT" b="1" dirty="0">
                  <a:solidFill>
                    <a:srgbClr val="407BBE"/>
                  </a:solidFill>
                  <a:latin typeface="Calibri" panose="020F0502020204030204" pitchFamily="34" charset="0"/>
                  <a:cs typeface="Calibri" panose="020F0502020204030204" pitchFamily="34" charset="0"/>
                </a:rPr>
                <a:t> –  Commercio mondiale</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365761" y="4573614"/>
            <a:ext cx="11281742" cy="1815882"/>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Nel terzo trimestre dell’anno si conferma la fase di debolezza dell’at­tività industriale. La frenata dell’industria caratterizza tutte le maggiori economie, e in parte è riconducibile a una ricomposizione della domanda, che si sta spostando verso i servizi.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rPr>
              <a:t>I</a:t>
            </a: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l commercio mondiale</a:t>
            </a:r>
            <a:r>
              <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rPr>
              <a:t> ha rallentato nei mesi estivi</a:t>
            </a: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 Si distingue, tuttavia, il caso della Cina che sta realizzando una crescita sostenuta delle proprie esportazioni. La Cina sta guadagnando importanti quote di mercato, consolidando la propria posizione in settori tecnologicamente avanzati, e in particolare nelle maggiori filiere legate alla transizione ambientale.</a:t>
            </a:r>
            <a:endParaRPr lang="it-IT"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È possibile che l’introduzione dei dazi da parte degli Usa (per ora contro Canada, Messico e Cina) possa incidere negativamente sull’andamento degli scambi mondiali, determinando una recessione dell’industria nel 2025.</a:t>
            </a:r>
          </a:p>
        </p:txBody>
      </p:sp>
      <p:pic>
        <p:nvPicPr>
          <p:cNvPr id="3" name="Immagine 2">
            <a:extLst>
              <a:ext uri="{FF2B5EF4-FFF2-40B4-BE49-F238E27FC236}">
                <a16:creationId xmlns:a16="http://schemas.microsoft.com/office/drawing/2014/main" id="{7DF8F3D7-F83C-4766-9656-5F829F348416}"/>
              </a:ext>
            </a:extLst>
          </p:cNvPr>
          <p:cNvPicPr>
            <a:picLocks noChangeAspect="1"/>
          </p:cNvPicPr>
          <p:nvPr/>
        </p:nvPicPr>
        <p:blipFill>
          <a:blip r:embed="rId3"/>
          <a:stretch>
            <a:fillRect/>
          </a:stretch>
        </p:blipFill>
        <p:spPr>
          <a:xfrm>
            <a:off x="1071034" y="920100"/>
            <a:ext cx="9793780" cy="3480434"/>
          </a:xfrm>
          <a:prstGeom prst="rect">
            <a:avLst/>
          </a:prstGeom>
        </p:spPr>
      </p:pic>
    </p:spTree>
    <p:extLst>
      <p:ext uri="{BB962C8B-B14F-4D97-AF65-F5344CB8AC3E}">
        <p14:creationId xmlns:p14="http://schemas.microsoft.com/office/powerpoint/2010/main" val="4053463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161602A-4832-BE4F-93FB-93FE198FFF7C}"/>
              </a:ext>
            </a:extLst>
          </p:cNvPr>
          <p:cNvSpPr txBox="1"/>
          <p:nvPr/>
        </p:nvSpPr>
        <p:spPr>
          <a:xfrm>
            <a:off x="260402" y="1346200"/>
            <a:ext cx="11531907" cy="4801314"/>
          </a:xfrm>
          <a:prstGeom prst="rect">
            <a:avLst/>
          </a:prstGeom>
          <a:noFill/>
          <a:ln>
            <a:noFill/>
          </a:ln>
        </p:spPr>
        <p:txBody>
          <a:bodyPr wrap="square" rtlCol="0">
            <a:spAutoFit/>
          </a:bodyPr>
          <a:lstStyle/>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Nel quarto trimestre </a:t>
            </a:r>
            <a:r>
              <a:rPr lang="it-IT" sz="1600" b="1" dirty="0">
                <a:solidFill>
                  <a:srgbClr val="407BBE"/>
                </a:solidFill>
                <a:latin typeface="Calibri" panose="020F0502020204030204" pitchFamily="34" charset="0"/>
                <a:cs typeface="Calibri" panose="020F0502020204030204" pitchFamily="34" charset="0"/>
              </a:rPr>
              <a:t>l’attività produttiva del comparto artigiano lombardo si è stabilizzata</a:t>
            </a:r>
            <a:r>
              <a:rPr lang="it-IT" sz="1600" dirty="0">
                <a:latin typeface="Calibri" panose="020F0502020204030204" pitchFamily="34" charset="0"/>
                <a:cs typeface="Calibri" panose="020F0502020204030204" pitchFamily="34" charset="0"/>
              </a:rPr>
              <a:t>.</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La produzione artigiana registra una crescita nulla a livello congiunturale, e dello 0,4% nel confronto anno su anno.</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Il </a:t>
            </a:r>
            <a:r>
              <a:rPr lang="it-IT" sz="1600" b="1" dirty="0">
                <a:solidFill>
                  <a:srgbClr val="407BBE"/>
                </a:solidFill>
                <a:latin typeface="Calibri" panose="020F0502020204030204" pitchFamily="34" charset="0"/>
                <a:cs typeface="Calibri" panose="020F0502020204030204" pitchFamily="34" charset="0"/>
              </a:rPr>
              <a:t>mercato interno continua a mostrarsi debole</a:t>
            </a:r>
            <a:r>
              <a:rPr lang="it-IT" sz="1600" dirty="0">
                <a:latin typeface="Calibri" panose="020F0502020204030204" pitchFamily="34" charset="0"/>
                <a:cs typeface="Calibri" panose="020F0502020204030204" pitchFamily="34" charset="0"/>
              </a:rPr>
              <a:t>. Per gli ordini interni si osserva una contrazione dell’1,3% su base annua.</a:t>
            </a:r>
            <a:endParaRPr lang="it-IT" sz="1600" b="1" dirty="0">
              <a:latin typeface="Calibri" panose="020F0502020204030204" pitchFamily="34" charset="0"/>
              <a:cs typeface="Calibri" panose="020F0502020204030204" pitchFamily="34" charset="0"/>
            </a:endParaRP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La crescita dei </a:t>
            </a:r>
            <a:r>
              <a:rPr lang="it-IT" sz="1600" b="1" dirty="0">
                <a:solidFill>
                  <a:srgbClr val="407BBE"/>
                </a:solidFill>
                <a:latin typeface="Calibri" panose="020F0502020204030204" pitchFamily="34" charset="0"/>
                <a:cs typeface="Calibri" panose="020F0502020204030204" pitchFamily="34" charset="0"/>
              </a:rPr>
              <a:t>prezzi</a:t>
            </a:r>
            <a:r>
              <a:rPr lang="it-IT" sz="1600" dirty="0">
                <a:latin typeface="Calibri" panose="020F0502020204030204" pitchFamily="34" charset="0"/>
                <a:cs typeface="Calibri" panose="020F0502020204030204" pitchFamily="34" charset="0"/>
              </a:rPr>
              <a:t> è ancora piuttosto sostenuta, seppur in rallentamento. </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L’</a:t>
            </a:r>
            <a:r>
              <a:rPr lang="it-IT" sz="1600" b="1" dirty="0">
                <a:solidFill>
                  <a:srgbClr val="407BBE"/>
                </a:solidFill>
                <a:latin typeface="Calibri" panose="020F0502020204030204" pitchFamily="34" charset="0"/>
                <a:cs typeface="Calibri" panose="020F0502020204030204" pitchFamily="34" charset="0"/>
              </a:rPr>
              <a:t>occupazione</a:t>
            </a:r>
            <a:r>
              <a:rPr lang="it-IT" sz="1600" dirty="0">
                <a:latin typeface="Calibri" panose="020F0502020204030204" pitchFamily="34" charset="0"/>
                <a:cs typeface="Calibri" panose="020F0502020204030204" pitchFamily="34" charset="0"/>
              </a:rPr>
              <a:t> resta stabile. Il saldo tra ingressi e uscite è pari a -0,1%. Il ricorso alla CIG continua in generale ad essere contenuto; si osserva un maggiore ricorso per le imprese artigiane del settore calzaturiero e siderurgico.</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Times New Roman" panose="02020603050405020304" pitchFamily="18" charset="0"/>
              </a:rPr>
              <a:t>L</a:t>
            </a:r>
            <a:r>
              <a:rPr lang="it-IT" sz="1600" dirty="0">
                <a:effectLst/>
                <a:latin typeface="Calibri" panose="020F0502020204030204" pitchFamily="34" charset="0"/>
                <a:ea typeface="Calibri" panose="020F0502020204030204" pitchFamily="34" charset="0"/>
                <a:cs typeface="Times New Roman" panose="02020603050405020304" pitchFamily="18" charset="0"/>
              </a:rPr>
              <a:t>’attività economica per </a:t>
            </a:r>
            <a:r>
              <a:rPr lang="it-IT" sz="1600" dirty="0">
                <a:latin typeface="Calibri" panose="020F0502020204030204" pitchFamily="34" charset="0"/>
                <a:ea typeface="Calibri" panose="020F0502020204030204" pitchFamily="34" charset="0"/>
                <a:cs typeface="Times New Roman" panose="02020603050405020304" pitchFamily="18" charset="0"/>
              </a:rPr>
              <a:t>le </a:t>
            </a:r>
            <a:r>
              <a:rPr lang="it-IT" sz="1600" dirty="0">
                <a:effectLst/>
                <a:latin typeface="Calibri" panose="020F0502020204030204" pitchFamily="34" charset="0"/>
                <a:ea typeface="Calibri" panose="020F0502020204030204" pitchFamily="34" charset="0"/>
                <a:cs typeface="Times New Roman" panose="02020603050405020304" pitchFamily="18" charset="0"/>
              </a:rPr>
              <a:t>imprese più piccole </a:t>
            </a:r>
            <a:r>
              <a:rPr lang="it-IT" sz="1600" dirty="0">
                <a:latin typeface="Calibri" panose="020F0502020204030204" pitchFamily="34" charset="0"/>
                <a:cs typeface="Calibri" panose="020F0502020204030204" pitchFamily="34" charset="0"/>
              </a:rPr>
              <a:t>(tra 3 e 5 addetti)</a:t>
            </a:r>
            <a:r>
              <a:rPr lang="it-IT" sz="1600" dirty="0">
                <a:effectLst/>
                <a:latin typeface="Calibri" panose="020F0502020204030204" pitchFamily="34" charset="0"/>
                <a:ea typeface="Calibri" panose="020F0502020204030204" pitchFamily="34" charset="0"/>
                <a:cs typeface="Times New Roman" panose="02020603050405020304" pitchFamily="18" charset="0"/>
              </a:rPr>
              <a:t> si dimostra tutto sommato stabile</a:t>
            </a:r>
            <a:r>
              <a:rPr lang="it-IT" sz="1600" dirty="0">
                <a:latin typeface="Calibri" panose="020F0502020204030204" pitchFamily="34" charset="0"/>
                <a:cs typeface="Calibri" panose="020F0502020204030204" pitchFamily="34" charset="0"/>
              </a:rPr>
              <a:t>; un rallentamento più marcato caratterizza invece quelle di </a:t>
            </a:r>
            <a:r>
              <a:rPr lang="it-IT" sz="1600" b="1" dirty="0">
                <a:solidFill>
                  <a:srgbClr val="407BBE"/>
                </a:solidFill>
                <a:latin typeface="Calibri" panose="020F0502020204030204" pitchFamily="34" charset="0"/>
                <a:cs typeface="Calibri" panose="020F0502020204030204" pitchFamily="34" charset="0"/>
              </a:rPr>
              <a:t>media dimensione </a:t>
            </a:r>
            <a:r>
              <a:rPr lang="it-IT" sz="1600" dirty="0">
                <a:latin typeface="Calibri" panose="020F0502020204030204" pitchFamily="34" charset="0"/>
                <a:cs typeface="Calibri" panose="020F0502020204030204" pitchFamily="34" charset="0"/>
              </a:rPr>
              <a:t>(tra i 6 e i 9 addetti). Vanno meglio le imprese artigiane oltre i 10 addetti.</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Nel quarto trimestre le </a:t>
            </a:r>
            <a:r>
              <a:rPr lang="it-IT" sz="1600" b="1" dirty="0">
                <a:solidFill>
                  <a:srgbClr val="407BBE"/>
                </a:solidFill>
                <a:latin typeface="Calibri" panose="020F0502020204030204" pitchFamily="34" charset="0"/>
                <a:cs typeface="Calibri" panose="020F0502020204030204" pitchFamily="34" charset="0"/>
              </a:rPr>
              <a:t>aspettative</a:t>
            </a:r>
            <a:r>
              <a:rPr lang="it-IT" sz="1600" dirty="0">
                <a:latin typeface="Calibri" panose="020F0502020204030204" pitchFamily="34" charset="0"/>
                <a:cs typeface="Calibri" panose="020F0502020204030204" pitchFamily="34" charset="0"/>
              </a:rPr>
              <a:t> per il comparto artigiano confermano un diffuso pessimismo</a:t>
            </a:r>
            <a:r>
              <a:rPr lang="it-IT" sz="1600" dirty="0">
                <a:latin typeface="Calibri" panose="020F0502020204030204" pitchFamily="34" charset="0"/>
                <a:cs typeface="Times New Roman" panose="02020603050405020304" pitchFamily="18" charset="0"/>
              </a:rPr>
              <a:t>. In particolare</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peggiorano ulteriormente le attese</a:t>
            </a:r>
            <a:r>
              <a:rPr lang="it-IT" sz="1600" dirty="0">
                <a:effectLst/>
                <a:latin typeface="Calibri" panose="020F0502020204030204" pitchFamily="34" charset="0"/>
                <a:ea typeface="Calibri" panose="020F0502020204030204" pitchFamily="34" charset="0"/>
                <a:cs typeface="Times New Roman" panose="02020603050405020304" pitchFamily="18" charset="0"/>
              </a:rPr>
              <a:t> relative a produzione e fatturato, e le prospettive sulla domanda interna.</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Rispetto a quanto rilevato nel precedente trimestre si ridimensionano tuttavia i rischi di contrazione dell’occupazione. </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Le imprese artigiane vedono le migliori </a:t>
            </a:r>
            <a:r>
              <a:rPr lang="it-IT" sz="1600" b="1" dirty="0">
                <a:solidFill>
                  <a:srgbClr val="407BBE"/>
                </a:solidFill>
                <a:latin typeface="Calibri" panose="020F0502020204030204" pitchFamily="34" charset="0"/>
                <a:cs typeface="Calibri" panose="020F0502020204030204" pitchFamily="34" charset="0"/>
              </a:rPr>
              <a:t>opportunità</a:t>
            </a:r>
            <a:r>
              <a:rPr lang="it-IT" sz="1600" dirty="0">
                <a:latin typeface="Calibri" panose="020F0502020204030204" pitchFamily="34" charset="0"/>
                <a:cs typeface="Calibri" panose="020F0502020204030204" pitchFamily="34" charset="0"/>
              </a:rPr>
              <a:t> di ripresa dalla flessione dei costi delle materie prime e dalla </a:t>
            </a:r>
            <a:r>
              <a:rPr lang="it-IT" sz="1600" b="1" dirty="0">
                <a:solidFill>
                  <a:srgbClr val="407BBE"/>
                </a:solidFill>
                <a:latin typeface="Calibri" panose="020F0502020204030204" pitchFamily="34" charset="0"/>
                <a:cs typeface="Calibri" panose="020F0502020204030204" pitchFamily="34" charset="0"/>
              </a:rPr>
              <a:t>ripresa dei consumi </a:t>
            </a:r>
            <a:r>
              <a:rPr lang="it-IT" sz="1600" dirty="0">
                <a:latin typeface="Calibri" panose="020F0502020204030204" pitchFamily="34" charset="0"/>
                <a:cs typeface="Calibri" panose="020F0502020204030204" pitchFamily="34" charset="0"/>
              </a:rPr>
              <a:t>grazie agli effetti del rallentamento dei prezzi e della ripresa dei salari.</a:t>
            </a:r>
          </a:p>
          <a:p>
            <a:pPr marL="285750" indent="-285750" algn="just" hangingPunct="0">
              <a:spcAft>
                <a:spcPts val="6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I maggiori </a:t>
            </a:r>
            <a:r>
              <a:rPr lang="it-IT" sz="1600" b="1" dirty="0">
                <a:solidFill>
                  <a:srgbClr val="407BBE"/>
                </a:solidFill>
                <a:latin typeface="Calibri" panose="020F0502020204030204" pitchFamily="34" charset="0"/>
                <a:cs typeface="Calibri" panose="020F0502020204030204" pitchFamily="34" charset="0"/>
              </a:rPr>
              <a:t>rischi</a:t>
            </a:r>
            <a:r>
              <a:rPr lang="it-IT" sz="1600" dirty="0">
                <a:latin typeface="Calibri" panose="020F0502020204030204" pitchFamily="34" charset="0"/>
                <a:cs typeface="Calibri" panose="020F0502020204030204" pitchFamily="34" charset="0"/>
              </a:rPr>
              <a:t> percepiti dalle imprese artigiane sono legati alla possibilità di una nuova fase di aumento dei prezzi dell’energia e alle conseguenze derivanti dalla crisi dell’auto tedesca.</a:t>
            </a:r>
          </a:p>
          <a:p>
            <a:pPr marL="285750" indent="-285750" algn="just" hangingPunct="0">
              <a:spcAft>
                <a:spcPts val="600"/>
              </a:spcAft>
              <a:buFont typeface="Wingdings" panose="05000000000000000000" pitchFamily="2" charset="2"/>
              <a:buChar char="Ø"/>
            </a:pPr>
            <a:endParaRPr lang="it-IT" sz="1600" dirty="0">
              <a:latin typeface="Calibri" panose="020F0502020204030204" pitchFamily="34" charset="0"/>
              <a:cs typeface="Calibri" panose="020F0502020204030204" pitchFamily="34"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30</a:t>
            </a:fld>
            <a:endParaRPr lang="it-IT"/>
          </a:p>
        </p:txBody>
      </p:sp>
      <p:grpSp>
        <p:nvGrpSpPr>
          <p:cNvPr id="3" name="Gruppo 2">
            <a:extLst>
              <a:ext uri="{FF2B5EF4-FFF2-40B4-BE49-F238E27FC236}">
                <a16:creationId xmlns:a16="http://schemas.microsoft.com/office/drawing/2014/main" id="{91BF5730-92FB-4632-AEAE-499453FAFA4F}"/>
              </a:ext>
            </a:extLst>
          </p:cNvPr>
          <p:cNvGrpSpPr/>
          <p:nvPr/>
        </p:nvGrpSpPr>
        <p:grpSpPr>
          <a:xfrm>
            <a:off x="6816000" y="144000"/>
            <a:ext cx="3772615" cy="632515"/>
            <a:chOff x="5853694" y="137129"/>
            <a:chExt cx="3772615"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478588" y="268720"/>
              <a:ext cx="3147721"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Artigianato – Quadro di sintesi </a:t>
              </a:r>
            </a:p>
          </p:txBody>
        </p:sp>
        <p:pic>
          <p:nvPicPr>
            <p:cNvPr id="2" name="Immagine 1">
              <a:extLst>
                <a:ext uri="{FF2B5EF4-FFF2-40B4-BE49-F238E27FC236}">
                  <a16:creationId xmlns:a16="http://schemas.microsoft.com/office/drawing/2014/main" id="{3C66868C-E64D-4DBF-94AD-222066BCA717}"/>
                </a:ext>
              </a:extLst>
            </p:cNvPr>
            <p:cNvPicPr>
              <a:picLocks noChangeAspect="1"/>
            </p:cNvPicPr>
            <p:nvPr/>
          </p:nvPicPr>
          <p:blipFill>
            <a:blip r:embed="rId2"/>
            <a:stretch>
              <a:fillRect/>
            </a:stretch>
          </p:blipFill>
          <p:spPr>
            <a:xfrm>
              <a:off x="5853694" y="137129"/>
              <a:ext cx="624894" cy="632515"/>
            </a:xfrm>
            <a:prstGeom prst="rect">
              <a:avLst/>
            </a:prstGeom>
          </p:spPr>
        </p:pic>
      </p:grpSp>
    </p:spTree>
    <p:extLst>
      <p:ext uri="{BB962C8B-B14F-4D97-AF65-F5344CB8AC3E}">
        <p14:creationId xmlns:p14="http://schemas.microsoft.com/office/powerpoint/2010/main" val="2204836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1F4FA6A6-5A90-4C4E-B506-6E20987AF8A9}"/>
              </a:ext>
            </a:extLst>
          </p:cNvPr>
          <p:cNvSpPr txBox="1"/>
          <p:nvPr/>
        </p:nvSpPr>
        <p:spPr>
          <a:xfrm>
            <a:off x="8358295" y="1259939"/>
            <a:ext cx="3693860" cy="4770537"/>
          </a:xfrm>
          <a:prstGeom prst="rect">
            <a:avLst/>
          </a:prstGeom>
          <a:noFill/>
        </p:spPr>
        <p:txBody>
          <a:bodyPr wrap="square" rtlCol="0">
            <a:spAutoFit/>
          </a:bodyPr>
          <a:lstStyle/>
          <a:p>
            <a:pPr marL="285750" indent="-285750" algn="just" hangingPunct="0">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Times New Roman" panose="02020603050405020304" pitchFamily="18" charset="0"/>
              </a:rPr>
              <a:t>I dati sull’ultimo trimestre dell’anno confermano la </a:t>
            </a:r>
            <a:r>
              <a:rPr lang="it-IT"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sostanziale stabilità della domanda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per il comparto artigiano.</a:t>
            </a:r>
          </a:p>
          <a:p>
            <a:pPr algn="just" hangingPunct="0"/>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hangingPunct="0">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Times New Roman" panose="02020603050405020304" pitchFamily="18" charset="0"/>
              </a:rPr>
              <a:t>L</a:t>
            </a:r>
            <a:r>
              <a:rPr lang="it-IT" sz="1600" dirty="0">
                <a:effectLst/>
                <a:latin typeface="Calibri" panose="020F0502020204030204" pitchFamily="34" charset="0"/>
                <a:ea typeface="Calibri" panose="020F0502020204030204" pitchFamily="34" charset="0"/>
                <a:cs typeface="Times New Roman" panose="02020603050405020304" pitchFamily="18" charset="0"/>
              </a:rPr>
              <a:t>a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produzione</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registra una crescita nulla, così come il fatturato</a:t>
            </a:r>
            <a:r>
              <a:rPr lang="it-IT" sz="1600" dirty="0">
                <a:effectLst/>
                <a:latin typeface="Calibri" panose="020F0502020204030204" pitchFamily="34" charset="0"/>
                <a:ea typeface="Calibri" panose="020F0502020204030204" pitchFamily="34" charset="0"/>
                <a:cs typeface="Times New Roman" panose="02020603050405020304" pitchFamily="18" charset="0"/>
              </a:rPr>
              <a:t>. Il mercato interno - il più rilevante per il fatturato artigiano, dato che la quota estera si ferma intorno al 7% - mostra una leggera contrazione a livello congiunturale (con una calo del -0,4%). Gli ordini esteri invece registrano una variazione di segno positivo (+0,2%), in linea i passati trimestri.</a:t>
            </a:r>
          </a:p>
          <a:p>
            <a:pPr marL="285750" indent="-285750" algn="just" hangingPunct="0">
              <a:buFont typeface="Wingdings" panose="05000000000000000000" pitchFamily="2" charset="2"/>
              <a:buChar char="Ø"/>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hangingPunct="0">
              <a:buFont typeface="Wingdings" panose="05000000000000000000" pitchFamily="2" charset="2"/>
              <a:buChar char="Ø"/>
            </a:pPr>
            <a:r>
              <a:rPr lang="it-IT" sz="1600" dirty="0">
                <a:latin typeface="Calibri" panose="020F0502020204030204" pitchFamily="34" charset="0"/>
                <a:cs typeface="Calibri" panose="020F0502020204030204" pitchFamily="34" charset="0"/>
              </a:rPr>
              <a:t>Il </a:t>
            </a:r>
            <a:r>
              <a:rPr lang="it-IT" sz="1600" b="1" dirty="0">
                <a:solidFill>
                  <a:srgbClr val="407BBE"/>
                </a:solidFill>
                <a:latin typeface="Calibri" panose="020F0502020204030204" pitchFamily="34" charset="0"/>
                <a:cs typeface="Times New Roman" panose="02020603050405020304" pitchFamily="18" charset="0"/>
              </a:rPr>
              <a:t>tasso di utilizzo degli impianti </a:t>
            </a:r>
            <a:r>
              <a:rPr lang="it-IT" sz="1600" dirty="0">
                <a:latin typeface="Calibri" panose="020F0502020204030204" pitchFamily="34" charset="0"/>
                <a:cs typeface="Calibri" panose="020F0502020204030204" pitchFamily="34" charset="0"/>
              </a:rPr>
              <a:t>segnala un recupero posizionandosi al 67,7%.</a:t>
            </a:r>
            <a:endParaRPr lang="it-IT" sz="1600" dirty="0">
              <a:highlight>
                <a:srgbClr val="FFFF00"/>
              </a:highlight>
              <a:latin typeface="Calibri" panose="020F0502020204030204" pitchFamily="34" charset="0"/>
              <a:cs typeface="Calibri" panose="020F0502020204030204" pitchFamily="34"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31</a:t>
            </a:fld>
            <a:endParaRPr lang="it-IT"/>
          </a:p>
        </p:txBody>
      </p:sp>
      <p:grpSp>
        <p:nvGrpSpPr>
          <p:cNvPr id="4" name="Gruppo 3">
            <a:extLst>
              <a:ext uri="{FF2B5EF4-FFF2-40B4-BE49-F238E27FC236}">
                <a16:creationId xmlns:a16="http://schemas.microsoft.com/office/drawing/2014/main" id="{7855E2BE-3794-4908-B015-D299BB01B9B3}"/>
              </a:ext>
            </a:extLst>
          </p:cNvPr>
          <p:cNvGrpSpPr/>
          <p:nvPr/>
        </p:nvGrpSpPr>
        <p:grpSpPr>
          <a:xfrm>
            <a:off x="6561928" y="144000"/>
            <a:ext cx="5417424" cy="632515"/>
            <a:chOff x="5668789" y="113737"/>
            <a:chExt cx="5417424"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293683" y="245328"/>
              <a:ext cx="4792530"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Artigianato – Principali indicatori congiunturali </a:t>
              </a:r>
            </a:p>
          </p:txBody>
        </p:sp>
        <p:pic>
          <p:nvPicPr>
            <p:cNvPr id="2" name="Immagine 1">
              <a:extLst>
                <a:ext uri="{FF2B5EF4-FFF2-40B4-BE49-F238E27FC236}">
                  <a16:creationId xmlns:a16="http://schemas.microsoft.com/office/drawing/2014/main" id="{E18D521F-7858-4513-BE77-1FBF4A927F85}"/>
                </a:ext>
              </a:extLst>
            </p:cNvPr>
            <p:cNvPicPr>
              <a:picLocks noChangeAspect="1"/>
            </p:cNvPicPr>
            <p:nvPr/>
          </p:nvPicPr>
          <p:blipFill>
            <a:blip r:embed="rId2"/>
            <a:stretch>
              <a:fillRect/>
            </a:stretch>
          </p:blipFill>
          <p:spPr>
            <a:xfrm>
              <a:off x="5668789" y="113737"/>
              <a:ext cx="624894" cy="632515"/>
            </a:xfrm>
            <a:prstGeom prst="rect">
              <a:avLst/>
            </a:prstGeom>
          </p:spPr>
        </p:pic>
      </p:grpSp>
      <p:pic>
        <p:nvPicPr>
          <p:cNvPr id="3" name="Immagine 2">
            <a:extLst>
              <a:ext uri="{FF2B5EF4-FFF2-40B4-BE49-F238E27FC236}">
                <a16:creationId xmlns:a16="http://schemas.microsoft.com/office/drawing/2014/main" id="{C8E21BB2-BDAA-4B3B-BC0A-EC5EE6604D25}"/>
              </a:ext>
            </a:extLst>
          </p:cNvPr>
          <p:cNvPicPr>
            <a:picLocks noChangeAspect="1"/>
          </p:cNvPicPr>
          <p:nvPr/>
        </p:nvPicPr>
        <p:blipFill>
          <a:blip r:embed="rId3"/>
          <a:stretch>
            <a:fillRect/>
          </a:stretch>
        </p:blipFill>
        <p:spPr>
          <a:xfrm>
            <a:off x="0" y="1326396"/>
            <a:ext cx="8428008" cy="4362323"/>
          </a:xfrm>
          <a:prstGeom prst="rect">
            <a:avLst/>
          </a:prstGeom>
        </p:spPr>
      </p:pic>
    </p:spTree>
    <p:extLst>
      <p:ext uri="{BB962C8B-B14F-4D97-AF65-F5344CB8AC3E}">
        <p14:creationId xmlns:p14="http://schemas.microsoft.com/office/powerpoint/2010/main" val="3341565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135F0A66-2954-480C-8CB6-78EF30963576}"/>
              </a:ext>
            </a:extLst>
          </p:cNvPr>
          <p:cNvSpPr txBox="1"/>
          <p:nvPr/>
        </p:nvSpPr>
        <p:spPr>
          <a:xfrm>
            <a:off x="72176" y="3800996"/>
            <a:ext cx="11955166" cy="2920479"/>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I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dati tendenziali </a:t>
            </a:r>
            <a:r>
              <a:rPr lang="it-IT" sz="1600" dirty="0">
                <a:effectLst/>
                <a:latin typeface="Calibri" panose="020F0502020204030204" pitchFamily="34" charset="0"/>
                <a:ea typeface="Calibri" panose="020F0502020204030204" pitchFamily="34" charset="0"/>
                <a:cs typeface="Times New Roman" panose="02020603050405020304" pitchFamily="18" charset="0"/>
              </a:rPr>
              <a:t>relativi al quarto trimestre </a:t>
            </a:r>
            <a:r>
              <a:rPr lang="it-IT" sz="1600" b="1" dirty="0">
                <a:solidFill>
                  <a:srgbClr val="407BBE"/>
                </a:solidFill>
                <a:latin typeface="Calibri" panose="020F0502020204030204" pitchFamily="34" charset="0"/>
                <a:cs typeface="Times New Roman" panose="02020603050405020304" pitchFamily="18" charset="0"/>
              </a:rPr>
              <a:t>confermano la debolezza dell’attività produttiva </a:t>
            </a:r>
            <a:r>
              <a:rPr lang="it-IT" sz="1600" dirty="0">
                <a:effectLst/>
                <a:latin typeface="Calibri" panose="020F0502020204030204" pitchFamily="34" charset="0"/>
                <a:ea typeface="Calibri" panose="020F0502020204030204" pitchFamily="34" charset="0"/>
                <a:cs typeface="Times New Roman" panose="02020603050405020304" pitchFamily="18" charset="0"/>
              </a:rPr>
              <a:t>per le imprese manifatturiere artigiane della Lombardia. La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produzione</a:t>
            </a:r>
            <a:r>
              <a:rPr lang="it-IT" sz="1600" dirty="0">
                <a:effectLst/>
                <a:latin typeface="Calibri" panose="020F0502020204030204" pitchFamily="34" charset="0"/>
                <a:ea typeface="Calibri" panose="020F0502020204030204" pitchFamily="34" charset="0"/>
                <a:cs typeface="Times New Roman" panose="02020603050405020304" pitchFamily="18" charset="0"/>
              </a:rPr>
              <a:t>, infatti, </a:t>
            </a:r>
            <a:r>
              <a:rPr lang="it-IT" sz="1600" dirty="0">
                <a:latin typeface="Calibri" panose="020F0502020204030204" pitchFamily="34" charset="0"/>
                <a:ea typeface="Calibri" panose="020F0502020204030204" pitchFamily="34" charset="0"/>
                <a:cs typeface="Times New Roman" panose="02020603050405020304" pitchFamily="18" charset="0"/>
              </a:rPr>
              <a:t>registra un aumento di appena lo 0,4% su base annua</a:t>
            </a:r>
            <a:r>
              <a:rPr lang="it-IT" sz="1600" dirty="0">
                <a:effectLst/>
                <a:latin typeface="Calibri" panose="020F0502020204030204" pitchFamily="34" charset="0"/>
                <a:ea typeface="Calibri" panose="020F0502020204030204" pitchFamily="34" charset="0"/>
                <a:cs typeface="Times New Roman" panose="02020603050405020304" pitchFamily="18" charset="0"/>
              </a:rPr>
              <a:t>, mentre il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fatturato</a:t>
            </a:r>
            <a:r>
              <a:rPr lang="it-IT" sz="1600" dirty="0">
                <a:effectLst/>
                <a:latin typeface="Calibri" panose="020F0502020204030204" pitchFamily="34" charset="0"/>
                <a:ea typeface="Calibri" panose="020F0502020204030204" pitchFamily="34" charset="0"/>
                <a:cs typeface="Times New Roman" panose="02020603050405020304" pitchFamily="18" charset="0"/>
              </a:rPr>
              <a:t> cresce dello 0,6%. Anche se di modesta entità, si tratta comunque in entrambi i casi di una inversione di tendenza rispetto ai precedenti trimestri. Il 2024 nel suo complesso registra una variazione nulla della produzione. </a:t>
            </a:r>
          </a:p>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La tendenza della domanda riflette in particolare l’evidente battuta d’arresto subita dal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mercato interno</a:t>
            </a:r>
            <a:r>
              <a:rPr lang="it-IT" sz="1600" dirty="0">
                <a:effectLst/>
                <a:latin typeface="Calibri" panose="020F0502020204030204" pitchFamily="34" charset="0"/>
                <a:ea typeface="Calibri" panose="020F0502020204030204" pitchFamily="34" charset="0"/>
                <a:cs typeface="Times New Roman" panose="02020603050405020304" pitchFamily="18" charset="0"/>
              </a:rPr>
              <a:t>, che registra una variazione tendenziale negativa pari al -</a:t>
            </a:r>
            <a:r>
              <a:rPr lang="it-IT" sz="1600" dirty="0">
                <a:latin typeface="Calibri" panose="020F0502020204030204" pitchFamily="34" charset="0"/>
                <a:ea typeface="Calibri" panose="020F0502020204030204" pitchFamily="34" charset="0"/>
                <a:cs typeface="Times New Roman" panose="02020603050405020304" pitchFamily="18" charset="0"/>
              </a:rPr>
              <a:t>1,3</a:t>
            </a:r>
            <a:r>
              <a:rPr lang="it-IT" sz="1600" dirty="0">
                <a:effectLst/>
                <a:latin typeface="Calibri" panose="020F0502020204030204" pitchFamily="34" charset="0"/>
                <a:ea typeface="Calibri" panose="020F0502020204030204" pitchFamily="34" charset="0"/>
                <a:cs typeface="Times New Roman" panose="02020603050405020304" pitchFamily="18" charset="0"/>
              </a:rPr>
              <a:t>%.</a:t>
            </a:r>
            <a:r>
              <a:rPr lang="it-IT"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Alcuni segnali positivi continuano a riguardare invece </a:t>
            </a:r>
            <a:r>
              <a:rPr lang="it-IT" sz="1600" dirty="0">
                <a:effectLst/>
                <a:latin typeface="Calibri" panose="020F0502020204030204" pitchFamily="34" charset="0"/>
                <a:ea typeface="Calibri" panose="020F0502020204030204" pitchFamily="34" charset="0"/>
                <a:cs typeface="Times New Roman" panose="02020603050405020304" pitchFamily="18" charset="0"/>
              </a:rPr>
              <a:t>gli ordini esteri, che evidenziano una crescita del </a:t>
            </a:r>
            <a:r>
              <a:rPr lang="it-IT" sz="1600" dirty="0">
                <a:latin typeface="Calibri" panose="020F0502020204030204" pitchFamily="34" charset="0"/>
                <a:ea typeface="Calibri" panose="020F0502020204030204" pitchFamily="34" charset="0"/>
                <a:cs typeface="Times New Roman" panose="02020603050405020304" pitchFamily="18" charset="0"/>
              </a:rPr>
              <a:t>2</a:t>
            </a:r>
            <a:r>
              <a:rPr lang="it-IT" sz="1600" dirty="0">
                <a:effectLst/>
                <a:latin typeface="Calibri" panose="020F0502020204030204" pitchFamily="34" charset="0"/>
                <a:ea typeface="Calibri" panose="020F0502020204030204" pitchFamily="34" charset="0"/>
                <a:cs typeface="Times New Roman" panose="02020603050405020304" pitchFamily="18" charset="0"/>
              </a:rPr>
              <a:t>% su base annua.</a:t>
            </a:r>
          </a:p>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Analizzando la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distribuzione delle frequenze</a:t>
            </a:r>
            <a:r>
              <a:rPr lang="it-IT" sz="1600" dirty="0">
                <a:effectLst/>
                <a:latin typeface="Calibri" panose="020F0502020204030204" pitchFamily="34" charset="0"/>
                <a:ea typeface="Calibri" panose="020F0502020204030204" pitchFamily="34" charset="0"/>
                <a:cs typeface="Times New Roman" panose="02020603050405020304" pitchFamily="18" charset="0"/>
              </a:rPr>
              <a:t>, la quota di imprese artigiane intervistate che rileva una diminuzione della produzione è </a:t>
            </a:r>
            <a:r>
              <a:rPr lang="it-IT" sz="1600" dirty="0">
                <a:latin typeface="Calibri" panose="020F0502020204030204" pitchFamily="34" charset="0"/>
                <a:ea typeface="Calibri" panose="020F0502020204030204" pitchFamily="34" charset="0"/>
                <a:cs typeface="Times New Roman" panose="02020603050405020304" pitchFamily="18" charset="0"/>
              </a:rPr>
              <a:t>leggermente aumentata</a:t>
            </a:r>
            <a:r>
              <a:rPr lang="it-IT" sz="1600" dirty="0">
                <a:effectLst/>
                <a:latin typeface="Calibri" panose="020F0502020204030204" pitchFamily="34" charset="0"/>
                <a:ea typeface="Calibri" panose="020F0502020204030204" pitchFamily="34" charset="0"/>
                <a:cs typeface="Times New Roman" panose="02020603050405020304" pitchFamily="18" charset="0"/>
              </a:rPr>
              <a:t> rispetto al quarto trimestre 2023, passando dal 33% al 35%. La quota di imprese che dichiarano di avere una produzione stabile o in aumento </a:t>
            </a:r>
            <a:r>
              <a:rPr lang="it-IT" sz="1600" dirty="0">
                <a:latin typeface="Calibri" panose="020F0502020204030204" pitchFamily="34" charset="0"/>
                <a:ea typeface="Calibri" panose="020F0502020204030204" pitchFamily="34" charset="0"/>
                <a:cs typeface="Times New Roman" panose="02020603050405020304" pitchFamily="18" charset="0"/>
              </a:rPr>
              <a:t>è invece passata dal 67 al 64% nell’arco di un anno.</a:t>
            </a:r>
            <a:endParaRPr lang="it-IT" sz="1600" dirty="0">
              <a:highlight>
                <a:srgbClr val="FFFF00"/>
              </a:highlight>
              <a:latin typeface="Calibri" panose="020F0502020204030204" pitchFamily="34" charset="0"/>
              <a:cs typeface="Calibri" panose="020F0502020204030204" pitchFamily="34"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32</a:t>
            </a:fld>
            <a:endParaRPr lang="it-IT" dirty="0"/>
          </a:p>
        </p:txBody>
      </p:sp>
      <p:grpSp>
        <p:nvGrpSpPr>
          <p:cNvPr id="4" name="Gruppo 3">
            <a:extLst>
              <a:ext uri="{FF2B5EF4-FFF2-40B4-BE49-F238E27FC236}">
                <a16:creationId xmlns:a16="http://schemas.microsoft.com/office/drawing/2014/main" id="{5CE87250-4E44-4969-83F2-EE787317120C}"/>
              </a:ext>
            </a:extLst>
          </p:cNvPr>
          <p:cNvGrpSpPr/>
          <p:nvPr/>
        </p:nvGrpSpPr>
        <p:grpSpPr>
          <a:xfrm>
            <a:off x="6816000" y="144000"/>
            <a:ext cx="5211342" cy="632515"/>
            <a:chOff x="5771830" y="170333"/>
            <a:chExt cx="5211342"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396724" y="301925"/>
              <a:ext cx="4586448"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Artigianato – Principali indicatori tendenziali </a:t>
              </a:r>
            </a:p>
          </p:txBody>
        </p:sp>
        <p:pic>
          <p:nvPicPr>
            <p:cNvPr id="2" name="Immagine 1">
              <a:extLst>
                <a:ext uri="{FF2B5EF4-FFF2-40B4-BE49-F238E27FC236}">
                  <a16:creationId xmlns:a16="http://schemas.microsoft.com/office/drawing/2014/main" id="{8C145C7F-41BE-46C6-B29B-AAFD775412A9}"/>
                </a:ext>
              </a:extLst>
            </p:cNvPr>
            <p:cNvPicPr>
              <a:picLocks noChangeAspect="1"/>
            </p:cNvPicPr>
            <p:nvPr/>
          </p:nvPicPr>
          <p:blipFill>
            <a:blip r:embed="rId2"/>
            <a:stretch>
              <a:fillRect/>
            </a:stretch>
          </p:blipFill>
          <p:spPr>
            <a:xfrm>
              <a:off x="5771830" y="170333"/>
              <a:ext cx="624894" cy="632515"/>
            </a:xfrm>
            <a:prstGeom prst="rect">
              <a:avLst/>
            </a:prstGeom>
          </p:spPr>
        </p:pic>
      </p:grpSp>
      <p:pic>
        <p:nvPicPr>
          <p:cNvPr id="3" name="Immagine 2">
            <a:extLst>
              <a:ext uri="{FF2B5EF4-FFF2-40B4-BE49-F238E27FC236}">
                <a16:creationId xmlns:a16="http://schemas.microsoft.com/office/drawing/2014/main" id="{E612EB2D-D607-4740-909A-FC2216025EF2}"/>
              </a:ext>
            </a:extLst>
          </p:cNvPr>
          <p:cNvPicPr>
            <a:picLocks noChangeAspect="1"/>
          </p:cNvPicPr>
          <p:nvPr/>
        </p:nvPicPr>
        <p:blipFill>
          <a:blip r:embed="rId3"/>
          <a:stretch>
            <a:fillRect/>
          </a:stretch>
        </p:blipFill>
        <p:spPr>
          <a:xfrm>
            <a:off x="0" y="954182"/>
            <a:ext cx="12192000" cy="2844800"/>
          </a:xfrm>
          <a:prstGeom prst="rect">
            <a:avLst/>
          </a:prstGeom>
        </p:spPr>
      </p:pic>
    </p:spTree>
    <p:extLst>
      <p:ext uri="{BB962C8B-B14F-4D97-AF65-F5344CB8AC3E}">
        <p14:creationId xmlns:p14="http://schemas.microsoft.com/office/powerpoint/2010/main" val="556459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33</a:t>
            </a:fld>
            <a:endParaRPr lang="it-IT" dirty="0"/>
          </a:p>
        </p:txBody>
      </p:sp>
      <p:sp>
        <p:nvSpPr>
          <p:cNvPr id="15" name="CasellaDiTesto 14">
            <a:extLst>
              <a:ext uri="{FF2B5EF4-FFF2-40B4-BE49-F238E27FC236}">
                <a16:creationId xmlns:a16="http://schemas.microsoft.com/office/drawing/2014/main" id="{DCFAD313-AD52-4E32-A268-9BE1AE401E33}"/>
              </a:ext>
            </a:extLst>
          </p:cNvPr>
          <p:cNvSpPr txBox="1"/>
          <p:nvPr/>
        </p:nvSpPr>
        <p:spPr>
          <a:xfrm>
            <a:off x="105539" y="4723030"/>
            <a:ext cx="11859299" cy="1815882"/>
          </a:xfrm>
          <a:prstGeom prst="rect">
            <a:avLst/>
          </a:prstGeom>
          <a:noFill/>
        </p:spPr>
        <p:txBody>
          <a:bodyPr wrap="square" numCol="1" rtlCol="0">
            <a:spAutoFit/>
          </a:bodyPr>
          <a:lstStyle/>
          <a:p>
            <a:pPr marL="285750" indent="-285750" algn="just" hangingPunct="0">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Negli ultimi anni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il livello delle scorte </a:t>
            </a:r>
            <a:r>
              <a:rPr lang="it-IT" sz="1600" b="1" dirty="0">
                <a:solidFill>
                  <a:srgbClr val="407BBE"/>
                </a:solidFill>
                <a:latin typeface="Calibri" panose="020F0502020204030204" pitchFamily="34" charset="0"/>
                <a:cs typeface="Times New Roman" panose="02020603050405020304" pitchFamily="18" charset="0"/>
              </a:rPr>
              <a:t>è risultato inadeguato nel comparto dell’artigianato</a:t>
            </a:r>
            <a:r>
              <a:rPr lang="it-IT" sz="1600" dirty="0">
                <a:effectLst/>
                <a:latin typeface="Calibri" panose="020F0502020204030204" pitchFamily="34" charset="0"/>
                <a:ea typeface="Calibri" panose="020F0502020204030204" pitchFamily="34" charset="0"/>
                <a:cs typeface="Times New Roman" panose="02020603050405020304" pitchFamily="18" charset="0"/>
              </a:rPr>
              <a:t>. Per quanto riguarda le materie prime tale carenza si è </a:t>
            </a:r>
            <a:r>
              <a:rPr lang="it-IT" sz="1600" dirty="0">
                <a:latin typeface="Calibri" panose="020F0502020204030204" pitchFamily="34" charset="0"/>
                <a:cs typeface="Times New Roman" panose="02020603050405020304" pitchFamily="18" charset="0"/>
              </a:rPr>
              <a:t>confermata</a:t>
            </a:r>
            <a:r>
              <a:rPr lang="it-IT" sz="1600" dirty="0">
                <a:effectLst/>
                <a:latin typeface="Calibri" panose="020F0502020204030204" pitchFamily="34" charset="0"/>
                <a:ea typeface="Calibri" panose="020F0502020204030204" pitchFamily="34" charset="0"/>
                <a:cs typeface="Times New Roman" panose="02020603050405020304" pitchFamily="18" charset="0"/>
              </a:rPr>
              <a:t> anche nel quarto trimestre del 2024. Similmente le scorte di prodotti finiti tra le imprese artigiane mostrano un saldo tra esuberi e scarsità che resta negativo e si attesta a -7,8%. Mediamente nel 2024 la giacenza di materie prime risulta quindi pari a </a:t>
            </a:r>
            <a:br>
              <a:rPr lang="it-IT" sz="1600" dirty="0">
                <a:effectLst/>
                <a:latin typeface="Calibri" panose="020F0502020204030204" pitchFamily="34" charset="0"/>
                <a:ea typeface="Calibri" panose="020F0502020204030204" pitchFamily="34" charset="0"/>
                <a:cs typeface="Times New Roman" panose="02020603050405020304" pitchFamily="18" charset="0"/>
              </a:rPr>
            </a:br>
            <a:r>
              <a:rPr lang="it-IT" sz="1600" dirty="0">
                <a:effectLst/>
                <a:latin typeface="Calibri" panose="020F0502020204030204" pitchFamily="34" charset="0"/>
                <a:ea typeface="Calibri" panose="020F0502020204030204" pitchFamily="34" charset="0"/>
                <a:cs typeface="Times New Roman" panose="02020603050405020304" pitchFamily="18" charset="0"/>
              </a:rPr>
              <a:t>-8,3% (in linea con quella osservata nel 2023); mentre la giacenza di prodotti finiti è al -7,4%.</a:t>
            </a:r>
          </a:p>
          <a:p>
            <a:pPr marL="285750" indent="-285750" algn="just" hangingPunct="0">
              <a:buFont typeface="Wingdings" panose="05000000000000000000" pitchFamily="2" charset="2"/>
              <a:buChar char="Ø"/>
            </a:pPr>
            <a:endParaRPr lang="it-IT" sz="1600" dirty="0">
              <a:latin typeface="Calibri" panose="020F0502020204030204" pitchFamily="34" charset="0"/>
              <a:cs typeface="Times New Roman" panose="02020603050405020304" pitchFamily="18" charset="0"/>
            </a:endParaRPr>
          </a:p>
          <a:p>
            <a:pPr marL="285750" indent="-285750" algn="just" hangingPunct="0">
              <a:buFont typeface="Wingdings" panose="05000000000000000000" pitchFamily="2" charset="2"/>
              <a:buChar char="Ø"/>
            </a:pPr>
            <a:r>
              <a:rPr lang="it-IT" sz="1600" dirty="0">
                <a:latin typeface="Calibri" panose="020F0502020204030204" pitchFamily="34" charset="0"/>
                <a:cs typeface="Times New Roman" panose="02020603050405020304" pitchFamily="18" charset="0"/>
              </a:rPr>
              <a:t>Il livello della produzione assicurata nel 2024 risulta inferiore rispetto al 2023: il numero di </a:t>
            </a:r>
            <a:r>
              <a:rPr lang="it-IT" sz="1600" b="1" dirty="0">
                <a:solidFill>
                  <a:srgbClr val="407BBE"/>
                </a:solidFill>
                <a:latin typeface="Calibri" panose="020F0502020204030204" pitchFamily="34" charset="0"/>
                <a:cs typeface="Times New Roman" panose="02020603050405020304" pitchFamily="18" charset="0"/>
              </a:rPr>
              <a:t>giornate lavorative assicurate dal portafoglio ordini </a:t>
            </a:r>
            <a:r>
              <a:rPr lang="it-IT" sz="1600" dirty="0">
                <a:latin typeface="Calibri" panose="020F0502020204030204" pitchFamily="34" charset="0"/>
                <a:cs typeface="Times New Roman" panose="02020603050405020304" pitchFamily="18" charset="0"/>
              </a:rPr>
              <a:t>è diminuito di quasi due giornate rispetto all’anno prima. </a:t>
            </a:r>
          </a:p>
        </p:txBody>
      </p:sp>
      <p:grpSp>
        <p:nvGrpSpPr>
          <p:cNvPr id="4" name="Gruppo 3">
            <a:extLst>
              <a:ext uri="{FF2B5EF4-FFF2-40B4-BE49-F238E27FC236}">
                <a16:creationId xmlns:a16="http://schemas.microsoft.com/office/drawing/2014/main" id="{61CE9111-1F1D-4E04-B7E7-267A65735FC9}"/>
              </a:ext>
            </a:extLst>
          </p:cNvPr>
          <p:cNvGrpSpPr/>
          <p:nvPr/>
        </p:nvGrpSpPr>
        <p:grpSpPr>
          <a:xfrm>
            <a:off x="6816000" y="144000"/>
            <a:ext cx="3527805" cy="632515"/>
            <a:chOff x="6430099" y="98772"/>
            <a:chExt cx="3527805"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054993" y="230363"/>
              <a:ext cx="2902911"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Artigianato – Altri indicatori </a:t>
              </a:r>
            </a:p>
          </p:txBody>
        </p:sp>
        <p:pic>
          <p:nvPicPr>
            <p:cNvPr id="2" name="Immagine 1">
              <a:extLst>
                <a:ext uri="{FF2B5EF4-FFF2-40B4-BE49-F238E27FC236}">
                  <a16:creationId xmlns:a16="http://schemas.microsoft.com/office/drawing/2014/main" id="{D7C1C069-0BAB-42BC-85B6-6A6CBD6BA9EC}"/>
                </a:ext>
              </a:extLst>
            </p:cNvPr>
            <p:cNvPicPr>
              <a:picLocks noChangeAspect="1"/>
            </p:cNvPicPr>
            <p:nvPr/>
          </p:nvPicPr>
          <p:blipFill>
            <a:blip r:embed="rId2"/>
            <a:stretch>
              <a:fillRect/>
            </a:stretch>
          </p:blipFill>
          <p:spPr>
            <a:xfrm>
              <a:off x="6430099" y="98772"/>
              <a:ext cx="624894" cy="632515"/>
            </a:xfrm>
            <a:prstGeom prst="rect">
              <a:avLst/>
            </a:prstGeom>
          </p:spPr>
        </p:pic>
      </p:grpSp>
      <p:pic>
        <p:nvPicPr>
          <p:cNvPr id="3" name="Immagine 2">
            <a:extLst>
              <a:ext uri="{FF2B5EF4-FFF2-40B4-BE49-F238E27FC236}">
                <a16:creationId xmlns:a16="http://schemas.microsoft.com/office/drawing/2014/main" id="{2693691D-6114-48B0-ACE5-135DAC571227}"/>
              </a:ext>
            </a:extLst>
          </p:cNvPr>
          <p:cNvPicPr>
            <a:picLocks noChangeAspect="1"/>
          </p:cNvPicPr>
          <p:nvPr/>
        </p:nvPicPr>
        <p:blipFill>
          <a:blip r:embed="rId3"/>
          <a:stretch>
            <a:fillRect/>
          </a:stretch>
        </p:blipFill>
        <p:spPr>
          <a:xfrm>
            <a:off x="1332833" y="947380"/>
            <a:ext cx="9526329" cy="3715268"/>
          </a:xfrm>
          <a:prstGeom prst="rect">
            <a:avLst/>
          </a:prstGeom>
        </p:spPr>
      </p:pic>
    </p:spTree>
    <p:extLst>
      <p:ext uri="{BB962C8B-B14F-4D97-AF65-F5344CB8AC3E}">
        <p14:creationId xmlns:p14="http://schemas.microsoft.com/office/powerpoint/2010/main" val="2063504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1C7A35C-C383-460D-8EF7-96E039E81990}"/>
              </a:ext>
            </a:extLst>
          </p:cNvPr>
          <p:cNvPicPr>
            <a:picLocks noChangeAspect="1"/>
          </p:cNvPicPr>
          <p:nvPr/>
        </p:nvPicPr>
        <p:blipFill>
          <a:blip r:embed="rId2"/>
          <a:stretch>
            <a:fillRect/>
          </a:stretch>
        </p:blipFill>
        <p:spPr>
          <a:xfrm>
            <a:off x="35310" y="1368108"/>
            <a:ext cx="8575290" cy="4287645"/>
          </a:xfrm>
          <a:prstGeom prst="rect">
            <a:avLst/>
          </a:prstGeom>
        </p:spPr>
      </p:pic>
      <p:sp>
        <p:nvSpPr>
          <p:cNvPr id="17" name="CasellaDiTesto 16">
            <a:extLst>
              <a:ext uri="{FF2B5EF4-FFF2-40B4-BE49-F238E27FC236}">
                <a16:creationId xmlns:a16="http://schemas.microsoft.com/office/drawing/2014/main" id="{135F0A66-2954-480C-8CB6-78EF30963576}"/>
              </a:ext>
            </a:extLst>
          </p:cNvPr>
          <p:cNvSpPr txBox="1"/>
          <p:nvPr/>
        </p:nvSpPr>
        <p:spPr>
          <a:xfrm>
            <a:off x="8431419" y="1601292"/>
            <a:ext cx="3725272" cy="4031873"/>
          </a:xfrm>
          <a:prstGeom prst="rect">
            <a:avLst/>
          </a:prstGeom>
          <a:noFill/>
        </p:spPr>
        <p:txBody>
          <a:bodyPr wrap="square" rtlCol="0">
            <a:spAutoFit/>
          </a:bodyPr>
          <a:lstStyle/>
          <a:p>
            <a:pPr marL="285750" indent="-285750" algn="just" hangingPunct="0">
              <a:buFont typeface="Wingdings" panose="05000000000000000000" pitchFamily="2" charset="2"/>
              <a:buChar char="Ø"/>
            </a:pPr>
            <a:r>
              <a:rPr lang="it-IT" sz="1600" dirty="0">
                <a:latin typeface="Calibri" panose="020F0502020204030204" pitchFamily="34" charset="0"/>
                <a:cs typeface="Calibri" panose="020F0502020204030204" pitchFamily="34" charset="0"/>
              </a:rPr>
              <a:t>Per le imprese artigiane lombarde si conferma una fase di rallentamento nelle  dinamiche dei </a:t>
            </a:r>
            <a:r>
              <a:rPr lang="it-IT" sz="1600" b="1" dirty="0">
                <a:solidFill>
                  <a:srgbClr val="407BBE"/>
                </a:solidFill>
                <a:latin typeface="Calibri" panose="020F0502020204030204" pitchFamily="34" charset="0"/>
                <a:cs typeface="Calibri" panose="020F0502020204030204" pitchFamily="34" charset="0"/>
              </a:rPr>
              <a:t>prezzi</a:t>
            </a:r>
            <a:r>
              <a:rPr lang="it-IT" sz="1600" dirty="0">
                <a:latin typeface="Calibri" panose="020F0502020204030204" pitchFamily="34" charset="0"/>
                <a:cs typeface="Calibri" panose="020F0502020204030204" pitchFamily="34" charset="0"/>
              </a:rPr>
              <a:t>. Tuttavia le valutazioni prevalenti nel comparto continuano a evidenziare variazioni di segno positivo ancora piuttosto marcate. </a:t>
            </a:r>
          </a:p>
          <a:p>
            <a:pPr algn="just" hangingPunct="0"/>
            <a:endParaRPr lang="it-IT" sz="1600" dirty="0">
              <a:latin typeface="Calibri" panose="020F0502020204030204" pitchFamily="34" charset="0"/>
              <a:cs typeface="Calibri" panose="020F0502020204030204" pitchFamily="34" charset="0"/>
            </a:endParaRPr>
          </a:p>
          <a:p>
            <a:pPr marL="285750" indent="-285750" algn="just" hangingPunct="0">
              <a:buFont typeface="Wingdings" panose="05000000000000000000" pitchFamily="2" charset="2"/>
              <a:buChar char="Ø"/>
            </a:pPr>
            <a:r>
              <a:rPr lang="it-IT" sz="1600" dirty="0">
                <a:latin typeface="Calibri" panose="020F0502020204030204" pitchFamily="34" charset="0"/>
                <a:cs typeface="Calibri" panose="020F0502020204030204" pitchFamily="34" charset="0"/>
              </a:rPr>
              <a:t>Il dato tendenziale relativo all’ultimo trimestre dell’anno sui mercati a monte registra una crescita del 15,5%, mentre i prezzi applicati a valle aumentano dell’11%. </a:t>
            </a:r>
          </a:p>
          <a:p>
            <a:pPr algn="just" hangingPunct="0"/>
            <a:endParaRPr lang="it-IT" sz="1600" dirty="0">
              <a:latin typeface="Calibri" panose="020F0502020204030204" pitchFamily="34" charset="0"/>
              <a:cs typeface="Calibri" panose="020F0502020204030204" pitchFamily="34" charset="0"/>
            </a:endParaRPr>
          </a:p>
          <a:p>
            <a:pPr algn="just" hangingPunct="0"/>
            <a:endParaRPr lang="it-IT" sz="1600" dirty="0">
              <a:latin typeface="Calibri" panose="020F0502020204030204" pitchFamily="34" charset="0"/>
              <a:cs typeface="Calibri" panose="020F0502020204030204" pitchFamily="34" charset="0"/>
            </a:endParaRPr>
          </a:p>
          <a:p>
            <a:pPr algn="just" hangingPunct="0"/>
            <a:endParaRPr lang="it-IT" sz="1600" dirty="0">
              <a:highlight>
                <a:srgbClr val="FFFF00"/>
              </a:highlight>
              <a:latin typeface="Calibri" panose="020F0502020204030204" pitchFamily="34" charset="0"/>
              <a:cs typeface="Calibri" panose="020F0502020204030204" pitchFamily="34"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34</a:t>
            </a:fld>
            <a:endParaRPr lang="it-IT"/>
          </a:p>
        </p:txBody>
      </p:sp>
      <p:grpSp>
        <p:nvGrpSpPr>
          <p:cNvPr id="3" name="Gruppo 2">
            <a:extLst>
              <a:ext uri="{FF2B5EF4-FFF2-40B4-BE49-F238E27FC236}">
                <a16:creationId xmlns:a16="http://schemas.microsoft.com/office/drawing/2014/main" id="{95F60B78-5327-43D6-975C-B0E813DDD1C2}"/>
              </a:ext>
            </a:extLst>
          </p:cNvPr>
          <p:cNvGrpSpPr/>
          <p:nvPr/>
        </p:nvGrpSpPr>
        <p:grpSpPr>
          <a:xfrm>
            <a:off x="6816000" y="144000"/>
            <a:ext cx="2824983" cy="632515"/>
            <a:chOff x="6311654" y="85773"/>
            <a:chExt cx="2824983"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936548" y="217364"/>
              <a:ext cx="2200089"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Artigianato – I prezzi </a:t>
              </a:r>
            </a:p>
          </p:txBody>
        </p:sp>
        <p:pic>
          <p:nvPicPr>
            <p:cNvPr id="2" name="Immagine 1">
              <a:extLst>
                <a:ext uri="{FF2B5EF4-FFF2-40B4-BE49-F238E27FC236}">
                  <a16:creationId xmlns:a16="http://schemas.microsoft.com/office/drawing/2014/main" id="{9D95579F-EACD-4BE1-9467-A4940E756421}"/>
                </a:ext>
              </a:extLst>
            </p:cNvPr>
            <p:cNvPicPr>
              <a:picLocks noChangeAspect="1"/>
            </p:cNvPicPr>
            <p:nvPr/>
          </p:nvPicPr>
          <p:blipFill>
            <a:blip r:embed="rId3"/>
            <a:stretch>
              <a:fillRect/>
            </a:stretch>
          </p:blipFill>
          <p:spPr>
            <a:xfrm>
              <a:off x="6311654" y="85773"/>
              <a:ext cx="624894" cy="632515"/>
            </a:xfrm>
            <a:prstGeom prst="rect">
              <a:avLst/>
            </a:prstGeom>
          </p:spPr>
        </p:pic>
      </p:grpSp>
    </p:spTree>
    <p:extLst>
      <p:ext uri="{BB962C8B-B14F-4D97-AF65-F5344CB8AC3E}">
        <p14:creationId xmlns:p14="http://schemas.microsoft.com/office/powerpoint/2010/main" val="2518514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2F40E6D-2A5C-4F70-A211-172E8359E98F}"/>
              </a:ext>
            </a:extLst>
          </p:cNvPr>
          <p:cNvPicPr>
            <a:picLocks noChangeAspect="1"/>
          </p:cNvPicPr>
          <p:nvPr/>
        </p:nvPicPr>
        <p:blipFill>
          <a:blip r:embed="rId2"/>
          <a:stretch>
            <a:fillRect/>
          </a:stretch>
        </p:blipFill>
        <p:spPr>
          <a:xfrm>
            <a:off x="17254" y="922537"/>
            <a:ext cx="7379999" cy="5904000"/>
          </a:xfrm>
          <a:prstGeom prst="rect">
            <a:avLst/>
          </a:prstGeom>
        </p:spPr>
      </p:pic>
      <p:sp>
        <p:nvSpPr>
          <p:cNvPr id="10" name="CasellaDiTesto 9">
            <a:extLst>
              <a:ext uri="{FF2B5EF4-FFF2-40B4-BE49-F238E27FC236}">
                <a16:creationId xmlns:a16="http://schemas.microsoft.com/office/drawing/2014/main" id="{B1B15CB0-6DA0-4525-BFB9-13D9A6CFCB7A}"/>
              </a:ext>
            </a:extLst>
          </p:cNvPr>
          <p:cNvSpPr txBox="1"/>
          <p:nvPr/>
        </p:nvSpPr>
        <p:spPr>
          <a:xfrm>
            <a:off x="7270520" y="1412716"/>
            <a:ext cx="4845615" cy="4398705"/>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Nel quarto trimestre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l’occupazione nel comparto artigiano lombardo </a:t>
            </a:r>
            <a:r>
              <a:rPr lang="it-IT"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resta sostanzialmente stabile </a:t>
            </a:r>
            <a:r>
              <a:rPr lang="it-IT" sz="1600" dirty="0">
                <a:latin typeface="Calibri" panose="020F0502020204030204" pitchFamily="34" charset="0"/>
                <a:ea typeface="Calibri" panose="020F0502020204030204" pitchFamily="34" charset="0"/>
                <a:cs typeface="Times New Roman" panose="02020603050405020304" pitchFamily="18" charset="0"/>
              </a:rPr>
              <a:t>con un saldo tra ingressi e uscite pari a -0,1% sintesi di un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tasso di uscita </a:t>
            </a:r>
            <a:r>
              <a:rPr lang="it-IT" sz="1600" dirty="0">
                <a:effectLst/>
                <a:latin typeface="Calibri" panose="020F0502020204030204" pitchFamily="34" charset="0"/>
                <a:ea typeface="Calibri" panose="020F0502020204030204" pitchFamily="34" charset="0"/>
                <a:cs typeface="Times New Roman" panose="02020603050405020304" pitchFamily="18" charset="0"/>
              </a:rPr>
              <a:t>in diminuzione e </a:t>
            </a:r>
            <a:r>
              <a:rPr lang="it-IT" sz="1600" dirty="0">
                <a:latin typeface="Calibri" panose="020F0502020204030204" pitchFamily="34" charset="0"/>
                <a:ea typeface="Calibri" panose="020F0502020204030204" pitchFamily="34" charset="0"/>
                <a:cs typeface="Times New Roman" panose="02020603050405020304" pitchFamily="18" charset="0"/>
              </a:rPr>
              <a:t>di un</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tasso di ingresso</a:t>
            </a:r>
            <a:r>
              <a:rPr lang="it-IT"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che</a:t>
            </a:r>
            <a:r>
              <a:rPr lang="it-IT"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rimane più o meno allo stesso livello dello scorso trimestre</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Times New Roman" panose="02020603050405020304" pitchFamily="18" charset="0"/>
              </a:rPr>
              <a:t>L’utilizzo della </a:t>
            </a:r>
            <a:r>
              <a:rPr lang="it-IT"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cassa integrazione</a:t>
            </a:r>
            <a:r>
              <a:rPr lang="it-IT" sz="1600" dirty="0">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rimane abbastanza contenuto. Si osserva tuttavia un leggero aumento considerando la quota di imprese che vi fa ricorso che </a:t>
            </a:r>
            <a:r>
              <a:rPr lang="it-IT" sz="1600" dirty="0">
                <a:latin typeface="Calibri" panose="020F0502020204030204" pitchFamily="34" charset="0"/>
                <a:ea typeface="Calibri" panose="020F0502020204030204" pitchFamily="34" charset="0"/>
                <a:cs typeface="Times New Roman" panose="02020603050405020304" pitchFamily="18" charset="0"/>
              </a:rPr>
              <a:t>si porta al 6,2%</a:t>
            </a:r>
            <a:r>
              <a:rPr lang="it-IT" sz="1600" dirty="0">
                <a:effectLst/>
                <a:latin typeface="Calibri" panose="020F0502020204030204" pitchFamily="34" charset="0"/>
                <a:ea typeface="Calibri" panose="020F0502020204030204" pitchFamily="34" charset="0"/>
                <a:cs typeface="Times New Roman" panose="02020603050405020304" pitchFamily="18" charset="0"/>
              </a:rPr>
              <a:t>, fenomeno che pare confermare il clima di incertezza percepito dal comparto. Tra i settori, u</a:t>
            </a:r>
            <a:r>
              <a:rPr lang="it-IT" sz="1600" dirty="0">
                <a:latin typeface="Calibri" panose="020F0502020204030204" pitchFamily="34" charset="0"/>
                <a:ea typeface="Calibri" panose="020F0502020204030204" pitchFamily="34" charset="0"/>
                <a:cs typeface="Times New Roman" panose="02020603050405020304" pitchFamily="18" charset="0"/>
              </a:rPr>
              <a:t>n maggiore utilizzo dell</a:t>
            </a:r>
            <a:r>
              <a:rPr lang="it-IT" sz="1600" dirty="0">
                <a:effectLst/>
                <a:latin typeface="Calibri" panose="020F0502020204030204" pitchFamily="34" charset="0"/>
                <a:ea typeface="Calibri" panose="020F0502020204030204" pitchFamily="34" charset="0"/>
                <a:cs typeface="Times New Roman" panose="02020603050405020304" pitchFamily="18" charset="0"/>
              </a:rPr>
              <a:t>a CIG si osserva per il settore delle pelli-calzature (1,8% </a:t>
            </a:r>
            <a:r>
              <a:rPr lang="it-IT" sz="1600" dirty="0">
                <a:latin typeface="Calibri" panose="020F0502020204030204" pitchFamily="34" charset="0"/>
                <a:ea typeface="Calibri" panose="020F0502020204030204" pitchFamily="34" charset="0"/>
                <a:cs typeface="Times New Roman" panose="02020603050405020304" pitchFamily="18" charset="0"/>
              </a:rPr>
              <a:t>per quanto riguarda </a:t>
            </a:r>
            <a:r>
              <a:rPr lang="it-IT" sz="1600" dirty="0">
                <a:effectLst/>
                <a:latin typeface="Calibri" panose="020F0502020204030204" pitchFamily="34" charset="0"/>
                <a:ea typeface="Calibri" panose="020F0502020204030204" pitchFamily="34" charset="0"/>
                <a:cs typeface="Times New Roman" panose="02020603050405020304" pitchFamily="18" charset="0"/>
              </a:rPr>
              <a:t>la quota di CIG sul monte ore trimestrale), seguito dal settore siderurgico e da quello dell’abbigliamento.</a:t>
            </a:r>
            <a:endParaRPr lang="it-IT" sz="1600" dirty="0">
              <a:highlight>
                <a:srgbClr val="FFFF00"/>
              </a:highlight>
              <a:latin typeface="Calibri" panose="020F0502020204030204" pitchFamily="34" charset="0"/>
              <a:cs typeface="Calibri" panose="020F0502020204030204" pitchFamily="34"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a:xfrm>
            <a:off x="8644156" y="6492875"/>
            <a:ext cx="2743200" cy="365125"/>
          </a:xfrm>
        </p:spPr>
        <p:txBody>
          <a:bodyPr/>
          <a:lstStyle/>
          <a:p>
            <a:fld id="{CE135758-368B-4D1E-8648-5A674A935741}" type="slidenum">
              <a:rPr lang="it-IT" smtClean="0"/>
              <a:pPr/>
              <a:t>35</a:t>
            </a:fld>
            <a:endParaRPr lang="it-IT" dirty="0"/>
          </a:p>
        </p:txBody>
      </p:sp>
      <p:grpSp>
        <p:nvGrpSpPr>
          <p:cNvPr id="4" name="Gruppo 3">
            <a:extLst>
              <a:ext uri="{FF2B5EF4-FFF2-40B4-BE49-F238E27FC236}">
                <a16:creationId xmlns:a16="http://schemas.microsoft.com/office/drawing/2014/main" id="{97B63D5A-C23F-4FDD-922A-111B3873BB18}"/>
              </a:ext>
            </a:extLst>
          </p:cNvPr>
          <p:cNvGrpSpPr/>
          <p:nvPr/>
        </p:nvGrpSpPr>
        <p:grpSpPr>
          <a:xfrm>
            <a:off x="6816000" y="144000"/>
            <a:ext cx="3427713" cy="632515"/>
            <a:chOff x="6411626" y="135775"/>
            <a:chExt cx="3427713"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036520" y="267366"/>
              <a:ext cx="2802819"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Artigianato – Occupazione  </a:t>
              </a:r>
            </a:p>
          </p:txBody>
        </p:sp>
        <p:pic>
          <p:nvPicPr>
            <p:cNvPr id="2" name="Immagine 1">
              <a:extLst>
                <a:ext uri="{FF2B5EF4-FFF2-40B4-BE49-F238E27FC236}">
                  <a16:creationId xmlns:a16="http://schemas.microsoft.com/office/drawing/2014/main" id="{FADBEDB8-DBAA-4A9E-8FB9-176917702294}"/>
                </a:ext>
              </a:extLst>
            </p:cNvPr>
            <p:cNvPicPr>
              <a:picLocks noChangeAspect="1"/>
            </p:cNvPicPr>
            <p:nvPr/>
          </p:nvPicPr>
          <p:blipFill>
            <a:blip r:embed="rId3"/>
            <a:stretch>
              <a:fillRect/>
            </a:stretch>
          </p:blipFill>
          <p:spPr>
            <a:xfrm>
              <a:off x="6411626" y="135775"/>
              <a:ext cx="624894" cy="632515"/>
            </a:xfrm>
            <a:prstGeom prst="rect">
              <a:avLst/>
            </a:prstGeom>
          </p:spPr>
        </p:pic>
      </p:grpSp>
    </p:spTree>
    <p:extLst>
      <p:ext uri="{BB962C8B-B14F-4D97-AF65-F5344CB8AC3E}">
        <p14:creationId xmlns:p14="http://schemas.microsoft.com/office/powerpoint/2010/main" val="3334049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84D3EB5-2918-4ADF-A788-2CC75F3ACE1B}"/>
              </a:ext>
            </a:extLst>
          </p:cNvPr>
          <p:cNvPicPr>
            <a:picLocks noChangeAspect="1"/>
          </p:cNvPicPr>
          <p:nvPr/>
        </p:nvPicPr>
        <p:blipFill>
          <a:blip r:embed="rId3"/>
          <a:stretch>
            <a:fillRect/>
          </a:stretch>
        </p:blipFill>
        <p:spPr>
          <a:xfrm>
            <a:off x="17253" y="969274"/>
            <a:ext cx="6798748" cy="5845596"/>
          </a:xfrm>
          <a:prstGeom prst="rect">
            <a:avLst/>
          </a:prstGeom>
        </p:spPr>
      </p:pic>
      <p:sp>
        <p:nvSpPr>
          <p:cNvPr id="17" name="CasellaDiTesto 16">
            <a:extLst>
              <a:ext uri="{FF2B5EF4-FFF2-40B4-BE49-F238E27FC236}">
                <a16:creationId xmlns:a16="http://schemas.microsoft.com/office/drawing/2014/main" id="{135F0A66-2954-480C-8CB6-78EF30963576}"/>
              </a:ext>
            </a:extLst>
          </p:cNvPr>
          <p:cNvSpPr txBox="1"/>
          <p:nvPr/>
        </p:nvSpPr>
        <p:spPr>
          <a:xfrm>
            <a:off x="6664109" y="1292365"/>
            <a:ext cx="5315400" cy="3539430"/>
          </a:xfrm>
          <a:prstGeom prst="rect">
            <a:avLst/>
          </a:prstGeom>
          <a:noFill/>
        </p:spPr>
        <p:txBody>
          <a:bodyPr wrap="square" rtlCol="0">
            <a:spAutoFit/>
          </a:bodyPr>
          <a:lstStyle/>
          <a:p>
            <a:pPr marL="285750" indent="-285750" algn="just" hangingPunct="0">
              <a:buFont typeface="Wingdings" panose="05000000000000000000" pitchFamily="2" charset="2"/>
              <a:buChar char="Ø"/>
            </a:pP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Settori più deboli</a:t>
            </a:r>
            <a:r>
              <a:rPr lang="it-IT" sz="1600" b="1" dirty="0">
                <a:solidFill>
                  <a:srgbClr val="407BBE"/>
                </a:solidFill>
                <a:latin typeface="Calibri" panose="020F0502020204030204" pitchFamily="34" charset="0"/>
                <a:ea typeface="Calibri" panose="020F0502020204030204" pitchFamily="34" charset="0"/>
                <a:cs typeface="Times New Roman" panose="02020603050405020304" pitchFamily="18" charset="0"/>
              </a:rPr>
              <a:t> </a:t>
            </a:r>
            <a:r>
              <a:rPr lang="it-IT" sz="1600" b="1" dirty="0">
                <a:latin typeface="Calibri" panose="020F0502020204030204" pitchFamily="34" charset="0"/>
                <a:ea typeface="Calibri" panose="020F0502020204030204" pitchFamily="34" charset="0"/>
                <a:cs typeface="Times New Roman" panose="02020603050405020304" pitchFamily="18" charset="0"/>
              </a:rPr>
              <a:t>–</a:t>
            </a:r>
            <a:r>
              <a:rPr lang="it-IT" sz="1600" b="1" dirty="0">
                <a:solidFill>
                  <a:srgbClr val="407BBE"/>
                </a:solidFill>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I dati relativi al quarto trimestre </a:t>
            </a:r>
            <a:r>
              <a:rPr lang="it-IT" sz="1600" dirty="0">
                <a:latin typeface="Calibri" panose="020F0502020204030204" pitchFamily="34" charset="0"/>
                <a:ea typeface="Calibri" panose="020F0502020204030204" pitchFamily="34" charset="0"/>
                <a:cs typeface="Times New Roman" panose="02020603050405020304" pitchFamily="18" charset="0"/>
              </a:rPr>
              <a:t>dell’anno indicano </a:t>
            </a:r>
            <a:r>
              <a:rPr lang="it-IT" sz="1600" dirty="0">
                <a:effectLst/>
                <a:latin typeface="Calibri" panose="020F0502020204030204" pitchFamily="34" charset="0"/>
                <a:ea typeface="Calibri" panose="020F0502020204030204" pitchFamily="34" charset="0"/>
                <a:cs typeface="Times New Roman" panose="02020603050405020304" pitchFamily="18" charset="0"/>
              </a:rPr>
              <a:t>che i settori maggiormente in difficoltà sono </a:t>
            </a:r>
            <a:r>
              <a:rPr lang="it-IT"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il </a:t>
            </a:r>
            <a:r>
              <a:rPr lang="it-IT" sz="1600" b="1" dirty="0">
                <a:solidFill>
                  <a:srgbClr val="407BBE"/>
                </a:solidFill>
                <a:latin typeface="Calibri" panose="020F0502020204030204" pitchFamily="34" charset="0"/>
                <a:ea typeface="Calibri" panose="020F0502020204030204" pitchFamily="34" charset="0"/>
                <a:cs typeface="Times New Roman" panose="02020603050405020304" pitchFamily="18" charset="0"/>
              </a:rPr>
              <a:t>settore siderurgico, della gomma-plastica e quello dei minerali non metalliferi</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In questi settori produzione e fatturato hanno subito </a:t>
            </a:r>
            <a:r>
              <a:rPr lang="it-IT" sz="1600" dirty="0">
                <a:latin typeface="Calibri" panose="020F0502020204030204" pitchFamily="34" charset="0"/>
                <a:ea typeface="Calibri" panose="020F0502020204030204" pitchFamily="34" charset="0"/>
                <a:cs typeface="Times New Roman" panose="02020603050405020304" pitchFamily="18" charset="0"/>
              </a:rPr>
              <a:t>una</a:t>
            </a:r>
            <a:r>
              <a:rPr lang="it-IT" sz="1600" dirty="0">
                <a:effectLst/>
                <a:latin typeface="Calibri" panose="020F0502020204030204" pitchFamily="34" charset="0"/>
                <a:ea typeface="Calibri" panose="020F0502020204030204" pitchFamily="34" charset="0"/>
                <a:cs typeface="Times New Roman" panose="02020603050405020304" pitchFamily="18" charset="0"/>
              </a:rPr>
              <a:t> contrazione piuttosto marcata </a:t>
            </a:r>
            <a:r>
              <a:rPr lang="it-IT" sz="1600" dirty="0">
                <a:latin typeface="Calibri" panose="020F0502020204030204" pitchFamily="34" charset="0"/>
                <a:ea typeface="Calibri" panose="020F0502020204030204" pitchFamily="34" charset="0"/>
                <a:cs typeface="Times New Roman" panose="02020603050405020304" pitchFamily="18" charset="0"/>
              </a:rPr>
              <a:t>su base annua</a:t>
            </a:r>
            <a:r>
              <a:rPr lang="it-IT" sz="1600" dirty="0">
                <a:effectLst/>
                <a:latin typeface="Calibri" panose="020F0502020204030204" pitchFamily="34" charset="0"/>
                <a:ea typeface="Calibri" panose="020F0502020204030204" pitchFamily="34" charset="0"/>
                <a:cs typeface="Times New Roman" panose="02020603050405020304" pitchFamily="18" charset="0"/>
              </a:rPr>
              <a:t>. Nel caso della siderurgia, in particolare, la produzione ha subito un calo del 5,7%, e il fatturato si è ridotto del 3,</a:t>
            </a:r>
            <a:r>
              <a:rPr lang="it-IT" sz="1600" dirty="0">
                <a:latin typeface="Calibri" panose="020F0502020204030204" pitchFamily="34" charset="0"/>
                <a:ea typeface="Calibri" panose="020F0502020204030204" pitchFamily="34" charset="0"/>
                <a:cs typeface="Times New Roman" panose="02020603050405020304" pitchFamily="18" charset="0"/>
              </a:rPr>
              <a:t>6</a:t>
            </a:r>
            <a:r>
              <a:rPr lang="it-IT" sz="1600" dirty="0">
                <a:effectLst/>
                <a:latin typeface="Calibri" panose="020F0502020204030204" pitchFamily="34" charset="0"/>
                <a:ea typeface="Calibri" panose="020F0502020204030204" pitchFamily="34" charset="0"/>
                <a:cs typeface="Times New Roman" panose="02020603050405020304" pitchFamily="18" charset="0"/>
              </a:rPr>
              <a:t>%, a causa principalmente di una contrazione abbastanza rilevante della domanda interna </a:t>
            </a:r>
            <a:br>
              <a:rPr lang="it-IT" sz="1600" dirty="0">
                <a:effectLst/>
                <a:latin typeface="Calibri" panose="020F0502020204030204" pitchFamily="34" charset="0"/>
                <a:ea typeface="Calibri" panose="020F0502020204030204" pitchFamily="34" charset="0"/>
                <a:cs typeface="Times New Roman" panose="02020603050405020304" pitchFamily="18" charset="0"/>
              </a:rPr>
            </a:br>
            <a:r>
              <a:rPr lang="it-IT" sz="1600" dirty="0">
                <a:effectLst/>
                <a:latin typeface="Calibri" panose="020F0502020204030204" pitchFamily="34" charset="0"/>
                <a:ea typeface="Calibri" panose="020F0502020204030204" pitchFamily="34" charset="0"/>
                <a:cs typeface="Times New Roman" panose="02020603050405020304" pitchFamily="18" charset="0"/>
              </a:rPr>
              <a:t>(-</a:t>
            </a:r>
            <a:r>
              <a:rPr lang="it-IT" sz="1600" dirty="0">
                <a:latin typeface="Calibri" panose="020F0502020204030204" pitchFamily="34" charset="0"/>
                <a:ea typeface="Calibri" panose="020F0502020204030204" pitchFamily="34" charset="0"/>
                <a:cs typeface="Times New Roman" panose="02020603050405020304" pitchFamily="18" charset="0"/>
              </a:rPr>
              <a:t>3,9</a:t>
            </a:r>
            <a:r>
              <a:rPr lang="it-IT" sz="1600" dirty="0">
                <a:effectLst/>
                <a:latin typeface="Calibri" panose="020F0502020204030204" pitchFamily="34" charset="0"/>
                <a:ea typeface="Calibri" panose="020F0502020204030204" pitchFamily="34" charset="0"/>
                <a:cs typeface="Times New Roman" panose="02020603050405020304" pitchFamily="18" charset="0"/>
              </a:rPr>
              <a:t>%)</a:t>
            </a:r>
            <a:r>
              <a:rPr lang="it-IT" sz="1600" dirty="0">
                <a:latin typeface="Calibri" panose="020F0502020204030204" pitchFamily="34" charset="0"/>
                <a:ea typeface="Calibri" panose="020F0502020204030204" pitchFamily="34" charset="0"/>
                <a:cs typeface="Times New Roman" panose="02020603050405020304" pitchFamily="18" charset="0"/>
              </a:rPr>
              <a:t>.</a:t>
            </a:r>
          </a:p>
          <a:p>
            <a:pPr algn="just" hangingPunct="0"/>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hangingPunct="0">
              <a:buFont typeface="Wingdings" panose="05000000000000000000" pitchFamily="2" charset="2"/>
              <a:buChar char="Ø"/>
            </a:pPr>
            <a:r>
              <a:rPr lang="it-IT" sz="1600" b="1" dirty="0">
                <a:solidFill>
                  <a:srgbClr val="407BBE"/>
                </a:solidFill>
                <a:latin typeface="Calibri" panose="020F0502020204030204" pitchFamily="34" charset="0"/>
                <a:ea typeface="Calibri" panose="020F0502020204030204" pitchFamily="34" charset="0"/>
                <a:cs typeface="Times New Roman" panose="02020603050405020304" pitchFamily="18" charset="0"/>
              </a:rPr>
              <a:t>Settori più forti </a:t>
            </a:r>
            <a:r>
              <a:rPr lang="it-IT" sz="1600" dirty="0">
                <a:latin typeface="Calibri" panose="020F0502020204030204" pitchFamily="34" charset="0"/>
                <a:ea typeface="Calibri" panose="020F0502020204030204" pitchFamily="34" charset="0"/>
                <a:cs typeface="Times New Roman" panose="02020603050405020304" pitchFamily="18" charset="0"/>
              </a:rPr>
              <a:t>– Un incremento della produzione si osserva invece per</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 il settore della carta-stampa, per il tessile e per l’industria alimentare</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a:xfrm>
            <a:off x="9220200" y="6492875"/>
            <a:ext cx="2743200" cy="365125"/>
          </a:xfrm>
        </p:spPr>
        <p:txBody>
          <a:bodyPr/>
          <a:lstStyle/>
          <a:p>
            <a:fld id="{CE135758-368B-4D1E-8648-5A674A935741}" type="slidenum">
              <a:rPr lang="it-IT" smtClean="0"/>
              <a:pPr/>
              <a:t>36</a:t>
            </a:fld>
            <a:endParaRPr lang="it-IT" dirty="0"/>
          </a:p>
        </p:txBody>
      </p:sp>
      <p:grpSp>
        <p:nvGrpSpPr>
          <p:cNvPr id="4" name="Gruppo 3">
            <a:extLst>
              <a:ext uri="{FF2B5EF4-FFF2-40B4-BE49-F238E27FC236}">
                <a16:creationId xmlns:a16="http://schemas.microsoft.com/office/drawing/2014/main" id="{F2F80396-C25E-4B73-AB9F-2082DEB4E0A6}"/>
              </a:ext>
            </a:extLst>
          </p:cNvPr>
          <p:cNvGrpSpPr/>
          <p:nvPr/>
        </p:nvGrpSpPr>
        <p:grpSpPr>
          <a:xfrm>
            <a:off x="6816000" y="144000"/>
            <a:ext cx="2892181" cy="632515"/>
            <a:chOff x="6610889" y="100075"/>
            <a:chExt cx="2892181"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235783" y="231666"/>
              <a:ext cx="2267287"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Artigianato – I settori </a:t>
              </a:r>
            </a:p>
          </p:txBody>
        </p:sp>
        <p:pic>
          <p:nvPicPr>
            <p:cNvPr id="3" name="Immagine 2">
              <a:extLst>
                <a:ext uri="{FF2B5EF4-FFF2-40B4-BE49-F238E27FC236}">
                  <a16:creationId xmlns:a16="http://schemas.microsoft.com/office/drawing/2014/main" id="{795BB28A-54F0-49BB-87C0-AE6010FC5545}"/>
                </a:ext>
              </a:extLst>
            </p:cNvPr>
            <p:cNvPicPr>
              <a:picLocks noChangeAspect="1"/>
            </p:cNvPicPr>
            <p:nvPr/>
          </p:nvPicPr>
          <p:blipFill>
            <a:blip r:embed="rId4"/>
            <a:stretch>
              <a:fillRect/>
            </a:stretch>
          </p:blipFill>
          <p:spPr>
            <a:xfrm>
              <a:off x="6610889" y="100075"/>
              <a:ext cx="624894" cy="632515"/>
            </a:xfrm>
            <a:prstGeom prst="rect">
              <a:avLst/>
            </a:prstGeom>
          </p:spPr>
        </p:pic>
      </p:grpSp>
    </p:spTree>
    <p:extLst>
      <p:ext uri="{BB962C8B-B14F-4D97-AF65-F5344CB8AC3E}">
        <p14:creationId xmlns:p14="http://schemas.microsoft.com/office/powerpoint/2010/main" val="3254562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37</a:t>
            </a:fld>
            <a:endParaRPr lang="it-IT"/>
          </a:p>
        </p:txBody>
      </p:sp>
      <p:grpSp>
        <p:nvGrpSpPr>
          <p:cNvPr id="4" name="Gruppo 3">
            <a:extLst>
              <a:ext uri="{FF2B5EF4-FFF2-40B4-BE49-F238E27FC236}">
                <a16:creationId xmlns:a16="http://schemas.microsoft.com/office/drawing/2014/main" id="{F2F80396-C25E-4B73-AB9F-2082DEB4E0A6}"/>
              </a:ext>
            </a:extLst>
          </p:cNvPr>
          <p:cNvGrpSpPr/>
          <p:nvPr/>
        </p:nvGrpSpPr>
        <p:grpSpPr>
          <a:xfrm>
            <a:off x="6816000" y="144000"/>
            <a:ext cx="2839283" cy="632515"/>
            <a:chOff x="6610889" y="100075"/>
            <a:chExt cx="2839283"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235783" y="231666"/>
              <a:ext cx="2214389"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Artigianato – I settori</a:t>
              </a:r>
            </a:p>
          </p:txBody>
        </p:sp>
        <p:pic>
          <p:nvPicPr>
            <p:cNvPr id="3" name="Immagine 2">
              <a:extLst>
                <a:ext uri="{FF2B5EF4-FFF2-40B4-BE49-F238E27FC236}">
                  <a16:creationId xmlns:a16="http://schemas.microsoft.com/office/drawing/2014/main" id="{795BB28A-54F0-49BB-87C0-AE6010FC5545}"/>
                </a:ext>
              </a:extLst>
            </p:cNvPr>
            <p:cNvPicPr>
              <a:picLocks noChangeAspect="1"/>
            </p:cNvPicPr>
            <p:nvPr/>
          </p:nvPicPr>
          <p:blipFill>
            <a:blip r:embed="rId3"/>
            <a:stretch>
              <a:fillRect/>
            </a:stretch>
          </p:blipFill>
          <p:spPr>
            <a:xfrm>
              <a:off x="6610889" y="100075"/>
              <a:ext cx="624894" cy="632515"/>
            </a:xfrm>
            <a:prstGeom prst="rect">
              <a:avLst/>
            </a:prstGeom>
          </p:spPr>
        </p:pic>
      </p:grpSp>
      <p:sp>
        <p:nvSpPr>
          <p:cNvPr id="13" name="CasellaDiTesto 12">
            <a:extLst>
              <a:ext uri="{FF2B5EF4-FFF2-40B4-BE49-F238E27FC236}">
                <a16:creationId xmlns:a16="http://schemas.microsoft.com/office/drawing/2014/main" id="{3C0D379E-BBD4-7047-AD7F-1E83B8A7690B}"/>
              </a:ext>
            </a:extLst>
          </p:cNvPr>
          <p:cNvSpPr txBox="1"/>
          <p:nvPr/>
        </p:nvSpPr>
        <p:spPr>
          <a:xfrm>
            <a:off x="67734" y="4622407"/>
            <a:ext cx="12039994" cy="2062103"/>
          </a:xfrm>
          <a:prstGeom prst="rect">
            <a:avLst/>
          </a:prstGeom>
          <a:noFill/>
        </p:spPr>
        <p:txBody>
          <a:bodyPr wrap="square" numCol="1" rtlCol="0">
            <a:spAutoFit/>
          </a:bodyPr>
          <a:lstStyle/>
          <a:p>
            <a:pPr marL="285750" indent="-285750" algn="just" hangingPunct="0">
              <a:buFont typeface="Wingdings" panose="05000000000000000000" pitchFamily="2" charset="2"/>
              <a:buChar char="Ø"/>
            </a:pPr>
            <a:r>
              <a:rPr lang="it-IT" sz="1600" dirty="0">
                <a:latin typeface="Calibri" panose="020F0502020204030204" pitchFamily="34" charset="0"/>
                <a:cs typeface="Calibri" panose="020F0502020204030204" pitchFamily="34" charset="0"/>
              </a:rPr>
              <a:t>I risultati medi annui confermano che per il comparto artigiano i settori che sono andati peggio sono il settore dell’abbigliamento, insieme al tessile e al settore calzaturiero. Risultati piuttosto negativi si osservano anche per il settore della gomma-plastica. In generale questi settori hanno subito un calo del fatturato piuttosto marcato rispetto al 2023. E’ risultata decisiva soprattutto la contrazione della domanda interna.</a:t>
            </a:r>
          </a:p>
          <a:p>
            <a:pPr marL="285750" indent="-285750" algn="just" hangingPunct="0">
              <a:buFont typeface="Wingdings" panose="05000000000000000000" pitchFamily="2" charset="2"/>
              <a:buChar char="Ø"/>
            </a:pPr>
            <a:endParaRPr lang="it-IT" sz="1600" dirty="0">
              <a:latin typeface="Calibri" panose="020F0502020204030204" pitchFamily="34" charset="0"/>
              <a:cs typeface="Calibri" panose="020F0502020204030204" pitchFamily="34" charset="0"/>
            </a:endParaRPr>
          </a:p>
          <a:p>
            <a:pPr marL="285750" indent="-285750" algn="just" hangingPunct="0">
              <a:buFont typeface="Wingdings" panose="05000000000000000000" pitchFamily="2" charset="2"/>
              <a:buChar char="Ø"/>
            </a:pPr>
            <a:r>
              <a:rPr lang="it-IT" sz="1600" dirty="0">
                <a:latin typeface="Calibri" panose="020F0502020204030204" pitchFamily="34" charset="0"/>
                <a:cs typeface="Calibri" panose="020F0502020204030204" pitchFamily="34" charset="0"/>
              </a:rPr>
              <a:t>Decisamente migliori i risultati per il settore alimentare, che già tra il 2022 e il 2023 aveva registrato un andamento positivo. Il settore nel 2024 conferma quindi la propria performance positiva, con una crescita della produzione del 3,7% e del fatturato del 3%.</a:t>
            </a:r>
          </a:p>
          <a:p>
            <a:pPr algn="just" hangingPunct="0"/>
            <a:endParaRPr lang="it-IT" sz="1600" dirty="0">
              <a:latin typeface="Calibri" panose="020F0502020204030204" pitchFamily="34" charset="0"/>
              <a:cs typeface="Calibri" panose="020F0502020204030204" pitchFamily="34" charset="0"/>
            </a:endParaRPr>
          </a:p>
          <a:p>
            <a:pPr algn="just" hangingPunct="0"/>
            <a:endParaRPr lang="it-IT" sz="1600"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40661F99-D37C-48CA-A8A5-8B2E3DBE606A}"/>
              </a:ext>
            </a:extLst>
          </p:cNvPr>
          <p:cNvPicPr>
            <a:picLocks noChangeAspect="1"/>
          </p:cNvPicPr>
          <p:nvPr/>
        </p:nvPicPr>
        <p:blipFill>
          <a:blip r:embed="rId4"/>
          <a:stretch>
            <a:fillRect/>
          </a:stretch>
        </p:blipFill>
        <p:spPr>
          <a:xfrm>
            <a:off x="84272" y="925358"/>
            <a:ext cx="4410090" cy="3592776"/>
          </a:xfrm>
          <a:prstGeom prst="rect">
            <a:avLst/>
          </a:prstGeom>
        </p:spPr>
      </p:pic>
      <p:pic>
        <p:nvPicPr>
          <p:cNvPr id="8" name="Immagine 7">
            <a:extLst>
              <a:ext uri="{FF2B5EF4-FFF2-40B4-BE49-F238E27FC236}">
                <a16:creationId xmlns:a16="http://schemas.microsoft.com/office/drawing/2014/main" id="{33C83616-0DDA-4FCA-A679-56F8E006C0D1}"/>
              </a:ext>
            </a:extLst>
          </p:cNvPr>
          <p:cNvPicPr>
            <a:picLocks noChangeAspect="1"/>
          </p:cNvPicPr>
          <p:nvPr/>
        </p:nvPicPr>
        <p:blipFill>
          <a:blip r:embed="rId5"/>
          <a:stretch>
            <a:fillRect/>
          </a:stretch>
        </p:blipFill>
        <p:spPr>
          <a:xfrm>
            <a:off x="4651173" y="925359"/>
            <a:ext cx="7184267" cy="3627194"/>
          </a:xfrm>
          <a:prstGeom prst="rect">
            <a:avLst/>
          </a:prstGeom>
        </p:spPr>
      </p:pic>
    </p:spTree>
    <p:extLst>
      <p:ext uri="{BB962C8B-B14F-4D97-AF65-F5344CB8AC3E}">
        <p14:creationId xmlns:p14="http://schemas.microsoft.com/office/powerpoint/2010/main" val="926096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135F0A66-2954-480C-8CB6-78EF30963576}"/>
              </a:ext>
            </a:extLst>
          </p:cNvPr>
          <p:cNvSpPr txBox="1"/>
          <p:nvPr/>
        </p:nvSpPr>
        <p:spPr>
          <a:xfrm>
            <a:off x="7794594" y="920621"/>
            <a:ext cx="4197860" cy="5016758"/>
          </a:xfrm>
          <a:prstGeom prst="rect">
            <a:avLst/>
          </a:prstGeom>
        </p:spPr>
        <p:txBody>
          <a:bodyPr wrap="square" rtlCol="0">
            <a:spAutoFit/>
          </a:bodyPr>
          <a:lstStyle/>
          <a:p>
            <a:pPr marL="285750" indent="-285750" algn="just" hangingPunct="0">
              <a:buFont typeface="Wingdings" panose="05000000000000000000" pitchFamily="2" charset="2"/>
              <a:buChar char="Ø"/>
            </a:pP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Distinguendo in base alla classe dimensionale i risultati </a:t>
            </a:r>
            <a:r>
              <a:rPr lang="it-IT" sz="1600" b="1" dirty="0">
                <a:solidFill>
                  <a:srgbClr val="407BBE"/>
                </a:solidFill>
                <a:latin typeface="Calibri" panose="020F0502020204030204" pitchFamily="34" charset="0"/>
                <a:ea typeface="Calibri" panose="020F0502020204030204" pitchFamily="34" charset="0"/>
                <a:cs typeface="Times New Roman" panose="02020603050405020304" pitchFamily="18" charset="0"/>
              </a:rPr>
              <a:t>evidenziano alcune differenze</a:t>
            </a:r>
            <a:r>
              <a:rPr lang="it-IT" sz="1600" dirty="0">
                <a:effectLst/>
                <a:latin typeface="Calibri" panose="020F0502020204030204" pitchFamily="34" charset="0"/>
                <a:ea typeface="Calibri" panose="020F0502020204030204" pitchFamily="34" charset="0"/>
                <a:cs typeface="Times New Roman" panose="02020603050405020304" pitchFamily="18" charset="0"/>
              </a:rPr>
              <a:t>. Nel quarto trimestre l’attività economica per </a:t>
            </a:r>
            <a:r>
              <a:rPr lang="it-IT" sz="1600" dirty="0">
                <a:latin typeface="Calibri" panose="020F0502020204030204" pitchFamily="34" charset="0"/>
                <a:ea typeface="Calibri" panose="020F0502020204030204" pitchFamily="34" charset="0"/>
                <a:cs typeface="Times New Roman" panose="02020603050405020304" pitchFamily="18" charset="0"/>
              </a:rPr>
              <a:t>le </a:t>
            </a:r>
            <a:r>
              <a:rPr lang="it-IT" sz="1600" dirty="0">
                <a:effectLst/>
                <a:latin typeface="Calibri" panose="020F0502020204030204" pitchFamily="34" charset="0"/>
                <a:ea typeface="Calibri" panose="020F0502020204030204" pitchFamily="34" charset="0"/>
                <a:cs typeface="Times New Roman" panose="02020603050405020304" pitchFamily="18" charset="0"/>
              </a:rPr>
              <a:t>imprese più piccole si conferma in rallentamento. La domanda interna decelera rispetto allo stesso periodo del 2023, mentre per quella estera si osserva una ripresa. Il tasso di utilizzo degli impianti, pari al 59,8%, risulta molto al di sotto della soglia del 70%. I piccoli artigiani continuano peraltro a scontare prezzi dei materiali particolarmente onerosi.</a:t>
            </a:r>
          </a:p>
          <a:p>
            <a:pPr marL="285750" indent="-285750" algn="just" hangingPunct="0">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Times New Roman" panose="02020603050405020304" pitchFamily="18" charset="0"/>
              </a:rPr>
              <a:t>P</a:t>
            </a:r>
            <a:r>
              <a:rPr lang="it-IT" sz="1600" dirty="0">
                <a:effectLst/>
                <a:latin typeface="Calibri" panose="020F0502020204030204" pitchFamily="34" charset="0"/>
                <a:ea typeface="Calibri" panose="020F0502020204030204" pitchFamily="34" charset="0"/>
                <a:cs typeface="Times New Roman" panose="02020603050405020304" pitchFamily="18" charset="0"/>
              </a:rPr>
              <a:t>er le imprese artigiane di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media dimensione</a:t>
            </a:r>
            <a:r>
              <a:rPr lang="it-IT" sz="1600" dirty="0">
                <a:effectLst/>
                <a:latin typeface="Calibri" panose="020F0502020204030204" pitchFamily="34" charset="0"/>
                <a:ea typeface="Calibri" panose="020F0502020204030204" pitchFamily="34" charset="0"/>
                <a:cs typeface="Times New Roman" panose="02020603050405020304" pitchFamily="18" charset="0"/>
              </a:rPr>
              <a:t> si osserva un rallentamento più marcato. A livello tendenziale produzione e fatturato registrano entrambi un calo, del </a:t>
            </a:r>
            <a:br>
              <a:rPr lang="it-IT" sz="1600" dirty="0">
                <a:effectLst/>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-1,1% e del -1,2</a:t>
            </a:r>
            <a:r>
              <a:rPr lang="it-IT" sz="1600" dirty="0">
                <a:effectLst/>
                <a:latin typeface="Calibri" panose="020F0502020204030204" pitchFamily="34" charset="0"/>
                <a:ea typeface="Calibri" panose="020F0502020204030204" pitchFamily="34" charset="0"/>
                <a:cs typeface="Times New Roman" panose="02020603050405020304" pitchFamily="18" charset="0"/>
              </a:rPr>
              <a:t>% rispettivamente. L’indebolimento della domanda riflette, in particolare, la flessione degli ordini interni </a:t>
            </a:r>
            <a:br>
              <a:rPr lang="it-IT" sz="1600" dirty="0">
                <a:effectLst/>
                <a:latin typeface="Calibri" panose="020F0502020204030204" pitchFamily="34" charset="0"/>
                <a:ea typeface="Calibri" panose="020F0502020204030204" pitchFamily="34" charset="0"/>
                <a:cs typeface="Times New Roman" panose="02020603050405020304" pitchFamily="18" charset="0"/>
              </a:rPr>
            </a:br>
            <a:r>
              <a:rPr lang="it-IT" sz="1600" dirty="0">
                <a:effectLst/>
                <a:latin typeface="Calibri" panose="020F0502020204030204" pitchFamily="34" charset="0"/>
                <a:ea typeface="Calibri" panose="020F0502020204030204" pitchFamily="34" charset="0"/>
                <a:cs typeface="Times New Roman" panose="02020603050405020304" pitchFamily="18" charset="0"/>
              </a:rPr>
              <a:t>(-</a:t>
            </a:r>
            <a:r>
              <a:rPr lang="it-IT" sz="1600" dirty="0">
                <a:latin typeface="Calibri" panose="020F0502020204030204" pitchFamily="34" charset="0"/>
                <a:ea typeface="Calibri" panose="020F0502020204030204" pitchFamily="34" charset="0"/>
                <a:cs typeface="Times New Roman" panose="02020603050405020304" pitchFamily="18" charset="0"/>
              </a:rPr>
              <a:t>2,3</a:t>
            </a:r>
            <a:r>
              <a:rPr lang="it-IT" sz="1600" dirty="0">
                <a:effectLst/>
                <a:latin typeface="Calibri" panose="020F0502020204030204" pitchFamily="34" charset="0"/>
                <a:ea typeface="Calibri" panose="020F0502020204030204" pitchFamily="34" charset="0"/>
                <a:cs typeface="Times New Roman" panose="02020603050405020304" pitchFamily="18" charset="0"/>
              </a:rPr>
              <a:t>% su base annua).</a:t>
            </a:r>
            <a:endParaRPr lang="it-IT" sz="1600" dirty="0">
              <a:highlight>
                <a:srgbClr val="FFFF00"/>
              </a:highlight>
              <a:latin typeface="Calibri" panose="020F0502020204030204" pitchFamily="34" charset="0"/>
              <a:cs typeface="Calibri" panose="020F0502020204030204" pitchFamily="34"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38</a:t>
            </a:fld>
            <a:endParaRPr lang="it-IT"/>
          </a:p>
        </p:txBody>
      </p:sp>
      <p:sp>
        <p:nvSpPr>
          <p:cNvPr id="7" name="CasellaDiTesto 6">
            <a:extLst>
              <a:ext uri="{FF2B5EF4-FFF2-40B4-BE49-F238E27FC236}">
                <a16:creationId xmlns:a16="http://schemas.microsoft.com/office/drawing/2014/main" id="{64E6E2C1-C7AE-EA4C-B00C-1C00BB34CBAB}"/>
              </a:ext>
            </a:extLst>
          </p:cNvPr>
          <p:cNvSpPr txBox="1"/>
          <p:nvPr/>
        </p:nvSpPr>
        <p:spPr>
          <a:xfrm>
            <a:off x="8626" y="5922538"/>
            <a:ext cx="12161810" cy="830997"/>
          </a:xfrm>
          <a:prstGeom prst="rect">
            <a:avLst/>
          </a:prstGeom>
          <a:noFill/>
        </p:spPr>
        <p:txBody>
          <a:bodyPr wrap="square" numCol="1" rtlCol="0">
            <a:spAutoFit/>
          </a:bodyPr>
          <a:lstStyle/>
          <a:p>
            <a:pPr marL="285750" indent="-285750" algn="just" hangingPunct="0">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Per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le imprese artigiane dai 10 addetti in su</a:t>
            </a:r>
            <a:r>
              <a:rPr lang="it-IT" sz="1600" dirty="0">
                <a:effectLst/>
                <a:latin typeface="Calibri" panose="020F0502020204030204" pitchFamily="34" charset="0"/>
                <a:ea typeface="Calibri" panose="020F0502020204030204" pitchFamily="34" charset="0"/>
                <a:cs typeface="Times New Roman" panose="02020603050405020304" pitchFamily="18" charset="0"/>
              </a:rPr>
              <a:t> i dati del quarto trimestre evidenziano una fase </a:t>
            </a:r>
            <a:r>
              <a:rPr lang="it-IT" sz="1600" dirty="0">
                <a:latin typeface="Calibri" panose="020F0502020204030204" pitchFamily="34" charset="0"/>
                <a:ea typeface="Calibri" panose="020F0502020204030204" pitchFamily="34" charset="0"/>
                <a:cs typeface="Times New Roman" panose="02020603050405020304" pitchFamily="18" charset="0"/>
              </a:rPr>
              <a:t>tutto sommato</a:t>
            </a:r>
            <a:r>
              <a:rPr lang="it-IT" sz="1600" dirty="0">
                <a:effectLst/>
                <a:latin typeface="Calibri" panose="020F0502020204030204" pitchFamily="34" charset="0"/>
                <a:ea typeface="Calibri" panose="020F0502020204030204" pitchFamily="34" charset="0"/>
                <a:cs typeface="Times New Roman" panose="02020603050405020304" pitchFamily="18" charset="0"/>
              </a:rPr>
              <a:t> positiva, </a:t>
            </a:r>
            <a:r>
              <a:rPr lang="it-IT" sz="1600" dirty="0">
                <a:latin typeface="Calibri" panose="020F0502020204030204" pitchFamily="34" charset="0"/>
                <a:ea typeface="Calibri" panose="020F0502020204030204" pitchFamily="34" charset="0"/>
                <a:cs typeface="Times New Roman" panose="02020603050405020304" pitchFamily="18" charset="0"/>
              </a:rPr>
              <a:t>e </a:t>
            </a:r>
            <a:r>
              <a:rPr lang="it-IT" sz="1600" dirty="0">
                <a:effectLst/>
                <a:latin typeface="Calibri" panose="020F0502020204030204" pitchFamily="34" charset="0"/>
                <a:ea typeface="Calibri" panose="020F0502020204030204" pitchFamily="34" charset="0"/>
                <a:cs typeface="Times New Roman" panose="02020603050405020304" pitchFamily="18" charset="0"/>
              </a:rPr>
              <a:t>con diversi segnali di miglioramento. </a:t>
            </a:r>
            <a:r>
              <a:rPr lang="it-IT" sz="1600" dirty="0">
                <a:latin typeface="Calibri" panose="020F0502020204030204" pitchFamily="34" charset="0"/>
                <a:ea typeface="Calibri" panose="020F0502020204030204" pitchFamily="34" charset="0"/>
                <a:cs typeface="Times New Roman" panose="02020603050405020304" pitchFamily="18" charset="0"/>
              </a:rPr>
              <a:t>La produzione aumenta del 2% su base annua, mentre il fatturato cresce dell’1,7%. S</a:t>
            </a:r>
            <a:r>
              <a:rPr lang="it-IT" sz="1600" dirty="0">
                <a:effectLst/>
                <a:latin typeface="Calibri" panose="020F0502020204030204" pitchFamily="34" charset="0"/>
                <a:ea typeface="Calibri" panose="020F0502020204030204" pitchFamily="34" charset="0"/>
                <a:cs typeface="Times New Roman" panose="02020603050405020304" pitchFamily="18" charset="0"/>
              </a:rPr>
              <a:t>ul fronte </a:t>
            </a:r>
            <a:r>
              <a:rPr lang="it-IT" sz="1600" dirty="0">
                <a:latin typeface="Calibri" panose="020F0502020204030204" pitchFamily="34" charset="0"/>
                <a:ea typeface="Calibri" panose="020F0502020204030204" pitchFamily="34" charset="0"/>
                <a:cs typeface="Times New Roman" panose="02020603050405020304" pitchFamily="18" charset="0"/>
              </a:rPr>
              <a:t>ordinativi </a:t>
            </a:r>
            <a:r>
              <a:rPr lang="it-IT" sz="1600" dirty="0">
                <a:effectLst/>
                <a:latin typeface="Calibri" panose="020F0502020204030204" pitchFamily="34" charset="0"/>
                <a:ea typeface="Calibri" panose="020F0502020204030204" pitchFamily="34" charset="0"/>
                <a:cs typeface="Times New Roman" panose="02020603050405020304" pitchFamily="18" charset="0"/>
              </a:rPr>
              <a:t>migliora la situazione soprattutto sul mercato estero (+1,1% a livello tendenziale).</a:t>
            </a:r>
            <a:endParaRPr lang="it-IT" sz="1600" dirty="0">
              <a:highlight>
                <a:srgbClr val="FFFF00"/>
              </a:highlight>
              <a:latin typeface="Calibri" panose="020F0502020204030204" pitchFamily="34" charset="0"/>
              <a:cs typeface="Calibri" panose="020F0502020204030204" pitchFamily="34" charset="0"/>
            </a:endParaRPr>
          </a:p>
        </p:txBody>
      </p:sp>
      <p:grpSp>
        <p:nvGrpSpPr>
          <p:cNvPr id="4" name="Gruppo 3">
            <a:extLst>
              <a:ext uri="{FF2B5EF4-FFF2-40B4-BE49-F238E27FC236}">
                <a16:creationId xmlns:a16="http://schemas.microsoft.com/office/drawing/2014/main" id="{E712758D-5499-4529-9E00-76A28C38225A}"/>
              </a:ext>
            </a:extLst>
          </p:cNvPr>
          <p:cNvGrpSpPr/>
          <p:nvPr/>
        </p:nvGrpSpPr>
        <p:grpSpPr>
          <a:xfrm>
            <a:off x="6816000" y="144000"/>
            <a:ext cx="4333410" cy="632515"/>
            <a:chOff x="6096000" y="128812"/>
            <a:chExt cx="4333410"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720894" y="260403"/>
              <a:ext cx="370851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Artigianato – Le classi dimensionali </a:t>
              </a:r>
            </a:p>
          </p:txBody>
        </p:sp>
        <p:pic>
          <p:nvPicPr>
            <p:cNvPr id="3" name="Immagine 2">
              <a:extLst>
                <a:ext uri="{FF2B5EF4-FFF2-40B4-BE49-F238E27FC236}">
                  <a16:creationId xmlns:a16="http://schemas.microsoft.com/office/drawing/2014/main" id="{801059A1-17D5-4A1D-99C8-25ABD07A9166}"/>
                </a:ext>
              </a:extLst>
            </p:cNvPr>
            <p:cNvPicPr>
              <a:picLocks noChangeAspect="1"/>
            </p:cNvPicPr>
            <p:nvPr/>
          </p:nvPicPr>
          <p:blipFill>
            <a:blip r:embed="rId3"/>
            <a:stretch>
              <a:fillRect/>
            </a:stretch>
          </p:blipFill>
          <p:spPr>
            <a:xfrm>
              <a:off x="6096000" y="128812"/>
              <a:ext cx="624894" cy="632515"/>
            </a:xfrm>
            <a:prstGeom prst="rect">
              <a:avLst/>
            </a:prstGeom>
          </p:spPr>
        </p:pic>
      </p:grpSp>
      <p:pic>
        <p:nvPicPr>
          <p:cNvPr id="5" name="Immagine 4">
            <a:extLst>
              <a:ext uri="{FF2B5EF4-FFF2-40B4-BE49-F238E27FC236}">
                <a16:creationId xmlns:a16="http://schemas.microsoft.com/office/drawing/2014/main" id="{DD52BBF3-4A81-4941-9250-B210D5EBDE34}"/>
              </a:ext>
            </a:extLst>
          </p:cNvPr>
          <p:cNvPicPr>
            <a:picLocks noChangeAspect="1"/>
          </p:cNvPicPr>
          <p:nvPr/>
        </p:nvPicPr>
        <p:blipFill>
          <a:blip r:embed="rId4"/>
          <a:stretch>
            <a:fillRect/>
          </a:stretch>
        </p:blipFill>
        <p:spPr>
          <a:xfrm>
            <a:off x="86260" y="938591"/>
            <a:ext cx="7498181" cy="4998788"/>
          </a:xfrm>
          <a:prstGeom prst="rect">
            <a:avLst/>
          </a:prstGeom>
        </p:spPr>
      </p:pic>
    </p:spTree>
    <p:extLst>
      <p:ext uri="{BB962C8B-B14F-4D97-AF65-F5344CB8AC3E}">
        <p14:creationId xmlns:p14="http://schemas.microsoft.com/office/powerpoint/2010/main" val="328026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6B9A93D-4F4D-4186-92E3-DDBB03A8E5A9}"/>
              </a:ext>
            </a:extLst>
          </p:cNvPr>
          <p:cNvSpPr/>
          <p:nvPr/>
        </p:nvSpPr>
        <p:spPr>
          <a:xfrm>
            <a:off x="8814917" y="1269691"/>
            <a:ext cx="3193050" cy="5022722"/>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Tra gli artigiani le indagini congiunturali continuano ad evidenziare </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aspettative di contrazione della domanda </a:t>
            </a:r>
            <a:r>
              <a:rPr lang="it-IT" sz="1600" dirty="0">
                <a:effectLst/>
                <a:latin typeface="Calibri" panose="020F0502020204030204" pitchFamily="34" charset="0"/>
                <a:ea typeface="Calibri" panose="020F0502020204030204" pitchFamily="34" charset="0"/>
                <a:cs typeface="Times New Roman" panose="02020603050405020304" pitchFamily="18" charset="0"/>
              </a:rPr>
              <a:t>che si riflettono in timori sull’andamento della</a:t>
            </a:r>
            <a:r>
              <a:rPr lang="it-IT" sz="1600" kern="1200" dirty="0">
                <a:effectLst/>
                <a:latin typeface="Calibri" panose="020F0502020204030204" pitchFamily="34" charset="0"/>
                <a:ea typeface="Times New Roman" panose="02020603050405020304" pitchFamily="18" charset="0"/>
                <a:cs typeface="Calibri" panose="020F0502020204030204" pitchFamily="34"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produzione e del fatturato aziendale. </a:t>
            </a:r>
            <a:r>
              <a:rPr lang="it-IT" sz="1600" dirty="0">
                <a:latin typeface="Calibri" panose="020F0502020204030204" pitchFamily="34" charset="0"/>
                <a:ea typeface="Calibri" panose="020F0502020204030204" pitchFamily="34" charset="0"/>
                <a:cs typeface="Times New Roman" panose="02020603050405020304" pitchFamily="18" charset="0"/>
              </a:rPr>
              <a:t>Nell’ultimo trimestre dell’anno</a:t>
            </a:r>
            <a:r>
              <a:rPr lang="it-IT" sz="1600" dirty="0">
                <a:effectLst/>
                <a:latin typeface="Calibri" panose="020F0502020204030204" pitchFamily="34" charset="0"/>
                <a:ea typeface="Calibri" panose="020F0502020204030204" pitchFamily="34" charset="0"/>
                <a:cs typeface="Times New Roman" panose="02020603050405020304" pitchFamily="18" charset="0"/>
              </a:rPr>
              <a:t> le </a:t>
            </a:r>
            <a:r>
              <a:rPr lang="it-IT" sz="1600" dirty="0">
                <a:latin typeface="Calibri" panose="020F0502020204030204" pitchFamily="34" charset="0"/>
                <a:ea typeface="Calibri" panose="020F0502020204030204" pitchFamily="34" charset="0"/>
                <a:cs typeface="Times New Roman" panose="02020603050405020304" pitchFamily="18" charset="0"/>
              </a:rPr>
              <a:t>aspettative</a:t>
            </a:r>
            <a:r>
              <a:rPr lang="it-IT" sz="1600" dirty="0">
                <a:effectLst/>
                <a:latin typeface="Calibri" panose="020F0502020204030204" pitchFamily="34" charset="0"/>
                <a:ea typeface="Calibri" panose="020F0502020204030204" pitchFamily="34" charset="0"/>
                <a:cs typeface="Times New Roman" panose="02020603050405020304" pitchFamily="18" charset="0"/>
              </a:rPr>
              <a:t> delle imprese continuano infatti a essere pessimiste</a:t>
            </a:r>
            <a:r>
              <a:rPr lang="it-IT" sz="1600" dirty="0">
                <a:latin typeface="Calibri" panose="020F0502020204030204" pitchFamily="34" charset="0"/>
                <a:ea typeface="Calibri" panose="020F0502020204030204" pitchFamily="34" charset="0"/>
                <a:cs typeface="Times New Roman" panose="02020603050405020304" pitchFamily="18" charset="0"/>
              </a:rPr>
              <a:t>. R</a:t>
            </a:r>
            <a:r>
              <a:rPr lang="it-IT" sz="1600" dirty="0">
                <a:effectLst/>
                <a:latin typeface="Calibri" panose="020F0502020204030204" pitchFamily="34" charset="0"/>
                <a:ea typeface="Calibri" panose="020F0502020204030204" pitchFamily="34" charset="0"/>
                <a:cs typeface="Times New Roman" panose="02020603050405020304" pitchFamily="18" charset="0"/>
              </a:rPr>
              <a:t>ispetto al precedente trimestre si ridimensionano in parte le aspettative di contrazione relative alla domanda estera e all’occupazione.</a:t>
            </a:r>
          </a:p>
          <a:p>
            <a:pPr marL="285750" indent="-285750" algn="just">
              <a:lnSpc>
                <a:spcPct val="107000"/>
              </a:lnSpc>
              <a:spcAft>
                <a:spcPts val="800"/>
              </a:spcAft>
              <a:buFont typeface="Wingdings" panose="05000000000000000000" pitchFamily="2" charset="2"/>
              <a:buChar char="Ø"/>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hangingPunct="0"/>
            <a:endParaRPr lang="it-IT" sz="1600" dirty="0">
              <a:highlight>
                <a:srgbClr val="FFFF00"/>
              </a:highlight>
              <a:latin typeface="Calibri" panose="020F0502020204030204" pitchFamily="34" charset="0"/>
              <a:cs typeface="Calibri" panose="020F0502020204030204" pitchFamily="34" charset="0"/>
            </a:endParaRP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39</a:t>
            </a:fld>
            <a:endParaRPr lang="it-IT" dirty="0"/>
          </a:p>
        </p:txBody>
      </p:sp>
      <p:grpSp>
        <p:nvGrpSpPr>
          <p:cNvPr id="5" name="Gruppo 4">
            <a:extLst>
              <a:ext uri="{FF2B5EF4-FFF2-40B4-BE49-F238E27FC236}">
                <a16:creationId xmlns:a16="http://schemas.microsoft.com/office/drawing/2014/main" id="{430AF458-9C77-47CC-B561-9D2053B4DAA4}"/>
              </a:ext>
            </a:extLst>
          </p:cNvPr>
          <p:cNvGrpSpPr/>
          <p:nvPr/>
        </p:nvGrpSpPr>
        <p:grpSpPr>
          <a:xfrm>
            <a:off x="6816000" y="144000"/>
            <a:ext cx="3490679" cy="632515"/>
            <a:chOff x="6282317" y="179916"/>
            <a:chExt cx="3490679"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907211" y="311507"/>
              <a:ext cx="2865785"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Artigianato – Le aspettative </a:t>
              </a:r>
            </a:p>
          </p:txBody>
        </p:sp>
        <p:pic>
          <p:nvPicPr>
            <p:cNvPr id="3" name="Immagine 2">
              <a:extLst>
                <a:ext uri="{FF2B5EF4-FFF2-40B4-BE49-F238E27FC236}">
                  <a16:creationId xmlns:a16="http://schemas.microsoft.com/office/drawing/2014/main" id="{66A96D24-E317-472E-9232-2C4257C73210}"/>
                </a:ext>
              </a:extLst>
            </p:cNvPr>
            <p:cNvPicPr>
              <a:picLocks noChangeAspect="1"/>
            </p:cNvPicPr>
            <p:nvPr/>
          </p:nvPicPr>
          <p:blipFill>
            <a:blip r:embed="rId2"/>
            <a:stretch>
              <a:fillRect/>
            </a:stretch>
          </p:blipFill>
          <p:spPr>
            <a:xfrm>
              <a:off x="6282317" y="179916"/>
              <a:ext cx="624894" cy="632515"/>
            </a:xfrm>
            <a:prstGeom prst="rect">
              <a:avLst/>
            </a:prstGeom>
          </p:spPr>
        </p:pic>
      </p:grpSp>
      <p:sp>
        <p:nvSpPr>
          <p:cNvPr id="10" name="CasellaDiTesto 9">
            <a:extLst>
              <a:ext uri="{FF2B5EF4-FFF2-40B4-BE49-F238E27FC236}">
                <a16:creationId xmlns:a16="http://schemas.microsoft.com/office/drawing/2014/main" id="{36F742C2-4BF7-4411-B13D-DA4C133655B0}"/>
              </a:ext>
            </a:extLst>
          </p:cNvPr>
          <p:cNvSpPr txBox="1"/>
          <p:nvPr/>
        </p:nvSpPr>
        <p:spPr>
          <a:xfrm>
            <a:off x="114868" y="5367224"/>
            <a:ext cx="11962264" cy="1323439"/>
          </a:xfrm>
          <a:prstGeom prst="rect">
            <a:avLst/>
          </a:prstGeom>
          <a:noFill/>
        </p:spPr>
        <p:txBody>
          <a:bodyPr wrap="square" numCol="1" rtlCol="0">
            <a:spAutoFit/>
          </a:bodyPr>
          <a:lstStyle/>
          <a:p>
            <a:pPr marL="285750" indent="-285750" algn="just" hangingPunct="0">
              <a:buFont typeface="Wingdings" panose="05000000000000000000" pitchFamily="2" charset="2"/>
              <a:buChar char="Ø"/>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hangingPunct="0">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Per quanto riguarda, in particolare, le attese </a:t>
            </a:r>
            <a:r>
              <a:rPr lang="it-IT" sz="1600" dirty="0">
                <a:latin typeface="Calibri" panose="020F0502020204030204" pitchFamily="34" charset="0"/>
                <a:ea typeface="Calibri" panose="020F0502020204030204" pitchFamily="34" charset="0"/>
                <a:cs typeface="Times New Roman" panose="02020603050405020304" pitchFamily="18" charset="0"/>
              </a:rPr>
              <a:t>su</a:t>
            </a:r>
            <a:r>
              <a:rPr lang="it-IT" sz="1600" dirty="0">
                <a:effectLst/>
                <a:latin typeface="Calibri" panose="020F0502020204030204" pitchFamily="34" charset="0"/>
                <a:ea typeface="Calibri" panose="020F0502020204030204" pitchFamily="34" charset="0"/>
                <a:cs typeface="Times New Roman" panose="02020603050405020304" pitchFamily="18" charset="0"/>
              </a:rPr>
              <a:t>ll’</a:t>
            </a:r>
            <a:r>
              <a:rPr lang="it-IT" sz="1600" b="1" dirty="0">
                <a:solidFill>
                  <a:srgbClr val="407BBE"/>
                </a:solidFill>
                <a:effectLst/>
                <a:latin typeface="Calibri" panose="020F0502020204030204" pitchFamily="34" charset="0"/>
                <a:ea typeface="Calibri" panose="020F0502020204030204" pitchFamily="34" charset="0"/>
                <a:cs typeface="Times New Roman" panose="02020603050405020304" pitchFamily="18" charset="0"/>
              </a:rPr>
              <a:t>occupazione, </a:t>
            </a:r>
            <a:r>
              <a:rPr lang="it-IT" sz="1600" dirty="0">
                <a:effectLst/>
                <a:latin typeface="Calibri" panose="020F0502020204030204" pitchFamily="34" charset="0"/>
                <a:ea typeface="Calibri" panose="020F0502020204030204" pitchFamily="34" charset="0"/>
                <a:cs typeface="Times New Roman" panose="02020603050405020304" pitchFamily="18" charset="0"/>
              </a:rPr>
              <a:t>la maggioranza delle imprese artigiane ritiene che nei mesi a venire i livelli occupazionali rimarranno sostanzialmente invariati. Quelle che si attendono una diminuzione sono </a:t>
            </a:r>
            <a:r>
              <a:rPr lang="it-IT" sz="1600" dirty="0">
                <a:latin typeface="Calibri" panose="020F0502020204030204" pitchFamily="34" charset="0"/>
                <a:ea typeface="Calibri" panose="020F0502020204030204" pitchFamily="34" charset="0"/>
                <a:cs typeface="Times New Roman" panose="02020603050405020304" pitchFamily="18" charset="0"/>
              </a:rPr>
              <a:t>l’8,8</a:t>
            </a:r>
            <a:r>
              <a:rPr lang="it-IT" sz="1600" dirty="0">
                <a:effectLst/>
                <a:latin typeface="Calibri" panose="020F0502020204030204" pitchFamily="34" charset="0"/>
                <a:ea typeface="Calibri" panose="020F0502020204030204" pitchFamily="34" charset="0"/>
                <a:cs typeface="Times New Roman" panose="02020603050405020304" pitchFamily="18" charset="0"/>
              </a:rPr>
              <a:t>%, una percentuale più contenuta rispetto a quella rilevata lo scorso trimestre.</a:t>
            </a:r>
          </a:p>
          <a:p>
            <a:pPr algn="just" hangingPunct="0"/>
            <a:endParaRPr lang="it-IT" sz="1600" dirty="0">
              <a:highlight>
                <a:srgbClr val="FFFF00"/>
              </a:highlight>
              <a:latin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803B7FAB-BFCE-4DBA-AEB1-DFCDA608F771}"/>
              </a:ext>
            </a:extLst>
          </p:cNvPr>
          <p:cNvPicPr>
            <a:picLocks noChangeAspect="1"/>
          </p:cNvPicPr>
          <p:nvPr/>
        </p:nvPicPr>
        <p:blipFill>
          <a:blip r:embed="rId3"/>
          <a:stretch>
            <a:fillRect/>
          </a:stretch>
        </p:blipFill>
        <p:spPr>
          <a:xfrm>
            <a:off x="60382" y="915701"/>
            <a:ext cx="8754535" cy="4377268"/>
          </a:xfrm>
          <a:prstGeom prst="rect">
            <a:avLst/>
          </a:prstGeom>
        </p:spPr>
      </p:pic>
    </p:spTree>
    <p:extLst>
      <p:ext uri="{BB962C8B-B14F-4D97-AF65-F5344CB8AC3E}">
        <p14:creationId xmlns:p14="http://schemas.microsoft.com/office/powerpoint/2010/main" val="381980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4</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4104517" cy="647756"/>
            <a:chOff x="6247522" y="91748"/>
            <a:chExt cx="4104517"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3441520"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Global </a:t>
              </a:r>
              <a:r>
                <a:rPr lang="it-IT" b="1" dirty="0" err="1">
                  <a:solidFill>
                    <a:srgbClr val="407BBE"/>
                  </a:solidFill>
                  <a:latin typeface="Calibri" panose="020F0502020204030204" pitchFamily="34" charset="0"/>
                  <a:cs typeface="Calibri" panose="020F0502020204030204" pitchFamily="34" charset="0"/>
                </a:rPr>
                <a:t>overview</a:t>
              </a:r>
              <a:r>
                <a:rPr lang="it-IT" b="1" dirty="0">
                  <a:solidFill>
                    <a:srgbClr val="407BBE"/>
                  </a:solidFill>
                  <a:latin typeface="Calibri" panose="020F0502020204030204" pitchFamily="34" charset="0"/>
                  <a:cs typeface="Calibri" panose="020F0502020204030204" pitchFamily="34" charset="0"/>
                </a:rPr>
                <a:t> –  Materie prime</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6561668" y="1550232"/>
            <a:ext cx="4792132" cy="4524315"/>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Nella seconda metà dell’anno i prezzi delle materie prime si sono stabilizzati.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endPar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Le quotazioni del petrolio si sono posizionate al di sotto degli 80 dollari al barile. Sul mercato stanno prevalendo le spinte al ribasso, nonostante il tentativo dei paesi Opec di limitare le quantità estratte e nonostante le tensioni geopolitiche che hanno coinvolto il Medio Oriente. Le politiche americane puntano ad un aumento dell’offerta di greggio da parte degli Usa, che potrebbe comportare ulteriori abbassamenti dei prezzi.</a:t>
            </a:r>
          </a:p>
          <a:p>
            <a:pPr marL="285750" indent="-285750" algn="just">
              <a:buFont typeface="Wingdings" panose="05000000000000000000" pitchFamily="2" charset="2"/>
              <a:buChar char="Ø"/>
            </a:pPr>
            <a:endPar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Calibre Regular" panose="020B0503030202060203" pitchFamily="34" charset="0"/>
              </a:rPr>
              <a:t>Le quotazioni del gas naturale si sono mantenute su livelli bassi sul mercato americano; mentre sono rimaste su livelli elevati sui mercati asiatici e su quello europeo.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endParaRPr lang="it-IT" sz="1600" dirty="0">
              <a:latin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98681537-F8FA-44D0-B9ED-D1B36510C2CB}"/>
              </a:ext>
            </a:extLst>
          </p:cNvPr>
          <p:cNvPicPr>
            <a:picLocks noChangeAspect="1"/>
          </p:cNvPicPr>
          <p:nvPr/>
        </p:nvPicPr>
        <p:blipFill>
          <a:blip r:embed="rId3"/>
          <a:stretch>
            <a:fillRect/>
          </a:stretch>
        </p:blipFill>
        <p:spPr>
          <a:xfrm>
            <a:off x="0" y="907246"/>
            <a:ext cx="6391275" cy="2895600"/>
          </a:xfrm>
          <a:prstGeom prst="rect">
            <a:avLst/>
          </a:prstGeom>
        </p:spPr>
      </p:pic>
      <p:pic>
        <p:nvPicPr>
          <p:cNvPr id="12" name="Immagine 11">
            <a:extLst>
              <a:ext uri="{FF2B5EF4-FFF2-40B4-BE49-F238E27FC236}">
                <a16:creationId xmlns:a16="http://schemas.microsoft.com/office/drawing/2014/main" id="{DB6BD0F2-0FD8-432E-8EC1-4B6BE9BB6FC2}"/>
              </a:ext>
            </a:extLst>
          </p:cNvPr>
          <p:cNvPicPr>
            <a:picLocks noChangeAspect="1"/>
          </p:cNvPicPr>
          <p:nvPr/>
        </p:nvPicPr>
        <p:blipFill>
          <a:blip r:embed="rId4"/>
          <a:stretch>
            <a:fillRect/>
          </a:stretch>
        </p:blipFill>
        <p:spPr>
          <a:xfrm>
            <a:off x="8467" y="3808941"/>
            <a:ext cx="6391275" cy="2895600"/>
          </a:xfrm>
          <a:prstGeom prst="rect">
            <a:avLst/>
          </a:prstGeom>
        </p:spPr>
      </p:pic>
    </p:spTree>
    <p:extLst>
      <p:ext uri="{BB962C8B-B14F-4D97-AF65-F5344CB8AC3E}">
        <p14:creationId xmlns:p14="http://schemas.microsoft.com/office/powerpoint/2010/main" val="627037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20634CB-E307-46A8-8915-4D55FC9592A7}"/>
              </a:ext>
            </a:extLst>
          </p:cNvPr>
          <p:cNvPicPr>
            <a:picLocks noChangeAspect="1"/>
          </p:cNvPicPr>
          <p:nvPr/>
        </p:nvPicPr>
        <p:blipFill>
          <a:blip r:embed="rId3"/>
          <a:stretch>
            <a:fillRect/>
          </a:stretch>
        </p:blipFill>
        <p:spPr>
          <a:xfrm>
            <a:off x="103524" y="1412413"/>
            <a:ext cx="8111047" cy="4965605"/>
          </a:xfrm>
          <a:prstGeom prst="rect">
            <a:avLst/>
          </a:prstGeom>
        </p:spPr>
      </p:pic>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40</a:t>
            </a:fld>
            <a:endParaRPr lang="it-IT" dirty="0"/>
          </a:p>
        </p:txBody>
      </p:sp>
      <p:grpSp>
        <p:nvGrpSpPr>
          <p:cNvPr id="4" name="Gruppo 3">
            <a:extLst>
              <a:ext uri="{FF2B5EF4-FFF2-40B4-BE49-F238E27FC236}">
                <a16:creationId xmlns:a16="http://schemas.microsoft.com/office/drawing/2014/main" id="{80C6C93D-8CD0-4712-A400-C4362AA84BE5}"/>
              </a:ext>
            </a:extLst>
          </p:cNvPr>
          <p:cNvGrpSpPr/>
          <p:nvPr/>
        </p:nvGrpSpPr>
        <p:grpSpPr>
          <a:xfrm>
            <a:off x="6268257" y="144000"/>
            <a:ext cx="5937773" cy="632515"/>
            <a:chOff x="6268257" y="140542"/>
            <a:chExt cx="5937773"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651578" y="272133"/>
              <a:ext cx="4554452"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Sintesi – Confronti nazionali e internazionali </a:t>
              </a:r>
            </a:p>
          </p:txBody>
        </p:sp>
        <p:pic>
          <p:nvPicPr>
            <p:cNvPr id="7" name="Immagine 6">
              <a:extLst>
                <a:ext uri="{FF2B5EF4-FFF2-40B4-BE49-F238E27FC236}">
                  <a16:creationId xmlns:a16="http://schemas.microsoft.com/office/drawing/2014/main" id="{EA6095EA-1F90-45E5-96CC-C343E322200C}"/>
                </a:ext>
              </a:extLst>
            </p:cNvPr>
            <p:cNvPicPr>
              <a:picLocks noChangeAspect="1"/>
            </p:cNvPicPr>
            <p:nvPr/>
          </p:nvPicPr>
          <p:blipFill>
            <a:blip r:embed="rId4"/>
            <a:stretch>
              <a:fillRect/>
            </a:stretch>
          </p:blipFill>
          <p:spPr>
            <a:xfrm>
              <a:off x="6268257" y="144352"/>
              <a:ext cx="647756" cy="624894"/>
            </a:xfrm>
            <a:prstGeom prst="rect">
              <a:avLst/>
            </a:prstGeom>
          </p:spPr>
        </p:pic>
        <p:pic>
          <p:nvPicPr>
            <p:cNvPr id="3" name="Immagine 2">
              <a:extLst>
                <a:ext uri="{FF2B5EF4-FFF2-40B4-BE49-F238E27FC236}">
                  <a16:creationId xmlns:a16="http://schemas.microsoft.com/office/drawing/2014/main" id="{B6167008-21B5-4433-8A2F-C1BEAA5811A7}"/>
                </a:ext>
              </a:extLst>
            </p:cNvPr>
            <p:cNvPicPr>
              <a:picLocks noChangeAspect="1"/>
            </p:cNvPicPr>
            <p:nvPr/>
          </p:nvPicPr>
          <p:blipFill>
            <a:blip r:embed="rId5"/>
            <a:stretch>
              <a:fillRect/>
            </a:stretch>
          </p:blipFill>
          <p:spPr>
            <a:xfrm>
              <a:off x="6934486" y="140542"/>
              <a:ext cx="624894" cy="632515"/>
            </a:xfrm>
            <a:prstGeom prst="rect">
              <a:avLst/>
            </a:prstGeom>
          </p:spPr>
        </p:pic>
      </p:grpSp>
      <p:sp>
        <p:nvSpPr>
          <p:cNvPr id="11" name="Rettangolo 10">
            <a:extLst>
              <a:ext uri="{FF2B5EF4-FFF2-40B4-BE49-F238E27FC236}">
                <a16:creationId xmlns:a16="http://schemas.microsoft.com/office/drawing/2014/main" id="{AA9CF995-F5B0-40FF-8522-154C21F908C0}"/>
              </a:ext>
            </a:extLst>
          </p:cNvPr>
          <p:cNvSpPr/>
          <p:nvPr/>
        </p:nvSpPr>
        <p:spPr>
          <a:xfrm>
            <a:off x="8181554" y="1576313"/>
            <a:ext cx="3844940" cy="449578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In Lombardia, l’andamento della produzione nel settore manifatturiero risulta in </a:t>
            </a:r>
            <a:r>
              <a:rPr lang="it-IT" sz="1600" dirty="0">
                <a:latin typeface="Calibri" panose="020F0502020204030204" pitchFamily="34" charset="0"/>
                <a:ea typeface="Calibri" panose="020F0502020204030204" pitchFamily="34" charset="0"/>
                <a:cs typeface="Times New Roman" panose="02020603050405020304" pitchFamily="18" charset="0"/>
              </a:rPr>
              <a:t>diminuzione</a:t>
            </a:r>
            <a:r>
              <a:rPr lang="it-IT" sz="1600" dirty="0">
                <a:effectLst/>
                <a:latin typeface="Calibri" panose="020F0502020204030204" pitchFamily="34" charset="0"/>
                <a:ea typeface="Calibri" panose="020F0502020204030204" pitchFamily="34" charset="0"/>
                <a:cs typeface="Times New Roman" panose="02020603050405020304" pitchFamily="18" charset="0"/>
              </a:rPr>
              <a:t> da oltre un anno. Più stabile appare l’andamento del comparto artigiano. I dati relativi al quarto trimestre dell’anno confermano sostanzialmente queste tendenze, ma con alcuni iniziali segnali di miglioramento.</a:t>
            </a:r>
          </a:p>
          <a:p>
            <a:pPr marL="285750" indent="-285750" algn="just">
              <a:lnSpc>
                <a:spcPct val="107000"/>
              </a:lnSpc>
              <a:spcAft>
                <a:spcPts val="800"/>
              </a:spcAf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La performance complessiva del periodo post-pandemia resta inoltre decisamente più favorevole per la Lombardia tanto nel confronto con la media nazionale quanto con quello dell’eurozona.</a:t>
            </a:r>
          </a:p>
          <a:p>
            <a:pPr marL="285750" indent="-285750" algn="just" hangingPunct="0">
              <a:buFont typeface="Wingdings" panose="05000000000000000000" pitchFamily="2" charset="2"/>
              <a:buChar char="Ø"/>
            </a:pPr>
            <a:endParaRPr lang="it-I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984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41</a:t>
            </a:fld>
            <a:endParaRPr lang="it-IT" dirty="0"/>
          </a:p>
        </p:txBody>
      </p:sp>
      <p:grpSp>
        <p:nvGrpSpPr>
          <p:cNvPr id="4" name="Gruppo 3">
            <a:extLst>
              <a:ext uri="{FF2B5EF4-FFF2-40B4-BE49-F238E27FC236}">
                <a16:creationId xmlns:a16="http://schemas.microsoft.com/office/drawing/2014/main" id="{80C6C93D-8CD0-4712-A400-C4362AA84BE5}"/>
              </a:ext>
            </a:extLst>
          </p:cNvPr>
          <p:cNvGrpSpPr/>
          <p:nvPr/>
        </p:nvGrpSpPr>
        <p:grpSpPr>
          <a:xfrm>
            <a:off x="6268257" y="144000"/>
            <a:ext cx="3160346" cy="632515"/>
            <a:chOff x="6268257" y="140542"/>
            <a:chExt cx="3160346" cy="632515"/>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651578" y="272133"/>
              <a:ext cx="1777025"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Consuntivo 2024</a:t>
              </a:r>
            </a:p>
          </p:txBody>
        </p:sp>
        <p:pic>
          <p:nvPicPr>
            <p:cNvPr id="7" name="Immagine 6">
              <a:extLst>
                <a:ext uri="{FF2B5EF4-FFF2-40B4-BE49-F238E27FC236}">
                  <a16:creationId xmlns:a16="http://schemas.microsoft.com/office/drawing/2014/main" id="{EA6095EA-1F90-45E5-96CC-C343E322200C}"/>
                </a:ext>
              </a:extLst>
            </p:cNvPr>
            <p:cNvPicPr>
              <a:picLocks noChangeAspect="1"/>
            </p:cNvPicPr>
            <p:nvPr/>
          </p:nvPicPr>
          <p:blipFill>
            <a:blip r:embed="rId3"/>
            <a:stretch>
              <a:fillRect/>
            </a:stretch>
          </p:blipFill>
          <p:spPr>
            <a:xfrm>
              <a:off x="6268257" y="144352"/>
              <a:ext cx="647756" cy="624894"/>
            </a:xfrm>
            <a:prstGeom prst="rect">
              <a:avLst/>
            </a:prstGeom>
          </p:spPr>
        </p:pic>
        <p:pic>
          <p:nvPicPr>
            <p:cNvPr id="3" name="Immagine 2">
              <a:extLst>
                <a:ext uri="{FF2B5EF4-FFF2-40B4-BE49-F238E27FC236}">
                  <a16:creationId xmlns:a16="http://schemas.microsoft.com/office/drawing/2014/main" id="{B6167008-21B5-4433-8A2F-C1BEAA5811A7}"/>
                </a:ext>
              </a:extLst>
            </p:cNvPr>
            <p:cNvPicPr>
              <a:picLocks noChangeAspect="1"/>
            </p:cNvPicPr>
            <p:nvPr/>
          </p:nvPicPr>
          <p:blipFill>
            <a:blip r:embed="rId4"/>
            <a:stretch>
              <a:fillRect/>
            </a:stretch>
          </p:blipFill>
          <p:spPr>
            <a:xfrm>
              <a:off x="6934486" y="140542"/>
              <a:ext cx="624894" cy="632515"/>
            </a:xfrm>
            <a:prstGeom prst="rect">
              <a:avLst/>
            </a:prstGeom>
          </p:spPr>
        </p:pic>
      </p:grpSp>
      <p:sp>
        <p:nvSpPr>
          <p:cNvPr id="2" name="Rettangolo 1">
            <a:extLst>
              <a:ext uri="{FF2B5EF4-FFF2-40B4-BE49-F238E27FC236}">
                <a16:creationId xmlns:a16="http://schemas.microsoft.com/office/drawing/2014/main" id="{E15EC573-31DD-47F7-B82E-9E79215EB49D}"/>
              </a:ext>
            </a:extLst>
          </p:cNvPr>
          <p:cNvSpPr/>
          <p:nvPr/>
        </p:nvSpPr>
        <p:spPr>
          <a:xfrm>
            <a:off x="800740" y="5369509"/>
            <a:ext cx="6927153" cy="276999"/>
          </a:xfrm>
          <a:prstGeom prst="rect">
            <a:avLst/>
          </a:prstGeom>
        </p:spPr>
        <p:txBody>
          <a:bodyPr wrap="none">
            <a:spAutoFit/>
          </a:bodyPr>
          <a:lstStyle/>
          <a:p>
            <a:r>
              <a:rPr lang="it-IT" sz="1200" dirty="0">
                <a:solidFill>
                  <a:schemeClr val="accent1">
                    <a:lumMod val="75000"/>
                  </a:schemeClr>
                </a:solidFill>
                <a:latin typeface="+mj-lt"/>
              </a:rPr>
              <a:t>Fonte: elaborazione Unioncamere Lombardia su dati indagine congiunturale Unioncamere Lombardia e ISTAT</a:t>
            </a:r>
          </a:p>
        </p:txBody>
      </p:sp>
      <p:graphicFrame>
        <p:nvGraphicFramePr>
          <p:cNvPr id="13" name="Tabella 12">
            <a:extLst>
              <a:ext uri="{FF2B5EF4-FFF2-40B4-BE49-F238E27FC236}">
                <a16:creationId xmlns:a16="http://schemas.microsoft.com/office/drawing/2014/main" id="{4AC6A2F2-5D72-4A38-A837-88B5C90610BD}"/>
              </a:ext>
            </a:extLst>
          </p:cNvPr>
          <p:cNvGraphicFramePr>
            <a:graphicFrameLocks noGrp="1"/>
          </p:cNvGraphicFramePr>
          <p:nvPr>
            <p:extLst>
              <p:ext uri="{D42A27DB-BD31-4B8C-83A1-F6EECF244321}">
                <p14:modId xmlns:p14="http://schemas.microsoft.com/office/powerpoint/2010/main" val="2894917372"/>
              </p:ext>
            </p:extLst>
          </p:nvPr>
        </p:nvGraphicFramePr>
        <p:xfrm>
          <a:off x="869227" y="1939636"/>
          <a:ext cx="10331999" cy="3456000"/>
        </p:xfrm>
        <a:graphic>
          <a:graphicData uri="http://schemas.openxmlformats.org/drawingml/2006/table">
            <a:tbl>
              <a:tblPr firstRow="1" bandRow="1"/>
              <a:tblGrid>
                <a:gridCol w="2056473">
                  <a:extLst>
                    <a:ext uri="{9D8B030D-6E8A-4147-A177-3AD203B41FA5}">
                      <a16:colId xmlns:a16="http://schemas.microsoft.com/office/drawing/2014/main" val="1120627628"/>
                    </a:ext>
                  </a:extLst>
                </a:gridCol>
                <a:gridCol w="2132045">
                  <a:extLst>
                    <a:ext uri="{9D8B030D-6E8A-4147-A177-3AD203B41FA5}">
                      <a16:colId xmlns:a16="http://schemas.microsoft.com/office/drawing/2014/main" val="1034152526"/>
                    </a:ext>
                  </a:extLst>
                </a:gridCol>
                <a:gridCol w="2132045">
                  <a:extLst>
                    <a:ext uri="{9D8B030D-6E8A-4147-A177-3AD203B41FA5}">
                      <a16:colId xmlns:a16="http://schemas.microsoft.com/office/drawing/2014/main" val="2836527682"/>
                    </a:ext>
                  </a:extLst>
                </a:gridCol>
                <a:gridCol w="2005718">
                  <a:extLst>
                    <a:ext uri="{9D8B030D-6E8A-4147-A177-3AD203B41FA5}">
                      <a16:colId xmlns:a16="http://schemas.microsoft.com/office/drawing/2014/main" val="726858817"/>
                    </a:ext>
                  </a:extLst>
                </a:gridCol>
                <a:gridCol w="2005718">
                  <a:extLst>
                    <a:ext uri="{9D8B030D-6E8A-4147-A177-3AD203B41FA5}">
                      <a16:colId xmlns:a16="http://schemas.microsoft.com/office/drawing/2014/main" val="3282753806"/>
                    </a:ext>
                  </a:extLst>
                </a:gridCol>
              </a:tblGrid>
              <a:tr h="828000">
                <a:tc rowSpan="2">
                  <a:txBody>
                    <a:bodyPr/>
                    <a:lstStyle/>
                    <a:p>
                      <a:pPr algn="ctr"/>
                      <a:r>
                        <a:rPr lang="it-IT" sz="2400" b="1" kern="1200" dirty="0">
                          <a:solidFill>
                            <a:schemeClr val="lt1"/>
                          </a:solidFill>
                          <a:latin typeface="Calibri" panose="020F0502020204030204"/>
                          <a:ea typeface="+mn-ea"/>
                          <a:cs typeface="+mn-cs"/>
                        </a:rPr>
                        <a:t>Anno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BBE"/>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it-IT" sz="2400" dirty="0"/>
                        <a:t>Crescita media annua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BBE"/>
                    </a:solidFill>
                  </a:tcPr>
                </a:tc>
                <a:tc hMerge="1">
                  <a:txBody>
                    <a:bodyPr/>
                    <a:lstStyle/>
                    <a:p>
                      <a:pPr algn="ctr"/>
                      <a:endParaRPr lang="it-IT" sz="24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07BBE"/>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it-IT" sz="2400" dirty="0"/>
                        <a:t>Tasso di crescita acquisito</a:t>
                      </a:r>
                    </a:p>
                    <a:p>
                      <a:pPr algn="ctr"/>
                      <a:r>
                        <a:rPr lang="it-IT" sz="2400" dirty="0"/>
                        <a:t>per l’anno successivo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BBE"/>
                    </a:solidFill>
                  </a:tcPr>
                </a:tc>
                <a:tc hMerge="1">
                  <a:txBody>
                    <a:bodyPr/>
                    <a:lstStyle/>
                    <a:p>
                      <a:pPr algn="ctr"/>
                      <a:endParaRPr lang="it-IT"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07BBE"/>
                    </a:solidFill>
                  </a:tcPr>
                </a:tc>
                <a:extLst>
                  <a:ext uri="{0D108BD9-81ED-4DB2-BD59-A6C34878D82A}">
                    <a16:rowId xmlns:a16="http://schemas.microsoft.com/office/drawing/2014/main" val="1354202008"/>
                  </a:ext>
                </a:extLst>
              </a:tr>
              <a:tr h="468000">
                <a:tc vMerge="1">
                  <a:txBody>
                    <a:bodyPr/>
                    <a:lstStyle/>
                    <a:p>
                      <a:endParaRPr lang="it-IT" sz="2400" b="1" kern="1200" dirty="0">
                        <a:solidFill>
                          <a:schemeClr val="lt1"/>
                        </a:solidFill>
                        <a:latin typeface="Calibri" panose="020F0502020204030204"/>
                        <a:ea typeface="+mn-ea"/>
                        <a:cs typeface="+mn-cs"/>
                      </a:endParaRPr>
                    </a:p>
                  </a:txBody>
                  <a:tcPr anchor="ctr">
                    <a:solidFill>
                      <a:srgbClr val="407BBE"/>
                    </a:solidFill>
                  </a:tcPr>
                </a:tc>
                <a:tc>
                  <a:txBody>
                    <a:bodyPr/>
                    <a:lstStyle/>
                    <a:p>
                      <a:pPr algn="ctr"/>
                      <a:r>
                        <a:rPr lang="it-IT" sz="2400" b="1" kern="1200" dirty="0">
                          <a:solidFill>
                            <a:schemeClr val="lt1"/>
                          </a:solidFill>
                          <a:latin typeface="Calibri" panose="020F0502020204030204"/>
                          <a:ea typeface="+mn-ea"/>
                          <a:cs typeface="+mn-cs"/>
                        </a:rPr>
                        <a:t>Lombardia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BBE"/>
                    </a:solidFill>
                  </a:tcPr>
                </a:tc>
                <a:tc>
                  <a:txBody>
                    <a:bodyPr/>
                    <a:lstStyle/>
                    <a:p>
                      <a:pPr algn="ctr"/>
                      <a:r>
                        <a:rPr lang="it-IT" sz="2400" b="1" kern="1200" dirty="0">
                          <a:solidFill>
                            <a:schemeClr val="lt1"/>
                          </a:solidFill>
                          <a:latin typeface="Calibri" panose="020F0502020204030204"/>
                          <a:ea typeface="+mn-ea"/>
                          <a:cs typeface="+mn-cs"/>
                        </a:rPr>
                        <a:t>Italia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BBE"/>
                    </a:solidFill>
                  </a:tcPr>
                </a:tc>
                <a:tc>
                  <a:txBody>
                    <a:bodyPr/>
                    <a:lstStyle/>
                    <a:p>
                      <a:pPr algn="ctr"/>
                      <a:r>
                        <a:rPr lang="it-IT" sz="2400" b="1" kern="1200" dirty="0">
                          <a:solidFill>
                            <a:schemeClr val="lt1"/>
                          </a:solidFill>
                          <a:latin typeface="Calibri" panose="020F0502020204030204"/>
                          <a:ea typeface="+mn-ea"/>
                          <a:cs typeface="+mn-cs"/>
                        </a:rPr>
                        <a:t>Lombardia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BBE"/>
                    </a:solidFill>
                  </a:tcPr>
                </a:tc>
                <a:tc>
                  <a:txBody>
                    <a:bodyPr/>
                    <a:lstStyle/>
                    <a:p>
                      <a:pPr algn="ctr"/>
                      <a:r>
                        <a:rPr lang="it-IT" sz="2400" b="1" kern="1200" dirty="0">
                          <a:solidFill>
                            <a:schemeClr val="lt1"/>
                          </a:solidFill>
                          <a:latin typeface="Calibri" panose="020F0502020204030204"/>
                          <a:ea typeface="+mn-ea"/>
                          <a:cs typeface="+mn-cs"/>
                        </a:rPr>
                        <a:t>Italia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BBE"/>
                    </a:solidFill>
                  </a:tcPr>
                </a:tc>
                <a:extLst>
                  <a:ext uri="{0D108BD9-81ED-4DB2-BD59-A6C34878D82A}">
                    <a16:rowId xmlns:a16="http://schemas.microsoft.com/office/drawing/2014/main" val="140599087"/>
                  </a:ext>
                </a:extLst>
              </a:tr>
              <a:tr h="720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it-IT" sz="2800" dirty="0"/>
                        <a:t>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it-IT" sz="2800" dirty="0"/>
                        <a:t>+6,3%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40000"/>
                      </a:srgbClr>
                    </a:solidFill>
                  </a:tcPr>
                </a:tc>
                <a:tc>
                  <a:txBody>
                    <a:bodyPr/>
                    <a:lstStyle/>
                    <a:p>
                      <a:pPr algn="ctr"/>
                      <a:r>
                        <a:rPr lang="it-IT" sz="2800" kern="1200" dirty="0">
                          <a:solidFill>
                            <a:schemeClr val="dk1"/>
                          </a:solidFill>
                          <a:latin typeface="Calibri" panose="020F0502020204030204"/>
                          <a:ea typeface="+mn-ea"/>
                          <a:cs typeface="+mn-cs"/>
                        </a:rPr>
                        <a:t>0,8%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it-IT" sz="2800" kern="1200" dirty="0">
                          <a:solidFill>
                            <a:schemeClr val="dk1"/>
                          </a:solidFill>
                          <a:latin typeface="Calibri" panose="020F0502020204030204"/>
                          <a:ea typeface="+mn-ea"/>
                          <a:cs typeface="+mn-cs"/>
                        </a:rPr>
                        <a:t>+0,7%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40000"/>
                      </a:srgbClr>
                    </a:solidFill>
                  </a:tcPr>
                </a:tc>
                <a:tc>
                  <a:txBody>
                    <a:bodyPr/>
                    <a:lstStyle/>
                    <a:p>
                      <a:pPr algn="ctr"/>
                      <a:r>
                        <a:rPr lang="it-IT" sz="2800" kern="1200" dirty="0">
                          <a:solidFill>
                            <a:srgbClr val="C00000"/>
                          </a:solidFill>
                          <a:latin typeface="Calibri" panose="020F0502020204030204"/>
                          <a:ea typeface="+mn-ea"/>
                          <a:cs typeface="+mn-cs"/>
                        </a:rPr>
                        <a:t>-0,6%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40000"/>
                      </a:srgbClr>
                    </a:solidFill>
                  </a:tcPr>
                </a:tc>
                <a:extLst>
                  <a:ext uri="{0D108BD9-81ED-4DB2-BD59-A6C34878D82A}">
                    <a16:rowId xmlns:a16="http://schemas.microsoft.com/office/drawing/2014/main" val="1537798542"/>
                  </a:ext>
                </a:extLst>
              </a:tr>
              <a:tr h="720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it-IT" sz="2800" dirty="0"/>
                        <a:t>2023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it-IT" sz="2800" b="0" dirty="0"/>
                        <a:t>+0,2%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20000"/>
                      </a:srgbClr>
                    </a:solidFill>
                  </a:tcPr>
                </a:tc>
                <a:tc>
                  <a:txBody>
                    <a:bodyPr/>
                    <a:lstStyle/>
                    <a:p>
                      <a:pPr algn="ctr"/>
                      <a:r>
                        <a:rPr lang="it-IT" sz="2800" b="0" kern="1200" dirty="0">
                          <a:solidFill>
                            <a:srgbClr val="C00000"/>
                          </a:solidFill>
                          <a:latin typeface="Calibri" panose="020F0502020204030204"/>
                          <a:ea typeface="+mn-ea"/>
                          <a:cs typeface="+mn-cs"/>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it-IT" sz="2800" b="0" kern="1200" dirty="0">
                          <a:solidFill>
                            <a:srgbClr val="CC0000"/>
                          </a:solidFill>
                          <a:latin typeface="Calibri" panose="020F0502020204030204"/>
                          <a:ea typeface="+mn-ea"/>
                          <a:cs typeface="+mn-cs"/>
                        </a:rPr>
                        <a:t>-0,4%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20000"/>
                      </a:srgbClr>
                    </a:solidFill>
                  </a:tcPr>
                </a:tc>
                <a:tc>
                  <a:txBody>
                    <a:bodyPr/>
                    <a:lstStyle/>
                    <a:p>
                      <a:pPr algn="ctr"/>
                      <a:r>
                        <a:rPr lang="it-IT" sz="2800" b="0" kern="1200" dirty="0">
                          <a:solidFill>
                            <a:srgbClr val="C00000"/>
                          </a:solidFill>
                          <a:latin typeface="Calibri" panose="020F0502020204030204"/>
                          <a:ea typeface="+mn-ea"/>
                          <a:cs typeface="+mn-cs"/>
                        </a:rPr>
                        <a:t>-0,9%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20000"/>
                      </a:srgbClr>
                    </a:solidFill>
                  </a:tcPr>
                </a:tc>
                <a:extLst>
                  <a:ext uri="{0D108BD9-81ED-4DB2-BD59-A6C34878D82A}">
                    <a16:rowId xmlns:a16="http://schemas.microsoft.com/office/drawing/2014/main" val="2104491431"/>
                  </a:ext>
                </a:extLst>
              </a:tr>
              <a:tr h="720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it-IT" sz="3200" b="1" dirty="0"/>
                        <a:t>2024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it-IT" sz="3200" b="1" dirty="0">
                          <a:solidFill>
                            <a:srgbClr val="CC0000"/>
                          </a:solidFill>
                        </a:rPr>
                        <a:t>-0,8%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40000"/>
                      </a:srgbClr>
                    </a:solidFill>
                  </a:tcPr>
                </a:tc>
                <a:tc>
                  <a:txBody>
                    <a:bodyPr/>
                    <a:lstStyle/>
                    <a:p>
                      <a:pPr algn="ctr"/>
                      <a:r>
                        <a:rPr lang="it-IT" sz="3200" b="1" kern="1200" dirty="0">
                          <a:solidFill>
                            <a:srgbClr val="C00000"/>
                          </a:solidFill>
                          <a:latin typeface="Calibri" panose="020F0502020204030204"/>
                          <a:ea typeface="+mn-ea"/>
                          <a:cs typeface="+mn-cs"/>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it-IT" sz="3200" b="1" kern="1200" dirty="0">
                          <a:solidFill>
                            <a:srgbClr val="CC0000"/>
                          </a:solidFill>
                          <a:latin typeface="Calibri" panose="020F0502020204030204"/>
                          <a:ea typeface="+mn-ea"/>
                          <a:cs typeface="+mn-cs"/>
                        </a:rPr>
                        <a:t>-0,3%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40000"/>
                      </a:srgbClr>
                    </a:solidFill>
                  </a:tcPr>
                </a:tc>
                <a:tc>
                  <a:txBody>
                    <a:bodyPr/>
                    <a:lstStyle/>
                    <a:p>
                      <a:pPr algn="ctr"/>
                      <a:r>
                        <a:rPr lang="it-IT" sz="3200" b="1" kern="1200" dirty="0">
                          <a:solidFill>
                            <a:srgbClr val="C00000"/>
                          </a:solidFill>
                          <a:latin typeface="Calibri" panose="020F0502020204030204"/>
                          <a:ea typeface="+mn-ea"/>
                          <a:cs typeface="+mn-cs"/>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9898">
                        <a:tint val="40000"/>
                      </a:srgbClr>
                    </a:solidFill>
                  </a:tcPr>
                </a:tc>
                <a:extLst>
                  <a:ext uri="{0D108BD9-81ED-4DB2-BD59-A6C34878D82A}">
                    <a16:rowId xmlns:a16="http://schemas.microsoft.com/office/drawing/2014/main" val="1376005010"/>
                  </a:ext>
                </a:extLst>
              </a:tr>
            </a:tbl>
          </a:graphicData>
        </a:graphic>
      </p:graphicFrame>
    </p:spTree>
    <p:extLst>
      <p:ext uri="{BB962C8B-B14F-4D97-AF65-F5344CB8AC3E}">
        <p14:creationId xmlns:p14="http://schemas.microsoft.com/office/powerpoint/2010/main" val="3611768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42</a:t>
            </a:fld>
            <a:endParaRPr lang="it-IT" dirty="0"/>
          </a:p>
        </p:txBody>
      </p:sp>
      <p:grpSp>
        <p:nvGrpSpPr>
          <p:cNvPr id="2" name="Gruppo 1">
            <a:extLst>
              <a:ext uri="{FF2B5EF4-FFF2-40B4-BE49-F238E27FC236}">
                <a16:creationId xmlns:a16="http://schemas.microsoft.com/office/drawing/2014/main" id="{D942121D-BC27-4374-8602-B5F00A15C8EE}"/>
              </a:ext>
            </a:extLst>
          </p:cNvPr>
          <p:cNvGrpSpPr/>
          <p:nvPr/>
        </p:nvGrpSpPr>
        <p:grpSpPr>
          <a:xfrm>
            <a:off x="6816000" y="144000"/>
            <a:ext cx="3293993" cy="624894"/>
            <a:chOff x="6268257" y="151003"/>
            <a:chExt cx="3293993"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916013" y="278784"/>
              <a:ext cx="2646237"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Le principali opportunità  </a:t>
              </a:r>
            </a:p>
          </p:txBody>
        </p:sp>
        <p:pic>
          <p:nvPicPr>
            <p:cNvPr id="6" name="Immagine 5">
              <a:extLst>
                <a:ext uri="{FF2B5EF4-FFF2-40B4-BE49-F238E27FC236}">
                  <a16:creationId xmlns:a16="http://schemas.microsoft.com/office/drawing/2014/main" id="{BD9A1E6D-A4E9-4DDF-9E01-CD762AB338CC}"/>
                </a:ext>
              </a:extLst>
            </p:cNvPr>
            <p:cNvPicPr>
              <a:picLocks noChangeAspect="1"/>
            </p:cNvPicPr>
            <p:nvPr/>
          </p:nvPicPr>
          <p:blipFill>
            <a:blip r:embed="rId2"/>
            <a:stretch>
              <a:fillRect/>
            </a:stretch>
          </p:blipFill>
          <p:spPr>
            <a:xfrm>
              <a:off x="6268257" y="151003"/>
              <a:ext cx="647756" cy="624894"/>
            </a:xfrm>
            <a:prstGeom prst="rect">
              <a:avLst/>
            </a:prstGeom>
          </p:spPr>
        </p:pic>
      </p:grpSp>
      <p:sp>
        <p:nvSpPr>
          <p:cNvPr id="10" name="CasellaDiTesto 9">
            <a:extLst>
              <a:ext uri="{FF2B5EF4-FFF2-40B4-BE49-F238E27FC236}">
                <a16:creationId xmlns:a16="http://schemas.microsoft.com/office/drawing/2014/main" id="{517EC11F-3BA1-44D4-83B6-F09278AA51DA}"/>
              </a:ext>
            </a:extLst>
          </p:cNvPr>
          <p:cNvSpPr txBox="1"/>
          <p:nvPr/>
        </p:nvSpPr>
        <p:spPr>
          <a:xfrm>
            <a:off x="108551" y="4851589"/>
            <a:ext cx="11877152" cy="1764009"/>
          </a:xfrm>
          <a:prstGeom prst="rect">
            <a:avLst/>
          </a:prstGeom>
          <a:noFill/>
        </p:spPr>
        <p:txBody>
          <a:bodyPr wrap="square" numCol="1" rtlCol="0">
            <a:spAutoFit/>
          </a:bodyPr>
          <a:lstStyle/>
          <a:p>
            <a:pPr marL="285750" indent="-285750" algn="just">
              <a:lnSpc>
                <a:spcPct val="107000"/>
              </a:lnSpc>
              <a:spcAft>
                <a:spcPts val="800"/>
              </a:spcAft>
              <a:buFont typeface="Wingdings" panose="05000000000000000000" pitchFamily="2" charset="2"/>
              <a:buChar char="Ø"/>
            </a:pPr>
            <a:r>
              <a:rPr lang="it-IT" sz="1600" dirty="0">
                <a:latin typeface="Calibri" panose="020F0502020204030204" pitchFamily="34" charset="0"/>
                <a:cs typeface="Times New Roman" panose="02020603050405020304" pitchFamily="18" charset="0"/>
              </a:rPr>
              <a:t>L’indagine ha raccolto l’opinione delle imprese lombarde riguardo i </a:t>
            </a:r>
            <a:r>
              <a:rPr lang="it-IT" sz="1600" b="1" dirty="0">
                <a:solidFill>
                  <a:srgbClr val="407BBE"/>
                </a:solidFill>
                <a:latin typeface="Calibri" panose="020F0502020204030204" pitchFamily="34" charset="0"/>
                <a:cs typeface="Times New Roman" panose="02020603050405020304" pitchFamily="18" charset="0"/>
              </a:rPr>
              <a:t>maggiori elementi di rischio e opportunità </a:t>
            </a:r>
            <a:r>
              <a:rPr lang="it-IT" sz="1600" dirty="0">
                <a:latin typeface="Calibri" panose="020F0502020204030204" pitchFamily="34" charset="0"/>
                <a:cs typeface="Times New Roman" panose="02020603050405020304" pitchFamily="18" charset="0"/>
              </a:rPr>
              <a:t>che pesano sullo scenario economico del 2025. </a:t>
            </a:r>
            <a:r>
              <a:rPr lang="it-IT" sz="1600" dirty="0">
                <a:latin typeface="Calibri" panose="020F0502020204030204" pitchFamily="34" charset="0"/>
                <a:cs typeface="Calibri" panose="020F0502020204030204" pitchFamily="34" charset="0"/>
              </a:rPr>
              <a:t>Per quanto riguarda i principali</a:t>
            </a:r>
            <a:r>
              <a:rPr lang="it-IT" sz="1600" b="1" dirty="0">
                <a:solidFill>
                  <a:srgbClr val="407BBE"/>
                </a:solidFill>
                <a:latin typeface="Calibri" panose="020F0502020204030204" pitchFamily="34" charset="0"/>
                <a:cs typeface="Calibri" panose="020F0502020204030204" pitchFamily="34" charset="0"/>
              </a:rPr>
              <a:t> fattori positivi </a:t>
            </a:r>
            <a:r>
              <a:rPr lang="it-IT" sz="1600" dirty="0">
                <a:latin typeface="Calibri" panose="020F0502020204030204" pitchFamily="34" charset="0"/>
                <a:cs typeface="Calibri" panose="020F0502020204030204" pitchFamily="34" charset="0"/>
              </a:rPr>
              <a:t>che le imprese industriali lombarde vedono profilarsi nei mesi a venire, al primo posto viene indicato il </a:t>
            </a:r>
            <a:r>
              <a:rPr lang="it-IT" sz="1600" b="1" dirty="0">
                <a:solidFill>
                  <a:srgbClr val="407BBE"/>
                </a:solidFill>
                <a:latin typeface="Calibri" panose="020F0502020204030204" pitchFamily="34" charset="0"/>
                <a:cs typeface="Calibri" panose="020F0502020204030204" pitchFamily="34" charset="0"/>
              </a:rPr>
              <a:t>calo dei costi delle materie prime che potrebbe favorire un recupero dei margini, seguito dalla ripresa della domanda estera</a:t>
            </a:r>
            <a:r>
              <a:rPr lang="it-IT" sz="1600" dirty="0">
                <a:latin typeface="Calibri" panose="020F0502020204030204" pitchFamily="34" charset="0"/>
                <a:cs typeface="Calibri" panose="020F0502020204030204" pitchFamily="34" charset="0"/>
              </a:rPr>
              <a:t> legata al rafforzamento del commercio mondiale. </a:t>
            </a:r>
          </a:p>
          <a:p>
            <a:pPr marL="285750" indent="-285750" algn="just">
              <a:lnSpc>
                <a:spcPct val="107000"/>
              </a:lnSpc>
              <a:spcAft>
                <a:spcPts val="800"/>
              </a:spcAft>
              <a:buFont typeface="Wingdings" panose="05000000000000000000" pitchFamily="2" charset="2"/>
              <a:buChar char="Ø"/>
            </a:pPr>
            <a:r>
              <a:rPr lang="it-IT" sz="1600" dirty="0">
                <a:latin typeface="Calibri" panose="020F0502020204030204" pitchFamily="34" charset="0"/>
                <a:cs typeface="Calibri" panose="020F0502020204030204" pitchFamily="34" charset="0"/>
              </a:rPr>
              <a:t>Le </a:t>
            </a:r>
            <a:r>
              <a:rPr lang="it-IT" sz="1600" b="1" dirty="0">
                <a:solidFill>
                  <a:srgbClr val="407BBE"/>
                </a:solidFill>
                <a:latin typeface="Calibri" panose="020F0502020204030204" pitchFamily="34" charset="0"/>
                <a:cs typeface="Calibri" panose="020F0502020204030204" pitchFamily="34" charset="0"/>
              </a:rPr>
              <a:t>imprese artigiane </a:t>
            </a:r>
            <a:r>
              <a:rPr lang="it-IT" sz="1600" dirty="0">
                <a:latin typeface="Calibri" panose="020F0502020204030204" pitchFamily="34" charset="0"/>
                <a:cs typeface="Calibri" panose="020F0502020204030204" pitchFamily="34" charset="0"/>
              </a:rPr>
              <a:t>mettono invece al secondo posto, come principale opportunità, la </a:t>
            </a:r>
            <a:r>
              <a:rPr lang="it-IT" sz="1600" b="1" dirty="0">
                <a:solidFill>
                  <a:srgbClr val="407BBE"/>
                </a:solidFill>
                <a:latin typeface="Calibri" panose="020F0502020204030204" pitchFamily="34" charset="0"/>
                <a:cs typeface="Calibri" panose="020F0502020204030204" pitchFamily="34" charset="0"/>
              </a:rPr>
              <a:t>ripresa dei consumi </a:t>
            </a:r>
            <a:r>
              <a:rPr lang="it-IT" sz="1600" dirty="0">
                <a:latin typeface="Calibri" panose="020F0502020204030204" pitchFamily="34" charset="0"/>
                <a:cs typeface="Calibri" panose="020F0502020204030204" pitchFamily="34" charset="0"/>
              </a:rPr>
              <a:t>favorita dal calo dei prezzi e dall’accelerazione dei salari, seguita dalla </a:t>
            </a:r>
            <a:r>
              <a:rPr lang="it-IT" sz="1600" b="1" dirty="0">
                <a:solidFill>
                  <a:srgbClr val="407BBE"/>
                </a:solidFill>
                <a:latin typeface="Calibri" panose="020F0502020204030204" pitchFamily="34" charset="0"/>
                <a:cs typeface="Calibri" panose="020F0502020204030204" pitchFamily="34" charset="0"/>
              </a:rPr>
              <a:t>riduzione dei tassi di interesse</a:t>
            </a:r>
            <a:r>
              <a:rPr lang="it-IT" sz="1600" dirty="0">
                <a:latin typeface="Calibri" panose="020F0502020204030204" pitchFamily="34" charset="0"/>
                <a:cs typeface="Calibri" panose="020F0502020204030204" pitchFamily="34" charset="0"/>
              </a:rPr>
              <a:t>.</a:t>
            </a:r>
          </a:p>
        </p:txBody>
      </p:sp>
      <p:pic>
        <p:nvPicPr>
          <p:cNvPr id="11" name="Immagine 10">
            <a:extLst>
              <a:ext uri="{FF2B5EF4-FFF2-40B4-BE49-F238E27FC236}">
                <a16:creationId xmlns:a16="http://schemas.microsoft.com/office/drawing/2014/main" id="{B4A391F9-5C19-4AA1-8239-802F4C5BD37E}"/>
              </a:ext>
            </a:extLst>
          </p:cNvPr>
          <p:cNvPicPr>
            <a:picLocks noChangeAspect="1"/>
          </p:cNvPicPr>
          <p:nvPr/>
        </p:nvPicPr>
        <p:blipFill>
          <a:blip r:embed="rId3"/>
          <a:stretch>
            <a:fillRect/>
          </a:stretch>
        </p:blipFill>
        <p:spPr>
          <a:xfrm>
            <a:off x="184249" y="1075267"/>
            <a:ext cx="5894817" cy="3437834"/>
          </a:xfrm>
          <a:prstGeom prst="rect">
            <a:avLst/>
          </a:prstGeom>
        </p:spPr>
      </p:pic>
      <p:pic>
        <p:nvPicPr>
          <p:cNvPr id="13" name="Immagine 12">
            <a:extLst>
              <a:ext uri="{FF2B5EF4-FFF2-40B4-BE49-F238E27FC236}">
                <a16:creationId xmlns:a16="http://schemas.microsoft.com/office/drawing/2014/main" id="{0C461FF9-C7BA-441B-8F1F-ADB13009D6F3}"/>
              </a:ext>
            </a:extLst>
          </p:cNvPr>
          <p:cNvPicPr>
            <a:picLocks noChangeAspect="1"/>
          </p:cNvPicPr>
          <p:nvPr/>
        </p:nvPicPr>
        <p:blipFill>
          <a:blip r:embed="rId4"/>
          <a:stretch>
            <a:fillRect/>
          </a:stretch>
        </p:blipFill>
        <p:spPr>
          <a:xfrm>
            <a:off x="6116287" y="1076684"/>
            <a:ext cx="5894817" cy="3437834"/>
          </a:xfrm>
          <a:prstGeom prst="rect">
            <a:avLst/>
          </a:prstGeom>
        </p:spPr>
      </p:pic>
    </p:spTree>
    <p:extLst>
      <p:ext uri="{BB962C8B-B14F-4D97-AF65-F5344CB8AC3E}">
        <p14:creationId xmlns:p14="http://schemas.microsoft.com/office/powerpoint/2010/main" val="3420494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43</a:t>
            </a:fld>
            <a:endParaRPr lang="it-IT" dirty="0"/>
          </a:p>
        </p:txBody>
      </p:sp>
      <p:grpSp>
        <p:nvGrpSpPr>
          <p:cNvPr id="2" name="Gruppo 1">
            <a:extLst>
              <a:ext uri="{FF2B5EF4-FFF2-40B4-BE49-F238E27FC236}">
                <a16:creationId xmlns:a16="http://schemas.microsoft.com/office/drawing/2014/main" id="{D942121D-BC27-4374-8602-B5F00A15C8EE}"/>
              </a:ext>
            </a:extLst>
          </p:cNvPr>
          <p:cNvGrpSpPr/>
          <p:nvPr/>
        </p:nvGrpSpPr>
        <p:grpSpPr>
          <a:xfrm>
            <a:off x="6816000" y="144000"/>
            <a:ext cx="3450575" cy="624894"/>
            <a:chOff x="6268257" y="151003"/>
            <a:chExt cx="3450575"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916013" y="278784"/>
              <a:ext cx="2802819"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 principali fattori di rischio </a:t>
              </a:r>
            </a:p>
          </p:txBody>
        </p:sp>
        <p:pic>
          <p:nvPicPr>
            <p:cNvPr id="6" name="Immagine 5">
              <a:extLst>
                <a:ext uri="{FF2B5EF4-FFF2-40B4-BE49-F238E27FC236}">
                  <a16:creationId xmlns:a16="http://schemas.microsoft.com/office/drawing/2014/main" id="{BD9A1E6D-A4E9-4DDF-9E01-CD762AB338CC}"/>
                </a:ext>
              </a:extLst>
            </p:cNvPr>
            <p:cNvPicPr>
              <a:picLocks noChangeAspect="1"/>
            </p:cNvPicPr>
            <p:nvPr/>
          </p:nvPicPr>
          <p:blipFill>
            <a:blip r:embed="rId2"/>
            <a:stretch>
              <a:fillRect/>
            </a:stretch>
          </p:blipFill>
          <p:spPr>
            <a:xfrm>
              <a:off x="6268257" y="151003"/>
              <a:ext cx="647756" cy="624894"/>
            </a:xfrm>
            <a:prstGeom prst="rect">
              <a:avLst/>
            </a:prstGeom>
          </p:spPr>
        </p:pic>
      </p:grpSp>
      <p:sp>
        <p:nvSpPr>
          <p:cNvPr id="8" name="CasellaDiTesto 7">
            <a:extLst>
              <a:ext uri="{FF2B5EF4-FFF2-40B4-BE49-F238E27FC236}">
                <a16:creationId xmlns:a16="http://schemas.microsoft.com/office/drawing/2014/main" id="{0DFFBD05-CBFF-495D-A4A8-C0BB007DEF04}"/>
              </a:ext>
            </a:extLst>
          </p:cNvPr>
          <p:cNvSpPr txBox="1"/>
          <p:nvPr/>
        </p:nvSpPr>
        <p:spPr>
          <a:xfrm>
            <a:off x="0" y="4464460"/>
            <a:ext cx="11877152" cy="2393540"/>
          </a:xfrm>
          <a:prstGeom prst="rect">
            <a:avLst/>
          </a:prstGeom>
          <a:noFill/>
        </p:spPr>
        <p:txBody>
          <a:bodyPr wrap="square" numCol="1" rtlCol="0">
            <a:spAutoFit/>
          </a:bodyPr>
          <a:lstStyle/>
          <a:p>
            <a:pPr marL="285750" indent="-285750" algn="just">
              <a:lnSpc>
                <a:spcPct val="107000"/>
              </a:lnSpc>
              <a:spcAft>
                <a:spcPts val="800"/>
              </a:spcAft>
              <a:buFont typeface="Wingdings" panose="05000000000000000000" pitchFamily="2" charset="2"/>
              <a:buChar char="Ø"/>
            </a:pPr>
            <a:r>
              <a:rPr lang="it-IT" sz="1600" dirty="0">
                <a:latin typeface="Calibri" panose="020F0502020204030204" pitchFamily="34" charset="0"/>
                <a:cs typeface="Times New Roman" panose="02020603050405020304" pitchFamily="18" charset="0"/>
              </a:rPr>
              <a:t>La principali preoccupazioni per le imprese dell’industria riguardano </a:t>
            </a:r>
            <a:r>
              <a:rPr lang="it-IT" sz="1600" b="1" dirty="0">
                <a:solidFill>
                  <a:srgbClr val="407BBE"/>
                </a:solidFill>
                <a:latin typeface="Calibri" panose="020F0502020204030204" pitchFamily="34" charset="0"/>
                <a:cs typeface="Times New Roman" panose="02020603050405020304" pitchFamily="18" charset="0"/>
              </a:rPr>
              <a:t>l’andamento dei costi dell’energia </a:t>
            </a:r>
            <a:r>
              <a:rPr lang="it-IT" sz="1600" dirty="0">
                <a:latin typeface="Calibri" panose="020F0502020204030204" pitchFamily="34" charset="0"/>
                <a:cs typeface="Times New Roman" panose="02020603050405020304" pitchFamily="18" charset="0"/>
              </a:rPr>
              <a:t>e </a:t>
            </a:r>
            <a:r>
              <a:rPr lang="it-IT" sz="1600" b="1" dirty="0">
                <a:solidFill>
                  <a:srgbClr val="407BBE"/>
                </a:solidFill>
                <a:latin typeface="Calibri" panose="020F0502020204030204" pitchFamily="34" charset="0"/>
                <a:cs typeface="Times New Roman" panose="02020603050405020304" pitchFamily="18" charset="0"/>
              </a:rPr>
              <a:t>i rischi geopolitici</a:t>
            </a:r>
            <a:r>
              <a:rPr lang="it-IT" sz="1600" dirty="0">
                <a:latin typeface="Calibri" panose="020F0502020204030204" pitchFamily="34" charset="0"/>
                <a:cs typeface="Times New Roman" panose="02020603050405020304" pitchFamily="18" charset="0"/>
              </a:rPr>
              <a:t>. Per il momento, tuttavia, il rischio di un aumento dei dazi e le possibili ripercussioni sulle esportazioni non è percepito come imminente. Un elemento critico che viene indicato dalle imprese con maggiore frequenza riguarda piuttosto la crisi dell’auto tedesca e i suoi possibili impatti. </a:t>
            </a:r>
          </a:p>
          <a:p>
            <a:pPr marL="285750" indent="-285750" algn="just">
              <a:lnSpc>
                <a:spcPct val="107000"/>
              </a:lnSpc>
              <a:spcAft>
                <a:spcPts val="800"/>
              </a:spcAft>
              <a:buFont typeface="Wingdings" panose="05000000000000000000" pitchFamily="2" charset="2"/>
              <a:buChar char="Ø"/>
            </a:pPr>
            <a:r>
              <a:rPr lang="it-IT" sz="1600" dirty="0">
                <a:latin typeface="Calibri" panose="020F0502020204030204" pitchFamily="34" charset="0"/>
                <a:cs typeface="Times New Roman" panose="02020603050405020304" pitchFamily="18" charset="0"/>
              </a:rPr>
              <a:t>Tali preoccupazioni sono condivise anche dal comparto dell’artigianato, soprattutto per quanto riguarda le criticità legate a un eventuale nuovo aumento dei costi dell’energia. </a:t>
            </a:r>
          </a:p>
          <a:p>
            <a:pPr marL="285750" indent="-285750" algn="just">
              <a:lnSpc>
                <a:spcPct val="107000"/>
              </a:lnSpc>
              <a:spcAft>
                <a:spcPts val="800"/>
              </a:spcAft>
              <a:buFont typeface="Wingdings" panose="05000000000000000000" pitchFamily="2" charset="2"/>
              <a:buChar char="Ø"/>
            </a:pPr>
            <a:r>
              <a:rPr lang="it-IT" sz="1600" dirty="0">
                <a:latin typeface="Calibri" panose="020F0502020204030204" pitchFamily="34" charset="0"/>
                <a:cs typeface="Times New Roman" panose="02020603050405020304" pitchFamily="18" charset="0"/>
              </a:rPr>
              <a:t>Sia per le imprese industriali che per quelle del comparto artigiano l’arretramento della domanda a causa del ridimensionamento degli incentivi del Super Bonus non rientra al momento tra le principali preoccupazioni.</a:t>
            </a:r>
            <a:endParaRPr lang="it-IT" sz="1600" dirty="0">
              <a:latin typeface="Calibri" panose="020F0502020204030204" pitchFamily="34" charset="0"/>
              <a:cs typeface="Calibri" panose="020F0502020204030204" pitchFamily="34" charset="0"/>
            </a:endParaRPr>
          </a:p>
        </p:txBody>
      </p:sp>
      <p:pic>
        <p:nvPicPr>
          <p:cNvPr id="10" name="Immagine 9">
            <a:extLst>
              <a:ext uri="{FF2B5EF4-FFF2-40B4-BE49-F238E27FC236}">
                <a16:creationId xmlns:a16="http://schemas.microsoft.com/office/drawing/2014/main" id="{9C50D4F5-83C6-4833-AE89-91FF75C2C29B}"/>
              </a:ext>
            </a:extLst>
          </p:cNvPr>
          <p:cNvPicPr>
            <a:picLocks noChangeAspect="1"/>
          </p:cNvPicPr>
          <p:nvPr/>
        </p:nvPicPr>
        <p:blipFill>
          <a:blip r:embed="rId3"/>
          <a:stretch>
            <a:fillRect/>
          </a:stretch>
        </p:blipFill>
        <p:spPr>
          <a:xfrm>
            <a:off x="440265" y="915700"/>
            <a:ext cx="5495333" cy="3561120"/>
          </a:xfrm>
          <a:prstGeom prst="rect">
            <a:avLst/>
          </a:prstGeom>
        </p:spPr>
      </p:pic>
      <p:pic>
        <p:nvPicPr>
          <p:cNvPr id="11" name="Immagine 10">
            <a:extLst>
              <a:ext uri="{FF2B5EF4-FFF2-40B4-BE49-F238E27FC236}">
                <a16:creationId xmlns:a16="http://schemas.microsoft.com/office/drawing/2014/main" id="{65D1932A-5F48-4B48-83C3-A64E3C04BE5C}"/>
              </a:ext>
            </a:extLst>
          </p:cNvPr>
          <p:cNvPicPr>
            <a:picLocks noChangeAspect="1"/>
          </p:cNvPicPr>
          <p:nvPr/>
        </p:nvPicPr>
        <p:blipFill>
          <a:blip r:embed="rId4"/>
          <a:stretch>
            <a:fillRect/>
          </a:stretch>
        </p:blipFill>
        <p:spPr>
          <a:xfrm>
            <a:off x="6062132" y="926767"/>
            <a:ext cx="5446319" cy="3535172"/>
          </a:xfrm>
          <a:prstGeom prst="rect">
            <a:avLst/>
          </a:prstGeom>
        </p:spPr>
      </p:pic>
    </p:spTree>
    <p:extLst>
      <p:ext uri="{BB962C8B-B14F-4D97-AF65-F5344CB8AC3E}">
        <p14:creationId xmlns:p14="http://schemas.microsoft.com/office/powerpoint/2010/main" val="2321955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44</a:t>
            </a:fld>
            <a:endParaRPr lang="it-IT" dirty="0"/>
          </a:p>
        </p:txBody>
      </p:sp>
      <p:grpSp>
        <p:nvGrpSpPr>
          <p:cNvPr id="2" name="Gruppo 1">
            <a:extLst>
              <a:ext uri="{FF2B5EF4-FFF2-40B4-BE49-F238E27FC236}">
                <a16:creationId xmlns:a16="http://schemas.microsoft.com/office/drawing/2014/main" id="{D942121D-BC27-4374-8602-B5F00A15C8EE}"/>
              </a:ext>
            </a:extLst>
          </p:cNvPr>
          <p:cNvGrpSpPr/>
          <p:nvPr/>
        </p:nvGrpSpPr>
        <p:grpSpPr>
          <a:xfrm>
            <a:off x="6367428" y="144000"/>
            <a:ext cx="4973492" cy="624894"/>
            <a:chOff x="6268257" y="151003"/>
            <a:chExt cx="4973492" cy="624894"/>
          </a:xfrm>
        </p:grpSpPr>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6916013" y="278784"/>
              <a:ext cx="432573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Economia lombarda – andamento comparti</a:t>
              </a:r>
            </a:p>
          </p:txBody>
        </p:sp>
        <p:pic>
          <p:nvPicPr>
            <p:cNvPr id="6" name="Immagine 5">
              <a:extLst>
                <a:ext uri="{FF2B5EF4-FFF2-40B4-BE49-F238E27FC236}">
                  <a16:creationId xmlns:a16="http://schemas.microsoft.com/office/drawing/2014/main" id="{BD9A1E6D-A4E9-4DDF-9E01-CD762AB338CC}"/>
                </a:ext>
              </a:extLst>
            </p:cNvPr>
            <p:cNvPicPr>
              <a:picLocks noChangeAspect="1"/>
            </p:cNvPicPr>
            <p:nvPr/>
          </p:nvPicPr>
          <p:blipFill>
            <a:blip r:embed="rId2"/>
            <a:stretch>
              <a:fillRect/>
            </a:stretch>
          </p:blipFill>
          <p:spPr>
            <a:xfrm>
              <a:off x="6268257" y="151003"/>
              <a:ext cx="647756" cy="624894"/>
            </a:xfrm>
            <a:prstGeom prst="rect">
              <a:avLst/>
            </a:prstGeom>
          </p:spPr>
        </p:pic>
      </p:grpSp>
      <p:pic>
        <p:nvPicPr>
          <p:cNvPr id="3" name="Immagine 2">
            <a:extLst>
              <a:ext uri="{FF2B5EF4-FFF2-40B4-BE49-F238E27FC236}">
                <a16:creationId xmlns:a16="http://schemas.microsoft.com/office/drawing/2014/main" id="{1C95B58B-5B6A-4FEB-B9F0-15092CE30666}"/>
              </a:ext>
            </a:extLst>
          </p:cNvPr>
          <p:cNvPicPr>
            <a:picLocks noChangeAspect="1"/>
          </p:cNvPicPr>
          <p:nvPr/>
        </p:nvPicPr>
        <p:blipFill>
          <a:blip r:embed="rId3"/>
          <a:stretch>
            <a:fillRect/>
          </a:stretch>
        </p:blipFill>
        <p:spPr>
          <a:xfrm>
            <a:off x="1490662" y="937402"/>
            <a:ext cx="9210675" cy="5638800"/>
          </a:xfrm>
          <a:prstGeom prst="rect">
            <a:avLst/>
          </a:prstGeom>
        </p:spPr>
      </p:pic>
    </p:spTree>
    <p:extLst>
      <p:ext uri="{BB962C8B-B14F-4D97-AF65-F5344CB8AC3E}">
        <p14:creationId xmlns:p14="http://schemas.microsoft.com/office/powerpoint/2010/main" val="1070596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1F4FA6A6-5A90-4C4E-B506-6E20987AF8A9}"/>
              </a:ext>
            </a:extLst>
          </p:cNvPr>
          <p:cNvSpPr txBox="1"/>
          <p:nvPr/>
        </p:nvSpPr>
        <p:spPr>
          <a:xfrm>
            <a:off x="19070" y="943533"/>
            <a:ext cx="12132000" cy="5447645"/>
          </a:xfrm>
          <a:prstGeom prst="rect">
            <a:avLst/>
          </a:prstGeom>
          <a:noFill/>
        </p:spPr>
        <p:txBody>
          <a:bodyPr wrap="square" rtlCol="0">
            <a:spAutoFit/>
          </a:bodyPr>
          <a:lstStyle/>
          <a:p>
            <a:pPr algn="just" hangingPunct="0"/>
            <a:r>
              <a:rPr lang="it-IT" sz="1200" dirty="0">
                <a:latin typeface="Calibri" panose="020F0502020204030204" pitchFamily="34" charset="0"/>
                <a:cs typeface="Calibri" panose="020F0502020204030204" pitchFamily="34" charset="0"/>
              </a:rPr>
              <a:t>I dati relativi all’andamento del settore manifatturiero lombardo presentati in questo rapporto derivano dall’indagine realizzata trimestralmente da Unioncamere Lombardia su quattro campioni: imprese industriali , imprese artigiane, imprese commerciali e imprese dei servizi. Per la selezione delle aziende da intervistare è stata utilizzata la tecnica del campionamento stratificato proporzionale secondo: l’attività economica in base alla codifica ATECO 2007, la dimensione d’impresa e la provincia di appartenenza. Alcuni degli strati sono stati sovra campionati per garantire una maggiore significatività dei dati disaggregati per classe dimensionale, provincia o settore. Per garantire il raggiungimento della numerosità campionaria fissata è stata estratta casualmente anche una lista di soggetti sostituti. Questo metodo garantisce ogni trimestre la raccolta di 1.500 interviste valide, cioè al netto delle mancate risposte, per l’indagine sulle imprese industriali, 1.100 per l’indagine sulle imprese artigiane, 1.200 per l’indagine sulle imprese commerciali e 1.200 per l’indagine sulle imprese dei servizi.</a:t>
            </a:r>
          </a:p>
          <a:p>
            <a:pPr algn="just" hangingPunct="0"/>
            <a:r>
              <a:rPr lang="it-IT" sz="1200" dirty="0">
                <a:latin typeface="Calibri" panose="020F0502020204030204" pitchFamily="34" charset="0"/>
                <a:cs typeface="Calibri" panose="020F0502020204030204" pitchFamily="34" charset="0"/>
              </a:rPr>
              <a:t>Le interviste vengono svolte utilizzando una tecnica mista CATI e CAWI  che permette di rilevare, in tempi alquanto contenuti, più di 20 variabili quantitative e una decina di variabili qualitative. Ogni trimestre viene anche sottoposto un questionario relativo a un Focus di approfondimento su diverse tematiche (per esempio: investimenti, credito, digitalizzazione, temi rilevanti del momento, </a:t>
            </a:r>
            <a:r>
              <a:rPr lang="it-IT" sz="1200" dirty="0" err="1">
                <a:latin typeface="Calibri" panose="020F0502020204030204" pitchFamily="34" charset="0"/>
                <a:cs typeface="Calibri" panose="020F0502020204030204" pitchFamily="34" charset="0"/>
              </a:rPr>
              <a:t>ecc</a:t>
            </a:r>
            <a:r>
              <a:rPr lang="it-IT" sz="1200" dirty="0">
                <a:latin typeface="Calibri" panose="020F0502020204030204" pitchFamily="34" charset="0"/>
                <a:cs typeface="Calibri" panose="020F0502020204030204" pitchFamily="34" charset="0"/>
              </a:rPr>
              <a:t>…).</a:t>
            </a:r>
          </a:p>
          <a:p>
            <a:pPr algn="just" hangingPunct="0"/>
            <a:r>
              <a:rPr lang="it-IT" sz="1200" dirty="0">
                <a:latin typeface="Calibri" panose="020F0502020204030204" pitchFamily="34" charset="0"/>
                <a:cs typeface="Calibri" panose="020F0502020204030204" pitchFamily="34" charset="0"/>
              </a:rPr>
              <a:t>Al fine di ottenere la stima della variazione media delle variabili quantitative, si procede alla ponderazione dei dati in base alla struttura dell’occupazione considerata come proxy del fatturato. La struttura dei pesi viene periodicamente aggiornata, così da recepire significative modificazioni nella struttura dell’universo.</a:t>
            </a:r>
          </a:p>
          <a:p>
            <a:pPr algn="just" hangingPunct="0"/>
            <a:r>
              <a:rPr lang="it-IT" sz="1200" dirty="0">
                <a:latin typeface="Calibri" panose="020F0502020204030204" pitchFamily="34" charset="0"/>
                <a:cs typeface="Calibri" panose="020F0502020204030204" pitchFamily="34" charset="0"/>
              </a:rPr>
              <a:t>Le informazioni ottenute dall’indagine sono disaggregabili per: dimensione occupazionale d’azienda; attività economica; destinazione economica dei beni; classificazione PAVITT ; territorio, nelle 12 province lombarde.</a:t>
            </a:r>
          </a:p>
          <a:p>
            <a:pPr algn="just" hangingPunct="0"/>
            <a:r>
              <a:rPr lang="it-IT" sz="1200" dirty="0">
                <a:latin typeface="Calibri" panose="020F0502020204030204" pitchFamily="34" charset="0"/>
                <a:cs typeface="Calibri" panose="020F0502020204030204" pitchFamily="34" charset="0"/>
              </a:rPr>
              <a:t>Dalle serie storiche dei dati raccolti, si ricavano numeri indici a base fissa che rappresentano un dato sintetico e quantitativo di facile interpretazione.</a:t>
            </a:r>
          </a:p>
          <a:p>
            <a:pPr algn="just" hangingPunct="0"/>
            <a:r>
              <a:rPr lang="it-IT" sz="1200" dirty="0">
                <a:latin typeface="Calibri" panose="020F0502020204030204" pitchFamily="34" charset="0"/>
                <a:cs typeface="Calibri" panose="020F0502020204030204" pitchFamily="34" charset="0"/>
              </a:rPr>
              <a:t>Le serie storiche sono destagionalizzate con il software Tramo-</a:t>
            </a:r>
            <a:r>
              <a:rPr lang="it-IT" sz="1200" dirty="0" err="1">
                <a:latin typeface="Calibri" panose="020F0502020204030204" pitchFamily="34" charset="0"/>
                <a:cs typeface="Calibri" panose="020F0502020204030204" pitchFamily="34" charset="0"/>
              </a:rPr>
              <a:t>Seats</a:t>
            </a:r>
            <a:r>
              <a:rPr lang="it-IT" sz="1200" dirty="0">
                <a:latin typeface="Calibri" panose="020F0502020204030204" pitchFamily="34" charset="0"/>
                <a:cs typeface="Calibri" panose="020F0502020204030204" pitchFamily="34" charset="0"/>
              </a:rPr>
              <a:t>, il cui metodo di scomposizione è correntemente impiegato dai principali produttori di statistiche ufficiali, nazionali e internazionali (Eurostat, Istat, ecc.). La versione attualmente utilizzata è la 942 per DOS. Gli indicatori vengono destagionalizzati separatamente per ciascun dominio, settore di attività economica e ambito geografico, per cui gli indici più aggregati (riferiti all'intera regione) non sono calcolati come sintesi dei dati destagionalizzati riferiti ai livelli inferiori di classificazione (singole province o singoli settori economici). È da notare che la procedura Tramo-Seat opera ogni trimestre su tutta la serie storica e non solo sull'ultimo dato inserito, con un incremento progressivo della precisione nella stima dei dati passati. Quindi, ad ogni aggiornamento possono verificarsi modeste revisioni dei dati dei trimestri precedenti in base alle nuove informazioni acquisite. I modelli statistici utilizzati per la destagionalizzazione vengono rivisti ogni anno al fine di monitorare la loro capacità di rappresentare adeguatamente l'andamento della singola serie storica. Per tener conto dell'eccezionale calo dei livelli produttivi a partire dal mese di marzo 2020, le specifiche utilizzate fino al quarto trimestre 2019 sono state modificate inserendo, ove statisticamente significativi, dei regressori aggiuntivi di tipo additivo, in grado di modellare i valori anomali identificati automaticamente nel corso dell'anno, utilizzando il software Tramo-</a:t>
            </a:r>
            <a:r>
              <a:rPr lang="it-IT" sz="1200" dirty="0" err="1">
                <a:latin typeface="Calibri" panose="020F0502020204030204" pitchFamily="34" charset="0"/>
                <a:cs typeface="Calibri" panose="020F0502020204030204" pitchFamily="34" charset="0"/>
              </a:rPr>
              <a:t>Seats</a:t>
            </a:r>
            <a:r>
              <a:rPr lang="it-IT" sz="1200" dirty="0">
                <a:latin typeface="Calibri" panose="020F0502020204030204" pitchFamily="34" charset="0"/>
                <a:cs typeface="Calibri" panose="020F0502020204030204" pitchFamily="34" charset="0"/>
              </a:rPr>
              <a:t>. Tale procedura ha consentito di minimizzare l’ampiezza delle revisioni dei dati destagionalizzati passati, ed è stata implementata nel rispetto delle linee guida europee diffuse da Eurostat e disponibili all’URL</a:t>
            </a:r>
          </a:p>
          <a:p>
            <a:pPr algn="just" hangingPunct="0"/>
            <a:r>
              <a:rPr lang="it-IT" sz="1200" dirty="0">
                <a:latin typeface="Calibri" panose="020F0502020204030204" pitchFamily="34" charset="0"/>
                <a:cs typeface="Calibri" panose="020F0502020204030204" pitchFamily="34" charset="0"/>
              </a:rPr>
              <a:t>https://ec.europa.eu/eurostat/documents/10186/10693286/Time_series_treatment_guidance.pdf</a:t>
            </a:r>
          </a:p>
          <a:p>
            <a:pPr algn="just" hangingPunct="0"/>
            <a:r>
              <a:rPr lang="it-IT" sz="1200" dirty="0">
                <a:latin typeface="Calibri" panose="020F0502020204030204" pitchFamily="34" charset="0"/>
                <a:cs typeface="Calibri" panose="020F0502020204030204" pitchFamily="34" charset="0"/>
              </a:rPr>
              <a:t>Per gli indicatori del settore manifatturiero (industria e artigianato) la procedura appena descritta non è più applicata, poiché la disponibilità di informazioni ha consentito una valutazione complessiva dei modelli statistici. Le nuove specifiche di destagionalizzazione, definite utilizzando le serie storiche a partire dal primo trimestre 2010, assicurano un adattamento più accurato dei modelli alle caratteristiche dei dati, soprattutto nel biennio 2020-2021, e tengono conto degli effetti di calendario (dove statisticamente significativi). Le novità introdotte hanno talvolta generato delle revisioni dei dati destagionalizzati e delle rispettive variazioni congiunturali più ampie di quelle usuali.</a:t>
            </a:r>
          </a:p>
          <a:p>
            <a:pPr algn="just" hangingPunct="0"/>
            <a:r>
              <a:rPr lang="it-IT" sz="1200" dirty="0">
                <a:latin typeface="Calibri" panose="020F0502020204030204" pitchFamily="34" charset="0"/>
                <a:cs typeface="Calibri" panose="020F0502020204030204" pitchFamily="34" charset="0"/>
              </a:rPr>
              <a:t>Per quantificare i risultati delle variabili qualitative oggetto d’indagine  si utilizza la tecnica del saldo, tutt’oggi molto diffusa e ritenuta la più efficiente.</a:t>
            </a:r>
          </a:p>
        </p:txBody>
      </p:sp>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45</a:t>
            </a:fld>
            <a:endParaRPr lang="it-IT" dirty="0"/>
          </a:p>
        </p:txBody>
      </p:sp>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8062408" y="243904"/>
            <a:ext cx="2007857"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Nota metodologica</a:t>
            </a:r>
          </a:p>
        </p:txBody>
      </p:sp>
    </p:spTree>
    <p:extLst>
      <p:ext uri="{BB962C8B-B14F-4D97-AF65-F5344CB8AC3E}">
        <p14:creationId xmlns:p14="http://schemas.microsoft.com/office/powerpoint/2010/main" val="3702270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46</a:t>
            </a:fld>
            <a:endParaRPr lang="it-IT" dirty="0"/>
          </a:p>
        </p:txBody>
      </p:sp>
      <p:sp>
        <p:nvSpPr>
          <p:cNvPr id="12" name="Rectangle 3">
            <a:extLst>
              <a:ext uri="{FF2B5EF4-FFF2-40B4-BE49-F238E27FC236}">
                <a16:creationId xmlns:a16="http://schemas.microsoft.com/office/drawing/2014/main" id="{F710CA59-037C-459B-B8F8-CE139A8F17D0}"/>
              </a:ext>
            </a:extLst>
          </p:cNvPr>
          <p:cNvSpPr>
            <a:spLocks noChangeArrowheads="1"/>
          </p:cNvSpPr>
          <p:nvPr/>
        </p:nvSpPr>
        <p:spPr bwMode="auto">
          <a:xfrm>
            <a:off x="7681031" y="316984"/>
            <a:ext cx="2503886" cy="369332"/>
          </a:xfrm>
          <a:prstGeom prst="rect">
            <a:avLst/>
          </a:prstGeom>
          <a:noFill/>
          <a:ln w="9525">
            <a:noFill/>
            <a:miter lim="800000"/>
            <a:headEnd/>
            <a:tailEnd/>
          </a:ln>
        </p:spPr>
        <p:txBody>
          <a:bodyPr wrap="square" anchor="ctr">
            <a:spAutoFit/>
          </a:bodyPr>
          <a:lstStyle/>
          <a:p>
            <a:r>
              <a:rPr lang="it-IT" b="1" dirty="0">
                <a:solidFill>
                  <a:srgbClr val="407BBE"/>
                </a:solidFill>
                <a:latin typeface="Calibri" panose="020F0502020204030204" pitchFamily="34" charset="0"/>
                <a:cs typeface="Calibri" panose="020F0502020204030204" pitchFamily="34" charset="0"/>
              </a:rPr>
              <a:t>Glossario dei termini</a:t>
            </a:r>
          </a:p>
        </p:txBody>
      </p:sp>
      <p:graphicFrame>
        <p:nvGraphicFramePr>
          <p:cNvPr id="2" name="Tabella 1">
            <a:extLst>
              <a:ext uri="{FF2B5EF4-FFF2-40B4-BE49-F238E27FC236}">
                <a16:creationId xmlns:a16="http://schemas.microsoft.com/office/drawing/2014/main" id="{DBBB0BFA-7CB4-4851-8A1B-84A2F05AA293}"/>
              </a:ext>
            </a:extLst>
          </p:cNvPr>
          <p:cNvGraphicFramePr>
            <a:graphicFrameLocks noGrp="1"/>
          </p:cNvGraphicFramePr>
          <p:nvPr/>
        </p:nvGraphicFramePr>
        <p:xfrm>
          <a:off x="19582" y="1062648"/>
          <a:ext cx="12132000" cy="5339701"/>
        </p:xfrm>
        <a:graphic>
          <a:graphicData uri="http://schemas.openxmlformats.org/drawingml/2006/table">
            <a:tbl>
              <a:tblPr firstRow="1" firstCol="1" lastRow="1" lastCol="1" bandRow="1" bandCol="1">
                <a:tableStyleId>{5C22544A-7EE6-4342-B048-85BDC9FD1C3A}</a:tableStyleId>
              </a:tblPr>
              <a:tblGrid>
                <a:gridCol w="2672369">
                  <a:extLst>
                    <a:ext uri="{9D8B030D-6E8A-4147-A177-3AD203B41FA5}">
                      <a16:colId xmlns:a16="http://schemas.microsoft.com/office/drawing/2014/main" val="1647024084"/>
                    </a:ext>
                  </a:extLst>
                </a:gridCol>
                <a:gridCol w="9459631">
                  <a:extLst>
                    <a:ext uri="{9D8B030D-6E8A-4147-A177-3AD203B41FA5}">
                      <a16:colId xmlns:a16="http://schemas.microsoft.com/office/drawing/2014/main" val="1031847867"/>
                    </a:ext>
                  </a:extLst>
                </a:gridCol>
              </a:tblGrid>
              <a:tr h="1200374">
                <a:tc>
                  <a:txBody>
                    <a:bodyPr/>
                    <a:lstStyle/>
                    <a:p>
                      <a:pPr algn="l" fontAlgn="auto" hangingPunct="1">
                        <a:lnSpc>
                          <a:spcPct val="150000"/>
                        </a:lnSpc>
                        <a:spcBef>
                          <a:spcPts val="600"/>
                        </a:spcBef>
                        <a:spcAft>
                          <a:spcPts val="600"/>
                        </a:spcAft>
                      </a:pPr>
                      <a:r>
                        <a:rPr lang="it-IT" sz="1400" kern="0" dirty="0">
                          <a:solidFill>
                            <a:schemeClr val="tx1"/>
                          </a:solidFill>
                          <a:effectLst/>
                          <a:latin typeface="Calibri" panose="020F0502020204030204" pitchFamily="34" charset="0"/>
                          <a:cs typeface="Calibri" panose="020F0502020204030204" pitchFamily="34" charset="0"/>
                        </a:rPr>
                        <a:t>Beni di consumo</a:t>
                      </a:r>
                      <a:endParaRPr lang="it-IT"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l" fontAlgn="auto" hangingPunct="1">
                        <a:lnSpc>
                          <a:spcPct val="150000"/>
                        </a:lnSpc>
                        <a:spcBef>
                          <a:spcPts val="600"/>
                        </a:spcBef>
                        <a:spcAft>
                          <a:spcPts val="600"/>
                        </a:spcAft>
                      </a:pPr>
                      <a:r>
                        <a:rPr lang="it-IT" sz="1400" b="0" kern="0" dirty="0">
                          <a:solidFill>
                            <a:schemeClr val="tx1"/>
                          </a:solidFill>
                          <a:effectLst/>
                          <a:latin typeface="Calibri" panose="020F0502020204030204" pitchFamily="34" charset="0"/>
                          <a:cs typeface="Calibri" panose="020F0502020204030204" pitchFamily="34" charset="0"/>
                        </a:rPr>
                        <a:t>Beni impiegati per soddisfare direttamente i bisogni umani. Si possono dividere in: durevoli (produzione di apparecchi per uso domestico, radio e televisori, strumenti ottici e fotografici, orologi, motocicli e biciclette, altri mezzi di trasporto, mobili, gioielli e oreficeria e strumenti musicali); non durevoli (prodotti alimentari, tabacco, articoli in tessuto, altre industrie tessili, vestiario, pelli e calzature, editoria, stampa e supporti registrati, prodotti farmaceutici, detergenti, articoli sportivi, giochi e giocattoli).</a:t>
                      </a:r>
                      <a:endParaRPr lang="it-IT" sz="1400" b="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319226842"/>
                  </a:ext>
                </a:extLst>
              </a:tr>
              <a:tr h="171749">
                <a:tc>
                  <a:txBody>
                    <a:bodyPr/>
                    <a:lstStyle/>
                    <a:p>
                      <a:pPr algn="l" fontAlgn="auto" hangingPunct="1">
                        <a:lnSpc>
                          <a:spcPct val="150000"/>
                        </a:lnSpc>
                        <a:spcBef>
                          <a:spcPts val="600"/>
                        </a:spcBef>
                        <a:spcAft>
                          <a:spcPts val="600"/>
                        </a:spcAft>
                      </a:pPr>
                      <a:r>
                        <a:rPr lang="it-IT" sz="1400" kern="0" dirty="0">
                          <a:solidFill>
                            <a:schemeClr val="tx1"/>
                          </a:solidFill>
                          <a:effectLst/>
                          <a:latin typeface="Calibri" panose="020F0502020204030204" pitchFamily="34" charset="0"/>
                          <a:cs typeface="Calibri" panose="020F0502020204030204" pitchFamily="34" charset="0"/>
                        </a:rPr>
                        <a:t>Beni intermedi</a:t>
                      </a:r>
                      <a:endParaRPr lang="it-IT"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l" fontAlgn="auto" hangingPunct="1">
                        <a:lnSpc>
                          <a:spcPct val="150000"/>
                        </a:lnSpc>
                        <a:spcBef>
                          <a:spcPts val="600"/>
                        </a:spcBef>
                        <a:spcAft>
                          <a:spcPts val="600"/>
                        </a:spcAft>
                      </a:pPr>
                      <a:r>
                        <a:rPr lang="it-IT" sz="1400" b="0" kern="0" dirty="0">
                          <a:solidFill>
                            <a:schemeClr val="tx1"/>
                          </a:solidFill>
                          <a:effectLst/>
                          <a:latin typeface="Calibri" panose="020F0502020204030204" pitchFamily="34" charset="0"/>
                          <a:cs typeface="Calibri" panose="020F0502020204030204" pitchFamily="34" charset="0"/>
                        </a:rPr>
                        <a:t>Beni incorporati nella produzione di altri beni.</a:t>
                      </a:r>
                      <a:endParaRPr lang="it-IT" sz="1400" b="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707515224"/>
                  </a:ext>
                </a:extLst>
              </a:tr>
              <a:tr h="568728">
                <a:tc>
                  <a:txBody>
                    <a:bodyPr/>
                    <a:lstStyle/>
                    <a:p>
                      <a:pPr algn="l" fontAlgn="auto" hangingPunct="1">
                        <a:lnSpc>
                          <a:spcPct val="150000"/>
                        </a:lnSpc>
                        <a:spcBef>
                          <a:spcPts val="600"/>
                        </a:spcBef>
                        <a:spcAft>
                          <a:spcPts val="600"/>
                        </a:spcAft>
                      </a:pPr>
                      <a:r>
                        <a:rPr lang="it-IT" sz="1400" kern="0" dirty="0">
                          <a:solidFill>
                            <a:schemeClr val="tx1"/>
                          </a:solidFill>
                          <a:effectLst/>
                          <a:latin typeface="Calibri" panose="020F0502020204030204" pitchFamily="34" charset="0"/>
                          <a:cs typeface="Calibri" panose="020F0502020204030204" pitchFamily="34" charset="0"/>
                        </a:rPr>
                        <a:t>Beni di investimento</a:t>
                      </a:r>
                      <a:endParaRPr lang="it-IT"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l" fontAlgn="auto" hangingPunct="1">
                        <a:lnSpc>
                          <a:spcPct val="150000"/>
                        </a:lnSpc>
                        <a:spcBef>
                          <a:spcPts val="600"/>
                        </a:spcBef>
                        <a:spcAft>
                          <a:spcPts val="600"/>
                        </a:spcAft>
                      </a:pPr>
                      <a:r>
                        <a:rPr lang="it-IT" sz="1400" b="0" kern="0" dirty="0">
                          <a:solidFill>
                            <a:schemeClr val="tx1"/>
                          </a:solidFill>
                          <a:effectLst/>
                          <a:latin typeface="Calibri" panose="020F0502020204030204" pitchFamily="34" charset="0"/>
                          <a:cs typeface="Calibri" panose="020F0502020204030204" pitchFamily="34" charset="0"/>
                        </a:rPr>
                        <a:t>Beni utilizzati per la produzione di altri beni (macchine, mezzi di trasporto ecc.) destinati ad essere utilizzati per un periodo superiore ad un anno.</a:t>
                      </a:r>
                      <a:endParaRPr lang="it-IT" sz="1400" b="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584883420"/>
                  </a:ext>
                </a:extLst>
              </a:tr>
              <a:tr h="370239">
                <a:tc>
                  <a:txBody>
                    <a:bodyPr/>
                    <a:lstStyle/>
                    <a:p>
                      <a:pPr algn="l" fontAlgn="auto" hangingPunct="1">
                        <a:lnSpc>
                          <a:spcPct val="150000"/>
                        </a:lnSpc>
                        <a:spcBef>
                          <a:spcPts val="600"/>
                        </a:spcBef>
                        <a:spcAft>
                          <a:spcPts val="600"/>
                        </a:spcAft>
                      </a:pPr>
                      <a:endParaRPr lang="it-IT"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l" fontAlgn="auto" hangingPunct="1">
                        <a:lnSpc>
                          <a:spcPct val="150000"/>
                        </a:lnSpc>
                        <a:spcBef>
                          <a:spcPts val="600"/>
                        </a:spcBef>
                        <a:spcAft>
                          <a:spcPts val="600"/>
                        </a:spcAft>
                      </a:pPr>
                      <a:endParaRPr lang="it-IT" sz="1400" b="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869225385"/>
                  </a:ext>
                </a:extLst>
              </a:tr>
              <a:tr h="370239">
                <a:tc>
                  <a:txBody>
                    <a:bodyPr/>
                    <a:lstStyle/>
                    <a:p>
                      <a:pPr algn="l" fontAlgn="auto" hangingPunct="1">
                        <a:lnSpc>
                          <a:spcPct val="150000"/>
                        </a:lnSpc>
                        <a:spcBef>
                          <a:spcPts val="600"/>
                        </a:spcBef>
                        <a:spcAft>
                          <a:spcPts val="600"/>
                        </a:spcAft>
                      </a:pPr>
                      <a:r>
                        <a:rPr lang="it-IT"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Tasso di utilizzo degli impianti</a:t>
                      </a:r>
                    </a:p>
                  </a:txBody>
                  <a:tcPr marL="59547" marR="59547" marT="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l" fontAlgn="auto" hangingPunct="1">
                        <a:lnSpc>
                          <a:spcPct val="150000"/>
                        </a:lnSpc>
                        <a:spcBef>
                          <a:spcPts val="600"/>
                        </a:spcBef>
                        <a:spcAft>
                          <a:spcPts val="600"/>
                        </a:spcAft>
                      </a:pPr>
                      <a:r>
                        <a:rPr lang="it-IT" sz="1400" b="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Percentuale di quantità effettivamente prodotte nel trimestre in esame rispetto a quanto si sarebbe potuto produrre in situazione di piena capacità operativa, eventualmente assumendo altro personale, ma a parità di macchinari</a:t>
                      </a:r>
                    </a:p>
                  </a:txBody>
                  <a:tcPr marL="59547" marR="59547" marT="0" marB="0">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13347680"/>
                  </a:ext>
                </a:extLst>
              </a:tr>
              <a:tr h="370239">
                <a:tc>
                  <a:txBody>
                    <a:bodyPr/>
                    <a:lstStyle/>
                    <a:p>
                      <a:pPr algn="l" fontAlgn="auto" hangingPunct="1">
                        <a:lnSpc>
                          <a:spcPct val="150000"/>
                        </a:lnSpc>
                        <a:spcBef>
                          <a:spcPts val="600"/>
                        </a:spcBef>
                        <a:spcAft>
                          <a:spcPts val="600"/>
                        </a:spcAft>
                      </a:pPr>
                      <a:r>
                        <a:rPr lang="it-IT" sz="1400" kern="0" dirty="0">
                          <a:solidFill>
                            <a:schemeClr val="tx1"/>
                          </a:solidFill>
                          <a:effectLst/>
                          <a:latin typeface="Calibri" panose="020F0502020204030204" pitchFamily="34" charset="0"/>
                          <a:cs typeface="Calibri" panose="020F0502020204030204" pitchFamily="34" charset="0"/>
                        </a:rPr>
                        <a:t>Giorni di produzione assicurata</a:t>
                      </a:r>
                      <a:endParaRPr lang="it-IT"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l" fontAlgn="auto" hangingPunct="1">
                        <a:lnSpc>
                          <a:spcPct val="150000"/>
                        </a:lnSpc>
                        <a:spcBef>
                          <a:spcPts val="600"/>
                        </a:spcBef>
                        <a:spcAft>
                          <a:spcPts val="600"/>
                        </a:spcAft>
                      </a:pPr>
                      <a:r>
                        <a:rPr lang="it-IT" sz="1400" b="0" kern="0" dirty="0">
                          <a:solidFill>
                            <a:schemeClr val="tx1"/>
                          </a:solidFill>
                          <a:effectLst/>
                          <a:latin typeface="Calibri" panose="020F0502020204030204" pitchFamily="34" charset="0"/>
                          <a:cs typeface="Calibri" panose="020F0502020204030204" pitchFamily="34" charset="0"/>
                        </a:rPr>
                        <a:t>Numero di giorni di produzione necessari ad evadere gli ordini totali presenti in portafoglio alla fine del trimestre in esame.</a:t>
                      </a:r>
                      <a:endParaRPr lang="it-IT" sz="1400" b="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14327252"/>
                  </a:ext>
                </a:extLst>
              </a:tr>
              <a:tr h="370239">
                <a:tc>
                  <a:txBody>
                    <a:bodyPr/>
                    <a:lstStyle/>
                    <a:p>
                      <a:pPr algn="l" fontAlgn="auto" hangingPunct="1">
                        <a:lnSpc>
                          <a:spcPct val="150000"/>
                        </a:lnSpc>
                        <a:spcBef>
                          <a:spcPts val="600"/>
                        </a:spcBef>
                        <a:spcAft>
                          <a:spcPts val="600"/>
                        </a:spcAft>
                      </a:pPr>
                      <a:r>
                        <a:rPr lang="it-IT" sz="1400" kern="0" dirty="0">
                          <a:solidFill>
                            <a:schemeClr val="tx1"/>
                          </a:solidFill>
                          <a:effectLst/>
                          <a:latin typeface="Calibri" panose="020F0502020204030204" pitchFamily="34" charset="0"/>
                          <a:cs typeface="Calibri" panose="020F0502020204030204" pitchFamily="34" charset="0"/>
                        </a:rPr>
                        <a:t>Giorni di produzione equivalente</a:t>
                      </a:r>
                      <a:endParaRPr lang="it-IT"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l" fontAlgn="auto" hangingPunct="1">
                        <a:lnSpc>
                          <a:spcPct val="150000"/>
                        </a:lnSpc>
                        <a:spcBef>
                          <a:spcPts val="600"/>
                        </a:spcBef>
                        <a:spcAft>
                          <a:spcPts val="600"/>
                        </a:spcAft>
                      </a:pPr>
                      <a:r>
                        <a:rPr lang="it-IT" sz="1400" b="0" kern="0" dirty="0">
                          <a:solidFill>
                            <a:schemeClr val="tx1"/>
                          </a:solidFill>
                          <a:effectLst/>
                          <a:latin typeface="Calibri" panose="020F0502020204030204" pitchFamily="34" charset="0"/>
                          <a:cs typeface="Calibri" panose="020F0502020204030204" pitchFamily="34" charset="0"/>
                        </a:rPr>
                        <a:t>Numero di giorni di produzione necessari ad evadere gli ordini in portafoglio raccolti nel trimestre in esame.</a:t>
                      </a:r>
                      <a:endParaRPr lang="it-IT" sz="1400" b="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220810586"/>
                  </a:ext>
                </a:extLst>
              </a:tr>
              <a:tr h="370239">
                <a:tc>
                  <a:txBody>
                    <a:bodyPr/>
                    <a:lstStyle/>
                    <a:p>
                      <a:pPr algn="l" fontAlgn="auto" hangingPunct="1">
                        <a:lnSpc>
                          <a:spcPct val="150000"/>
                        </a:lnSpc>
                        <a:spcBef>
                          <a:spcPts val="600"/>
                        </a:spcBef>
                        <a:spcAft>
                          <a:spcPts val="600"/>
                        </a:spcAft>
                      </a:pPr>
                      <a:endParaRPr lang="it-IT"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l" fontAlgn="auto" hangingPunct="1">
                        <a:lnSpc>
                          <a:spcPct val="150000"/>
                        </a:lnSpc>
                        <a:spcBef>
                          <a:spcPts val="600"/>
                        </a:spcBef>
                        <a:spcAft>
                          <a:spcPts val="600"/>
                        </a:spcAft>
                      </a:pPr>
                      <a:endParaRPr lang="it-IT" sz="1400" b="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292936691"/>
                  </a:ext>
                </a:extLst>
              </a:tr>
              <a:tr h="370239">
                <a:tc>
                  <a:txBody>
                    <a:bodyPr/>
                    <a:lstStyle/>
                    <a:p>
                      <a:pPr algn="l" fontAlgn="auto" hangingPunct="1">
                        <a:lnSpc>
                          <a:spcPct val="150000"/>
                        </a:lnSpc>
                        <a:spcBef>
                          <a:spcPts val="600"/>
                        </a:spcBef>
                        <a:spcAft>
                          <a:spcPts val="600"/>
                        </a:spcAft>
                      </a:pPr>
                      <a:r>
                        <a:rPr lang="it-IT" sz="1400" kern="0" dirty="0">
                          <a:solidFill>
                            <a:schemeClr val="tx1"/>
                          </a:solidFill>
                          <a:effectLst/>
                          <a:latin typeface="Calibri" panose="020F0502020204030204" pitchFamily="34" charset="0"/>
                          <a:cs typeface="Calibri" panose="020F0502020204030204" pitchFamily="34" charset="0"/>
                        </a:rPr>
                        <a:t>Variazione tendenziale</a:t>
                      </a:r>
                      <a:endParaRPr lang="it-IT"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l" fontAlgn="auto" hangingPunct="1">
                        <a:lnSpc>
                          <a:spcPct val="150000"/>
                        </a:lnSpc>
                        <a:spcBef>
                          <a:spcPts val="600"/>
                        </a:spcBef>
                        <a:spcAft>
                          <a:spcPts val="600"/>
                        </a:spcAft>
                      </a:pPr>
                      <a:r>
                        <a:rPr lang="it-IT" sz="1400" b="0" kern="0" dirty="0">
                          <a:solidFill>
                            <a:schemeClr val="tx1"/>
                          </a:solidFill>
                          <a:effectLst/>
                          <a:latin typeface="Calibri" panose="020F0502020204030204" pitchFamily="34" charset="0"/>
                          <a:cs typeface="Calibri" panose="020F0502020204030204" pitchFamily="34" charset="0"/>
                        </a:rPr>
                        <a:t>Variazione rispetto allo stesso trimestre dell’anno precedente.</a:t>
                      </a:r>
                      <a:endParaRPr lang="it-IT" sz="1400" b="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795260995"/>
                  </a:ext>
                </a:extLst>
              </a:tr>
              <a:tr h="370239">
                <a:tc>
                  <a:txBody>
                    <a:bodyPr/>
                    <a:lstStyle/>
                    <a:p>
                      <a:pPr algn="l" fontAlgn="auto" hangingPunct="1">
                        <a:lnSpc>
                          <a:spcPct val="150000"/>
                        </a:lnSpc>
                        <a:spcBef>
                          <a:spcPts val="600"/>
                        </a:spcBef>
                        <a:spcAft>
                          <a:spcPts val="600"/>
                        </a:spcAft>
                      </a:pPr>
                      <a:r>
                        <a:rPr lang="it-IT" sz="1400" kern="0" dirty="0">
                          <a:solidFill>
                            <a:schemeClr val="tx1"/>
                          </a:solidFill>
                          <a:effectLst/>
                          <a:latin typeface="Calibri" panose="020F0502020204030204" pitchFamily="34" charset="0"/>
                          <a:cs typeface="Calibri" panose="020F0502020204030204" pitchFamily="34" charset="0"/>
                        </a:rPr>
                        <a:t>Variazione congiunturale</a:t>
                      </a:r>
                      <a:endParaRPr lang="it-IT"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l" fontAlgn="auto" hangingPunct="1">
                        <a:lnSpc>
                          <a:spcPct val="150000"/>
                        </a:lnSpc>
                        <a:spcBef>
                          <a:spcPts val="600"/>
                        </a:spcBef>
                        <a:spcAft>
                          <a:spcPts val="600"/>
                        </a:spcAft>
                      </a:pPr>
                      <a:r>
                        <a:rPr lang="it-IT" sz="1400" b="0" kern="0" dirty="0">
                          <a:solidFill>
                            <a:schemeClr val="tx1"/>
                          </a:solidFill>
                          <a:effectLst/>
                          <a:latin typeface="Calibri" panose="020F0502020204030204" pitchFamily="34" charset="0"/>
                          <a:cs typeface="Calibri" panose="020F0502020204030204" pitchFamily="34" charset="0"/>
                        </a:rPr>
                        <a:t>Variazione rispetto al trimestre precedente.</a:t>
                      </a:r>
                      <a:endParaRPr lang="it-IT" sz="1400" b="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973381379"/>
                  </a:ext>
                </a:extLst>
              </a:tr>
              <a:tr h="370239">
                <a:tc>
                  <a:txBody>
                    <a:bodyPr/>
                    <a:lstStyle/>
                    <a:p>
                      <a:pPr algn="l" fontAlgn="auto" hangingPunct="1">
                        <a:lnSpc>
                          <a:spcPct val="150000"/>
                        </a:lnSpc>
                        <a:spcBef>
                          <a:spcPts val="600"/>
                        </a:spcBef>
                        <a:spcAft>
                          <a:spcPts val="600"/>
                        </a:spcAft>
                      </a:pPr>
                      <a:r>
                        <a:rPr lang="it-IT" sz="1400" kern="0" dirty="0">
                          <a:solidFill>
                            <a:schemeClr val="tx1"/>
                          </a:solidFill>
                          <a:effectLst/>
                          <a:latin typeface="Calibri" panose="020F0502020204030204" pitchFamily="34" charset="0"/>
                          <a:cs typeface="Calibri" panose="020F0502020204030204" pitchFamily="34" charset="0"/>
                        </a:rPr>
                        <a:t>Crescita media annua</a:t>
                      </a:r>
                      <a:endParaRPr lang="it-IT" sz="1400" kern="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9547" marR="59547" marT="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tc>
                  <a:txBody>
                    <a:bodyPr/>
                    <a:lstStyle/>
                    <a:p>
                      <a:pPr algn="l" fontAlgn="auto" hangingPunct="1">
                        <a:lnSpc>
                          <a:spcPct val="150000"/>
                        </a:lnSpc>
                        <a:spcBef>
                          <a:spcPts val="600"/>
                        </a:spcBef>
                        <a:spcAft>
                          <a:spcPts val="600"/>
                        </a:spcAft>
                      </a:pPr>
                      <a:r>
                        <a:rPr lang="it-IT" sz="1400" b="0" kern="0" dirty="0">
                          <a:solidFill>
                            <a:schemeClr val="tx1"/>
                          </a:solidFill>
                          <a:effectLst/>
                          <a:latin typeface="Calibri" panose="020F0502020204030204" pitchFamily="34" charset="0"/>
                          <a:cs typeface="Calibri" panose="020F0502020204030204" pitchFamily="34" charset="0"/>
                        </a:rPr>
                        <a:t>Variazione della media dell’indice di un anno rispetto alla media dell’indice di un altro anno</a:t>
                      </a:r>
                    </a:p>
                  </a:txBody>
                  <a:tcPr marL="59547" marR="59547" marT="0" marB="0">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extLst>
                  <a:ext uri="{0D108BD9-81ED-4DB2-BD59-A6C34878D82A}">
                    <a16:rowId xmlns:a16="http://schemas.microsoft.com/office/drawing/2014/main" val="382479100"/>
                  </a:ext>
                </a:extLst>
              </a:tr>
            </a:tbl>
          </a:graphicData>
        </a:graphic>
      </p:graphicFrame>
    </p:spTree>
    <p:extLst>
      <p:ext uri="{BB962C8B-B14F-4D97-AF65-F5344CB8AC3E}">
        <p14:creationId xmlns:p14="http://schemas.microsoft.com/office/powerpoint/2010/main" val="53784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413159A2-00CB-4C01-8F02-783A6B399741}"/>
              </a:ext>
            </a:extLst>
          </p:cNvPr>
          <p:cNvSpPr>
            <a:spLocks noGrp="1"/>
          </p:cNvSpPr>
          <p:nvPr>
            <p:ph type="sldNum" sz="quarter" idx="12"/>
          </p:nvPr>
        </p:nvSpPr>
        <p:spPr/>
        <p:txBody>
          <a:bodyPr/>
          <a:lstStyle/>
          <a:p>
            <a:fld id="{CE135758-368B-4D1E-8648-5A674A935741}" type="slidenum">
              <a:rPr lang="it-IT" smtClean="0"/>
              <a:pPr/>
              <a:t>47</a:t>
            </a:fld>
            <a:endParaRPr lang="it-IT" dirty="0"/>
          </a:p>
        </p:txBody>
      </p:sp>
      <p:pic>
        <p:nvPicPr>
          <p:cNvPr id="4" name="Immagine 3">
            <a:extLst>
              <a:ext uri="{FF2B5EF4-FFF2-40B4-BE49-F238E27FC236}">
                <a16:creationId xmlns:a16="http://schemas.microsoft.com/office/drawing/2014/main" id="{93F2BB37-8164-4DB8-B040-842C7762F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8" y="960582"/>
            <a:ext cx="7773914" cy="5355783"/>
          </a:xfrm>
          <a:prstGeom prst="rect">
            <a:avLst/>
          </a:prstGeom>
        </p:spPr>
      </p:pic>
      <p:sp>
        <p:nvSpPr>
          <p:cNvPr id="5" name="Rettangolo 4">
            <a:extLst>
              <a:ext uri="{FF2B5EF4-FFF2-40B4-BE49-F238E27FC236}">
                <a16:creationId xmlns:a16="http://schemas.microsoft.com/office/drawing/2014/main" id="{C8DA16EA-89F7-4122-A524-D94399C2CE84}"/>
              </a:ext>
            </a:extLst>
          </p:cNvPr>
          <p:cNvSpPr/>
          <p:nvPr/>
        </p:nvSpPr>
        <p:spPr>
          <a:xfrm>
            <a:off x="7970981" y="1228397"/>
            <a:ext cx="3855834" cy="4093428"/>
          </a:xfrm>
          <a:prstGeom prst="rect">
            <a:avLst/>
          </a:prstGeom>
        </p:spPr>
        <p:txBody>
          <a:bodyPr wrap="square">
            <a:spAutoFit/>
          </a:bodyPr>
          <a:lstStyle/>
          <a:p>
            <a:pPr algn="just"/>
            <a:r>
              <a:rPr lang="it-IT" sz="2000" kern="0" dirty="0">
                <a:latin typeface="Calibri" panose="020F0502020204030204" pitchFamily="34" charset="0"/>
                <a:ea typeface="Times New Roman" panose="02020603050405020304" pitchFamily="18" charset="0"/>
                <a:cs typeface="Calibri" panose="020F0502020204030204" pitchFamily="34" charset="0"/>
              </a:rPr>
              <a:t>Per la stesura del presente rapporto oltre ai dati rilevati per la congiuntura regionale da Unioncamere Lombardia sono stati utilizzati dati di varie fonti citate nello stesso. </a:t>
            </a:r>
          </a:p>
          <a:p>
            <a:pPr algn="just"/>
            <a:endParaRPr lang="it-IT" sz="2000" kern="0" dirty="0">
              <a:latin typeface="Calibri" panose="020F0502020204030204" pitchFamily="34" charset="0"/>
              <a:ea typeface="Times New Roman" panose="02020603050405020304" pitchFamily="18" charset="0"/>
              <a:cs typeface="Calibri" panose="020F0502020204030204" pitchFamily="34" charset="0"/>
            </a:endParaRPr>
          </a:p>
          <a:p>
            <a:pPr algn="just"/>
            <a:r>
              <a:rPr lang="it-IT" sz="2000" kern="0" dirty="0">
                <a:latin typeface="Calibri" panose="020F0502020204030204" pitchFamily="34" charset="0"/>
                <a:ea typeface="Times New Roman" panose="02020603050405020304" pitchFamily="18" charset="0"/>
                <a:cs typeface="Calibri" panose="020F0502020204030204" pitchFamily="34" charset="0"/>
              </a:rPr>
              <a:t>Il rapporto è stato redatto dal dott. Fedele De </a:t>
            </a:r>
            <a:r>
              <a:rPr lang="it-IT" sz="2000" kern="0" dirty="0" err="1">
                <a:latin typeface="Calibri" panose="020F0502020204030204" pitchFamily="34" charset="0"/>
                <a:ea typeface="Times New Roman" panose="02020603050405020304" pitchFamily="18" charset="0"/>
                <a:cs typeface="Calibri" panose="020F0502020204030204" pitchFamily="34" charset="0"/>
              </a:rPr>
              <a:t>Novellis</a:t>
            </a:r>
            <a:r>
              <a:rPr lang="it-IT" sz="2000" kern="0" dirty="0">
                <a:latin typeface="Calibri" panose="020F0502020204030204" pitchFamily="34" charset="0"/>
                <a:ea typeface="Times New Roman" panose="02020603050405020304" pitchFamily="18" charset="0"/>
                <a:cs typeface="Calibri" panose="020F0502020204030204" pitchFamily="34" charset="0"/>
              </a:rPr>
              <a:t> e dalla dott.ssa Mariana Barbini di REF Ricerche in collaborazione con la Funzione Studi e Informazione Economica di Unioncamere Lombardia.</a:t>
            </a:r>
            <a:endParaRPr lang="it-IT" sz="2000" kern="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Rettangolo 5">
            <a:extLst>
              <a:ext uri="{FF2B5EF4-FFF2-40B4-BE49-F238E27FC236}">
                <a16:creationId xmlns:a16="http://schemas.microsoft.com/office/drawing/2014/main" id="{05F4DBBE-4A34-4B54-B72A-74B0EA73291B}"/>
              </a:ext>
            </a:extLst>
          </p:cNvPr>
          <p:cNvSpPr/>
          <p:nvPr/>
        </p:nvSpPr>
        <p:spPr>
          <a:xfrm>
            <a:off x="7237743" y="281402"/>
            <a:ext cx="1816523" cy="369332"/>
          </a:xfrm>
          <a:prstGeom prst="rect">
            <a:avLst/>
          </a:prstGeom>
        </p:spPr>
        <p:txBody>
          <a:bodyPr wrap="none">
            <a:spAutoFit/>
          </a:bodyPr>
          <a:lstStyle/>
          <a:p>
            <a:pPr algn="just" hangingPunct="0">
              <a:spcBef>
                <a:spcPts val="1200"/>
              </a:spcBef>
              <a:spcAft>
                <a:spcPts val="300"/>
              </a:spcAft>
            </a:pPr>
            <a:r>
              <a:rPr lang="it-IT" b="1" kern="1400" dirty="0">
                <a:solidFill>
                  <a:srgbClr val="407BBE"/>
                </a:solidFill>
                <a:latin typeface="Calibri" panose="020F0502020204030204" pitchFamily="34" charset="0"/>
                <a:ea typeface="Times New Roman" panose="02020603050405020304" pitchFamily="18" charset="0"/>
                <a:cs typeface="Calibri" panose="020F0502020204030204" pitchFamily="34" charset="0"/>
              </a:rPr>
              <a:t>Nota redazionale</a:t>
            </a:r>
          </a:p>
        </p:txBody>
      </p:sp>
    </p:spTree>
    <p:extLst>
      <p:ext uri="{BB962C8B-B14F-4D97-AF65-F5344CB8AC3E}">
        <p14:creationId xmlns:p14="http://schemas.microsoft.com/office/powerpoint/2010/main" val="1745860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a:extLst>
              <a:ext uri="{FF2B5EF4-FFF2-40B4-BE49-F238E27FC236}">
                <a16:creationId xmlns:a16="http://schemas.microsoft.com/office/drawing/2014/main" id="{44A61282-16FF-4A93-BDD4-8A983AFE5D60}"/>
              </a:ext>
            </a:extLst>
          </p:cNvPr>
          <p:cNvGrpSpPr/>
          <p:nvPr/>
        </p:nvGrpSpPr>
        <p:grpSpPr>
          <a:xfrm>
            <a:off x="7685634" y="5842836"/>
            <a:ext cx="3668166" cy="632515"/>
            <a:chOff x="6268257" y="147192"/>
            <a:chExt cx="3668166" cy="632515"/>
          </a:xfrm>
        </p:grpSpPr>
        <p:sp>
          <p:nvSpPr>
            <p:cNvPr id="8" name="Rectangle 3">
              <a:extLst>
                <a:ext uri="{FF2B5EF4-FFF2-40B4-BE49-F238E27FC236}">
                  <a16:creationId xmlns:a16="http://schemas.microsoft.com/office/drawing/2014/main" id="{6DA5AD81-4903-4A90-83CB-9DBEF412C5CA}"/>
                </a:ext>
              </a:extLst>
            </p:cNvPr>
            <p:cNvSpPr>
              <a:spLocks noChangeArrowheads="1"/>
            </p:cNvSpPr>
            <p:nvPr/>
          </p:nvSpPr>
          <p:spPr bwMode="auto">
            <a:xfrm>
              <a:off x="7631497" y="278783"/>
              <a:ext cx="230492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Industria e artigianato</a:t>
              </a:r>
            </a:p>
          </p:txBody>
        </p:sp>
        <p:pic>
          <p:nvPicPr>
            <p:cNvPr id="9" name="Immagine 8">
              <a:extLst>
                <a:ext uri="{FF2B5EF4-FFF2-40B4-BE49-F238E27FC236}">
                  <a16:creationId xmlns:a16="http://schemas.microsoft.com/office/drawing/2014/main" id="{CFAFC6D0-A0DF-4D93-85AA-7A6FD1C0FA52}"/>
                </a:ext>
              </a:extLst>
            </p:cNvPr>
            <p:cNvPicPr>
              <a:picLocks noChangeAspect="1"/>
            </p:cNvPicPr>
            <p:nvPr/>
          </p:nvPicPr>
          <p:blipFill>
            <a:blip r:embed="rId2"/>
            <a:stretch>
              <a:fillRect/>
            </a:stretch>
          </p:blipFill>
          <p:spPr>
            <a:xfrm>
              <a:off x="6268257" y="151002"/>
              <a:ext cx="647756" cy="624894"/>
            </a:xfrm>
            <a:prstGeom prst="rect">
              <a:avLst/>
            </a:prstGeom>
          </p:spPr>
        </p:pic>
        <p:pic>
          <p:nvPicPr>
            <p:cNvPr id="10" name="Immagine 9">
              <a:extLst>
                <a:ext uri="{FF2B5EF4-FFF2-40B4-BE49-F238E27FC236}">
                  <a16:creationId xmlns:a16="http://schemas.microsoft.com/office/drawing/2014/main" id="{2181B5B5-BDB1-4347-8BE6-FC025E336B47}"/>
                </a:ext>
              </a:extLst>
            </p:cNvPr>
            <p:cNvPicPr>
              <a:picLocks noChangeAspect="1"/>
            </p:cNvPicPr>
            <p:nvPr/>
          </p:nvPicPr>
          <p:blipFill>
            <a:blip r:embed="rId3"/>
            <a:stretch>
              <a:fillRect/>
            </a:stretch>
          </p:blipFill>
          <p:spPr>
            <a:xfrm>
              <a:off x="7006603" y="147192"/>
              <a:ext cx="624894" cy="632515"/>
            </a:xfrm>
            <a:prstGeom prst="rect">
              <a:avLst/>
            </a:prstGeom>
          </p:spPr>
        </p:pic>
      </p:grpSp>
      <p:sp>
        <p:nvSpPr>
          <p:cNvPr id="6" name="Segnaposto testo 5">
            <a:extLst>
              <a:ext uri="{FF2B5EF4-FFF2-40B4-BE49-F238E27FC236}">
                <a16:creationId xmlns:a16="http://schemas.microsoft.com/office/drawing/2014/main" id="{02D5FEBC-8485-504F-55F4-30A5BB4BBFF0}"/>
              </a:ext>
            </a:extLst>
          </p:cNvPr>
          <p:cNvSpPr>
            <a:spLocks noGrp="1"/>
          </p:cNvSpPr>
          <p:nvPr>
            <p:ph type="body" sz="quarter" idx="10"/>
          </p:nvPr>
        </p:nvSpPr>
        <p:spPr>
          <a:xfrm>
            <a:off x="777815" y="2385143"/>
            <a:ext cx="6839309" cy="338857"/>
          </a:xfrm>
        </p:spPr>
        <p:txBody>
          <a:bodyPr>
            <a:normAutofit/>
          </a:bodyPr>
          <a:lstStyle/>
          <a:p>
            <a:r>
              <a:rPr lang="it-IT" sz="1600" dirty="0">
                <a:latin typeface="+mj-lt"/>
              </a:rPr>
              <a:t>www.unioncamerelombardia.it/dati/andamento-economico</a:t>
            </a:r>
          </a:p>
        </p:txBody>
      </p:sp>
      <p:sp>
        <p:nvSpPr>
          <p:cNvPr id="11" name="Segnaposto testo 5">
            <a:extLst>
              <a:ext uri="{FF2B5EF4-FFF2-40B4-BE49-F238E27FC236}">
                <a16:creationId xmlns:a16="http://schemas.microsoft.com/office/drawing/2014/main" id="{15C4A6DF-01B6-4412-8E82-7A4DC02FBBDF}"/>
              </a:ext>
            </a:extLst>
          </p:cNvPr>
          <p:cNvSpPr txBox="1">
            <a:spLocks/>
          </p:cNvSpPr>
          <p:nvPr/>
        </p:nvSpPr>
        <p:spPr>
          <a:xfrm>
            <a:off x="777815" y="1968652"/>
            <a:ext cx="4432541" cy="338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latin typeface="+mj-lt"/>
              </a:rPr>
              <a:t>Funzione Studi e Informazione Economica</a:t>
            </a:r>
          </a:p>
        </p:txBody>
      </p:sp>
      <p:sp>
        <p:nvSpPr>
          <p:cNvPr id="12" name="Segnaposto testo 5">
            <a:extLst>
              <a:ext uri="{FF2B5EF4-FFF2-40B4-BE49-F238E27FC236}">
                <a16:creationId xmlns:a16="http://schemas.microsoft.com/office/drawing/2014/main" id="{D2AAAE8B-B9B1-4FD6-87EB-D7564C6B30CD}"/>
              </a:ext>
            </a:extLst>
          </p:cNvPr>
          <p:cNvSpPr txBox="1">
            <a:spLocks/>
          </p:cNvSpPr>
          <p:nvPr/>
        </p:nvSpPr>
        <p:spPr>
          <a:xfrm>
            <a:off x="567906" y="5710108"/>
            <a:ext cx="4432541" cy="5286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latin typeface="+mj-lt"/>
              </a:rPr>
              <a:t>www.unioncamerelombadia.it</a:t>
            </a:r>
          </a:p>
        </p:txBody>
      </p:sp>
    </p:spTree>
    <p:extLst>
      <p:ext uri="{BB962C8B-B14F-4D97-AF65-F5344CB8AC3E}">
        <p14:creationId xmlns:p14="http://schemas.microsoft.com/office/powerpoint/2010/main" val="414181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5</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3664203" cy="647756"/>
            <a:chOff x="6247522" y="91748"/>
            <a:chExt cx="3664203"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3001206"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Global </a:t>
              </a:r>
              <a:r>
                <a:rPr lang="it-IT" b="1" dirty="0" err="1">
                  <a:solidFill>
                    <a:srgbClr val="407BBE"/>
                  </a:solidFill>
                  <a:latin typeface="Calibri" panose="020F0502020204030204" pitchFamily="34" charset="0"/>
                  <a:cs typeface="Calibri" panose="020F0502020204030204" pitchFamily="34" charset="0"/>
                </a:rPr>
                <a:t>overview</a:t>
              </a:r>
              <a:r>
                <a:rPr lang="it-IT" b="1" dirty="0">
                  <a:solidFill>
                    <a:srgbClr val="407BBE"/>
                  </a:solidFill>
                  <a:latin typeface="Calibri" panose="020F0502020204030204" pitchFamily="34" charset="0"/>
                  <a:cs typeface="Calibri" panose="020F0502020204030204" pitchFamily="34" charset="0"/>
                </a:rPr>
                <a:t> –  Inflazione</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7478998" y="1107051"/>
            <a:ext cx="4503452" cy="5509200"/>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rPr>
              <a:t>A livello internazionale si è consolidata l</a:t>
            </a: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a frenata dei prezzi alla produzione. Tale andamento trova riscontro nell’andamento dei prezzi al consumo dei beni. L’inflazione dei servizi sta invece rallentando più lentamente.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IT"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Calibre Regular" panose="020B0503030202060203" pitchFamily="34" charset="0"/>
              </a:rPr>
              <a:t>In generale, la disponibilità di prodotti asiatici, in particolare cinesi, sui mercati internazionali, ha ripreso a svolgere il ruolo di freno alla dinamica dei prezzi che aveva esercitato sino all’arrivo della pandemia.</a:t>
            </a:r>
          </a:p>
          <a:p>
            <a:pPr marL="285750" indent="-285750" algn="just">
              <a:buFont typeface="Wingdings" panose="05000000000000000000" pitchFamily="2" charset="2"/>
              <a:buChar char="Ø"/>
            </a:pPr>
            <a:endParaRPr lang="it-IT" sz="1600" dirty="0">
              <a:effectLst/>
              <a:latin typeface="Calibri" panose="020F0502020204030204"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Calibre Regular" panose="020B0503030202060203" pitchFamily="34" charset="0"/>
              </a:rPr>
              <a:t>Negli Usa l’inflazione frena, ma resta ancora sopra gli obiettivi della Fed. La crescita dell’economia resta sostenuta e questo ritarda il processo di disinflazione. </a:t>
            </a:r>
          </a:p>
          <a:p>
            <a:pPr marL="285750" indent="-285750" algn="just">
              <a:buFont typeface="Wingdings" panose="05000000000000000000" pitchFamily="2" charset="2"/>
              <a:buChar char="Ø"/>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In Cina l’inflazione complessiva è in calo, ma l’andamento dei salari suggerisce una certa prudenza. In Giappone l’inflazione rimane persistentemente al di sopra del target del 2%.</a:t>
            </a:r>
          </a:p>
          <a:p>
            <a:pPr marL="285750" indent="-285750" algn="just">
              <a:buFont typeface="Wingdings" panose="05000000000000000000" pitchFamily="2" charset="2"/>
              <a:buChar char="Ø"/>
            </a:pPr>
            <a:endParaRPr lang="it-IT" sz="1600" dirty="0">
              <a:solidFill>
                <a:srgbClr val="FF0000"/>
              </a:solidFill>
              <a:latin typeface="Calibri" panose="020F0502020204030204" pitchFamily="34" charset="0"/>
              <a:cs typeface="Calibri" panose="020F0502020204030204" pitchFamily="34" charset="0"/>
            </a:endParaRPr>
          </a:p>
        </p:txBody>
      </p:sp>
      <p:pic>
        <p:nvPicPr>
          <p:cNvPr id="3" name="Immagine 2">
            <a:extLst>
              <a:ext uri="{FF2B5EF4-FFF2-40B4-BE49-F238E27FC236}">
                <a16:creationId xmlns:a16="http://schemas.microsoft.com/office/drawing/2014/main" id="{3119A0AF-699E-4893-A922-C8AE3BE1A14F}"/>
              </a:ext>
            </a:extLst>
          </p:cNvPr>
          <p:cNvPicPr>
            <a:picLocks noChangeAspect="1"/>
          </p:cNvPicPr>
          <p:nvPr/>
        </p:nvPicPr>
        <p:blipFill>
          <a:blip r:embed="rId3"/>
          <a:stretch>
            <a:fillRect/>
          </a:stretch>
        </p:blipFill>
        <p:spPr>
          <a:xfrm>
            <a:off x="-2932" y="906460"/>
            <a:ext cx="7334250" cy="5581650"/>
          </a:xfrm>
          <a:prstGeom prst="rect">
            <a:avLst/>
          </a:prstGeom>
        </p:spPr>
      </p:pic>
    </p:spTree>
    <p:extLst>
      <p:ext uri="{BB962C8B-B14F-4D97-AF65-F5344CB8AC3E}">
        <p14:creationId xmlns:p14="http://schemas.microsoft.com/office/powerpoint/2010/main" val="304809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6</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4214097" cy="647756"/>
            <a:chOff x="6247522" y="91748"/>
            <a:chExt cx="4214097"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3551100"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Global </a:t>
              </a:r>
              <a:r>
                <a:rPr lang="it-IT" b="1" dirty="0" err="1">
                  <a:solidFill>
                    <a:srgbClr val="407BBE"/>
                  </a:solidFill>
                  <a:latin typeface="Calibri" panose="020F0502020204030204" pitchFamily="34" charset="0"/>
                  <a:cs typeface="Calibri" panose="020F0502020204030204" pitchFamily="34" charset="0"/>
                </a:rPr>
                <a:t>overview</a:t>
              </a:r>
              <a:r>
                <a:rPr lang="it-IT" b="1" dirty="0">
                  <a:solidFill>
                    <a:srgbClr val="407BBE"/>
                  </a:solidFill>
                  <a:latin typeface="Calibri" panose="020F0502020204030204" pitchFamily="34" charset="0"/>
                  <a:cs typeface="Calibri" panose="020F0502020204030204" pitchFamily="34" charset="0"/>
                </a:rPr>
                <a:t> –  Tassi di cambio</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7562261" y="1120676"/>
            <a:ext cx="4114800" cy="4278094"/>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Le politiche della nuova amministrazione americana hanno giocato a favore del dollaro.</a:t>
            </a:r>
          </a:p>
          <a:p>
            <a:pPr marL="285750" indent="-285750" algn="just">
              <a:buFont typeface="Wingdings" panose="05000000000000000000" pitchFamily="2" charset="2"/>
              <a:buChar char="Ø"/>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latin typeface="Calibri" panose="020F0502020204030204" pitchFamily="34" charset="0"/>
                <a:cs typeface="Times New Roman" panose="02020603050405020304" pitchFamily="18" charset="0"/>
              </a:rPr>
              <a:t>Le aspettative di inasprimento della politica commerciale americana e la possibilità di un aumento del deficit pubblico degli Stati Uniti hanno ridimensionato le aspettative di riduzione dei tassi di interesse e rafforzato la valuta americana. </a:t>
            </a:r>
          </a:p>
          <a:p>
            <a:pPr marL="285750" indent="-285750" algn="just">
              <a:buFont typeface="Wingdings" panose="05000000000000000000" pitchFamily="2" charset="2"/>
              <a:buChar char="Ø"/>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L’euro risente anche della debolezza del ciclo economico dell’area dell’euro.</a:t>
            </a:r>
          </a:p>
          <a:p>
            <a:pPr marL="285750" indent="-285750" algn="just">
              <a:buFont typeface="Wingdings" panose="05000000000000000000" pitchFamily="2" charset="2"/>
              <a:buChar char="Ø"/>
            </a:pPr>
            <a:endParaRPr lang="it-IT" sz="16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endParaRPr lang="it-IT" sz="1600" dirty="0">
              <a:solidFill>
                <a:srgbClr val="FF0000"/>
              </a:solidFill>
              <a:effectLst/>
              <a:highlight>
                <a:srgbClr val="FFFF00"/>
              </a:highlight>
              <a:latin typeface="Calibri" panose="020F0502020204030204"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AC185BFC-FF29-4C4F-A6B9-DC5626BB74D4}"/>
              </a:ext>
            </a:extLst>
          </p:cNvPr>
          <p:cNvPicPr>
            <a:picLocks noChangeAspect="1"/>
          </p:cNvPicPr>
          <p:nvPr/>
        </p:nvPicPr>
        <p:blipFill>
          <a:blip r:embed="rId3"/>
          <a:stretch>
            <a:fillRect/>
          </a:stretch>
        </p:blipFill>
        <p:spPr>
          <a:xfrm>
            <a:off x="15873" y="906990"/>
            <a:ext cx="7334250" cy="5772150"/>
          </a:xfrm>
          <a:prstGeom prst="rect">
            <a:avLst/>
          </a:prstGeom>
        </p:spPr>
      </p:pic>
    </p:spTree>
    <p:extLst>
      <p:ext uri="{BB962C8B-B14F-4D97-AF65-F5344CB8AC3E}">
        <p14:creationId xmlns:p14="http://schemas.microsoft.com/office/powerpoint/2010/main" val="268122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7</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2299407" cy="647756"/>
            <a:chOff x="6247522" y="91748"/>
            <a:chExt cx="2299407"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1636410"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Area euro –  Pil</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414068" y="4476809"/>
            <a:ext cx="10939732" cy="2062103"/>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Dopo la crescita modesta osservata nella prima parte dell’anno, nell’ultimo trimestre l’area Euro ha registrato un’ulteriore frenata, con una crescita sostanzialmente nulla. L’attività, ancora debole nell’industria, avrebbe perso slancio anche nei servizi.  </a:t>
            </a:r>
            <a:endParaRPr lang="it-IT" sz="1600" dirty="0">
              <a:solidFill>
                <a:srgbClr val="FF0000"/>
              </a:solidFill>
              <a:latin typeface="Calibri" panose="020F0502020204030204"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endParaRPr lang="it-IT"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effectLst/>
                <a:latin typeface="Calibri" panose="020F0502020204030204" pitchFamily="34" charset="0"/>
                <a:ea typeface="Calibri" panose="020F0502020204030204" pitchFamily="34" charset="0"/>
                <a:cs typeface="Times New Roman" panose="02020603050405020304" pitchFamily="18" charset="0"/>
              </a:rPr>
              <a:t>Le maggiori economie mostrano </a:t>
            </a:r>
            <a:r>
              <a:rPr lang="it-IT" sz="1600" dirty="0">
                <a:latin typeface="Calibri" panose="020F0502020204030204" pitchFamily="34" charset="0"/>
                <a:ea typeface="Calibri" panose="020F0502020204030204" pitchFamily="34" charset="0"/>
                <a:cs typeface="Times New Roman" panose="02020603050405020304" pitchFamily="18" charset="0"/>
              </a:rPr>
              <a:t>andamenti piuttosto deludenti</a:t>
            </a:r>
            <a:r>
              <a:rPr lang="it-IT" sz="1600" dirty="0">
                <a:effectLst/>
                <a:latin typeface="Calibri" panose="020F0502020204030204" pitchFamily="34" charset="0"/>
                <a:ea typeface="Calibri" panose="020F0502020204030204" pitchFamily="34" charset="0"/>
                <a:cs typeface="Times New Roman" panose="02020603050405020304" pitchFamily="18" charset="0"/>
              </a:rPr>
              <a:t>. </a:t>
            </a: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La </a:t>
            </a:r>
            <a:r>
              <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rPr>
              <a:t>situazione peggiore si osserva in Germania (-0,2% sul trimestre precedente)</a:t>
            </a: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 </a:t>
            </a:r>
            <a:r>
              <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rPr>
              <a:t>e anche</a:t>
            </a: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 in Francia </a:t>
            </a:r>
            <a:r>
              <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rPr>
              <a:t>si è registrata una contrazione</a:t>
            </a: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 (-0,1%) dopo i risultati leggermente migliori osservati nei mesi centrali dell’anno, dovuti probabilmente alla maggiore domanda connessa con i Giochi olimpici. Un andamento più vivace ha invece caratterizzato l’economia spagnola, dove l’aumento del Pil </a:t>
            </a:r>
            <a:r>
              <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rPr>
              <a:t>è stato pari allo 0,8</a:t>
            </a: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endPar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endParaRPr>
          </a:p>
        </p:txBody>
      </p:sp>
      <p:pic>
        <p:nvPicPr>
          <p:cNvPr id="3" name="Immagine 2">
            <a:extLst>
              <a:ext uri="{FF2B5EF4-FFF2-40B4-BE49-F238E27FC236}">
                <a16:creationId xmlns:a16="http://schemas.microsoft.com/office/drawing/2014/main" id="{0766EB0D-8201-4749-9C9C-075215573755}"/>
              </a:ext>
            </a:extLst>
          </p:cNvPr>
          <p:cNvPicPr>
            <a:picLocks noChangeAspect="1"/>
          </p:cNvPicPr>
          <p:nvPr/>
        </p:nvPicPr>
        <p:blipFill>
          <a:blip r:embed="rId3"/>
          <a:stretch>
            <a:fillRect/>
          </a:stretch>
        </p:blipFill>
        <p:spPr>
          <a:xfrm>
            <a:off x="1108077" y="905566"/>
            <a:ext cx="9476480" cy="3388679"/>
          </a:xfrm>
          <a:prstGeom prst="rect">
            <a:avLst/>
          </a:prstGeom>
        </p:spPr>
      </p:pic>
    </p:spTree>
    <p:extLst>
      <p:ext uri="{BB962C8B-B14F-4D97-AF65-F5344CB8AC3E}">
        <p14:creationId xmlns:p14="http://schemas.microsoft.com/office/powerpoint/2010/main" val="403922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8</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3577000" cy="647756"/>
            <a:chOff x="6247522" y="91748"/>
            <a:chExt cx="3577000"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2914003"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Area Euro –  Clima di fiducia </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7478997" y="990016"/>
            <a:ext cx="4518270" cy="5262979"/>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risultati delle inchieste congiunturali indicano che le prospettive di breve si mantengono ancora piuttosto deboli. La crescita risulterà probabilmente contenuta anche nei prossimi mesi.</a:t>
            </a:r>
            <a:endParaRPr lang="it-IT" sz="1600" dirty="0">
              <a:solidFill>
                <a:srgbClr val="000000"/>
              </a:solidFill>
              <a:effectLst/>
              <a:latin typeface="Calibre Regular" panose="020B0503030202060203" pitchFamily="34" charset="0"/>
              <a:ea typeface="Calibri" panose="020F0502020204030204" pitchFamily="34" charset="0"/>
              <a:cs typeface="Calibre Regular" panose="020B0503030202060203" pitchFamily="34" charset="0"/>
            </a:endParaRPr>
          </a:p>
          <a:p>
            <a:pPr algn="just"/>
            <a:endPar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Le imprese vedono ancora una congiuntura debole. </a:t>
            </a:r>
            <a:r>
              <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rPr>
              <a:t>Il clima di fiducia dell</a:t>
            </a:r>
            <a:r>
              <a:rPr lang="it-IT" sz="1600" dirty="0">
                <a:solidFill>
                  <a:srgbClr val="000000"/>
                </a:solidFill>
                <a:effectLst/>
                <a:latin typeface="Calibri" panose="020F0502020204030204" pitchFamily="34" charset="0"/>
                <a:ea typeface="Calibri" panose="020F0502020204030204" pitchFamily="34" charset="0"/>
                <a:cs typeface="Calibre Regular" panose="020B0503030202060203" pitchFamily="34" charset="0"/>
              </a:rPr>
              <a:t>e imprese dei servizi si mantiene tutto sommato stabile, mentre resta difficile la situazione dell’industria. Fra i fattori di rischio percepiti dalle imprese ci sono anche quelli relativi alle politiche tariffarie che potrebbero essere adottate dal governo americano.</a:t>
            </a:r>
          </a:p>
          <a:p>
            <a:pPr marL="285750" indent="-285750" algn="just">
              <a:buFont typeface="Wingdings" panose="05000000000000000000" pitchFamily="2" charset="2"/>
              <a:buChar char="Ø"/>
            </a:pP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fiducia delle famiglie è scesa leggermente nel corso degli ultimi mesi, frenata in particolare dal pessimismo sulla situazione economica generale e dalle attese di un deterioramento del mercato del lavoro.</a:t>
            </a:r>
            <a:endParaRPr lang="it-IT" sz="1600" dirty="0">
              <a:solidFill>
                <a:srgbClr val="000000"/>
              </a:solidFill>
              <a:effectLst/>
              <a:latin typeface="Calibre Regular" panose="020B0503030202060203" pitchFamily="34" charset="0"/>
              <a:ea typeface="Calibri" panose="020F0502020204030204" pitchFamily="34" charset="0"/>
              <a:cs typeface="Calibre Regular" panose="020B0503030202060203" pitchFamily="34" charset="0"/>
            </a:endParaRPr>
          </a:p>
          <a:p>
            <a:pPr algn="just"/>
            <a:endParaRPr lang="it-IT" sz="1600" dirty="0">
              <a:solidFill>
                <a:srgbClr val="FF0000"/>
              </a:solidFill>
              <a:latin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0429EB20-CEC8-42DA-B876-7BF1CBE11C57}"/>
              </a:ext>
            </a:extLst>
          </p:cNvPr>
          <p:cNvPicPr>
            <a:picLocks noChangeAspect="1"/>
          </p:cNvPicPr>
          <p:nvPr/>
        </p:nvPicPr>
        <p:blipFill>
          <a:blip r:embed="rId3"/>
          <a:stretch>
            <a:fillRect/>
          </a:stretch>
        </p:blipFill>
        <p:spPr>
          <a:xfrm>
            <a:off x="0" y="905150"/>
            <a:ext cx="7334250" cy="5791200"/>
          </a:xfrm>
          <a:prstGeom prst="rect">
            <a:avLst/>
          </a:prstGeom>
        </p:spPr>
      </p:pic>
    </p:spTree>
    <p:extLst>
      <p:ext uri="{BB962C8B-B14F-4D97-AF65-F5344CB8AC3E}">
        <p14:creationId xmlns:p14="http://schemas.microsoft.com/office/powerpoint/2010/main" val="237864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CEC2F4C1-CB37-FA42-B443-74681E169790}"/>
              </a:ext>
            </a:extLst>
          </p:cNvPr>
          <p:cNvSpPr>
            <a:spLocks noGrp="1"/>
          </p:cNvSpPr>
          <p:nvPr>
            <p:ph type="sldNum" sz="quarter" idx="12"/>
          </p:nvPr>
        </p:nvSpPr>
        <p:spPr/>
        <p:txBody>
          <a:bodyPr/>
          <a:lstStyle/>
          <a:p>
            <a:fld id="{400909E7-B897-774D-A65F-37F5222683A6}" type="slidenum">
              <a:rPr lang="it-IT" smtClean="0"/>
              <a:pPr/>
              <a:t>9</a:t>
            </a:fld>
            <a:endParaRPr lang="it-IT" dirty="0"/>
          </a:p>
        </p:txBody>
      </p:sp>
      <p:grpSp>
        <p:nvGrpSpPr>
          <p:cNvPr id="7" name="Gruppo 6">
            <a:extLst>
              <a:ext uri="{FF2B5EF4-FFF2-40B4-BE49-F238E27FC236}">
                <a16:creationId xmlns:a16="http://schemas.microsoft.com/office/drawing/2014/main" id="{9B8200E5-5ACD-6E46-B278-FF645FFCD0D6}"/>
              </a:ext>
            </a:extLst>
          </p:cNvPr>
          <p:cNvGrpSpPr/>
          <p:nvPr/>
        </p:nvGrpSpPr>
        <p:grpSpPr>
          <a:xfrm>
            <a:off x="6816000" y="102381"/>
            <a:ext cx="2997098" cy="647756"/>
            <a:chOff x="6247522" y="91748"/>
            <a:chExt cx="2997098" cy="647756"/>
          </a:xfrm>
        </p:grpSpPr>
        <p:sp>
          <p:nvSpPr>
            <p:cNvPr id="8" name="Rectangle 3">
              <a:extLst>
                <a:ext uri="{FF2B5EF4-FFF2-40B4-BE49-F238E27FC236}">
                  <a16:creationId xmlns:a16="http://schemas.microsoft.com/office/drawing/2014/main" id="{AF121FB1-BDA8-A64F-9D1E-42F07544924B}"/>
                </a:ext>
              </a:extLst>
            </p:cNvPr>
            <p:cNvSpPr>
              <a:spLocks noChangeArrowheads="1"/>
            </p:cNvSpPr>
            <p:nvPr/>
          </p:nvSpPr>
          <p:spPr bwMode="auto">
            <a:xfrm>
              <a:off x="6910519" y="230960"/>
              <a:ext cx="2334101" cy="369332"/>
            </a:xfrm>
            <a:prstGeom prst="rect">
              <a:avLst/>
            </a:prstGeom>
            <a:noFill/>
            <a:ln w="9525">
              <a:noFill/>
              <a:miter lim="800000"/>
              <a:headEnd/>
              <a:tailEnd/>
            </a:ln>
          </p:spPr>
          <p:txBody>
            <a:bodyPr wrap="none" anchor="ctr">
              <a:spAutoFit/>
            </a:bodyPr>
            <a:lstStyle/>
            <a:p>
              <a:r>
                <a:rPr lang="it-IT" b="1" dirty="0">
                  <a:solidFill>
                    <a:srgbClr val="407BBE"/>
                  </a:solidFill>
                  <a:latin typeface="Calibri" panose="020F0502020204030204" pitchFamily="34" charset="0"/>
                  <a:cs typeface="Calibri" panose="020F0502020204030204" pitchFamily="34" charset="0"/>
                </a:rPr>
                <a:t>Area Euro –  Inflazione</a:t>
              </a:r>
            </a:p>
          </p:txBody>
        </p:sp>
        <p:pic>
          <p:nvPicPr>
            <p:cNvPr id="9" name="Immagine 8">
              <a:extLst>
                <a:ext uri="{FF2B5EF4-FFF2-40B4-BE49-F238E27FC236}">
                  <a16:creationId xmlns:a16="http://schemas.microsoft.com/office/drawing/2014/main" id="{3AA66D6E-06CA-5D4A-9C16-4015475E8BE0}"/>
                </a:ext>
              </a:extLst>
            </p:cNvPr>
            <p:cNvPicPr>
              <a:picLocks noChangeAspect="1"/>
            </p:cNvPicPr>
            <p:nvPr/>
          </p:nvPicPr>
          <p:blipFill>
            <a:blip r:embed="rId2"/>
            <a:stretch>
              <a:fillRect/>
            </a:stretch>
          </p:blipFill>
          <p:spPr>
            <a:xfrm>
              <a:off x="6247522" y="91748"/>
              <a:ext cx="662997" cy="647756"/>
            </a:xfrm>
            <a:prstGeom prst="rect">
              <a:avLst/>
            </a:prstGeom>
          </p:spPr>
        </p:pic>
      </p:grpSp>
      <p:sp>
        <p:nvSpPr>
          <p:cNvPr id="11" name="CasellaDiTesto 10">
            <a:extLst>
              <a:ext uri="{FF2B5EF4-FFF2-40B4-BE49-F238E27FC236}">
                <a16:creationId xmlns:a16="http://schemas.microsoft.com/office/drawing/2014/main" id="{82CCC926-7C7A-FE46-AA5B-218CBA99F5B1}"/>
              </a:ext>
            </a:extLst>
          </p:cNvPr>
          <p:cNvSpPr txBox="1"/>
          <p:nvPr/>
        </p:nvSpPr>
        <p:spPr>
          <a:xfrm>
            <a:off x="7478997" y="1012793"/>
            <a:ext cx="4518270" cy="2800767"/>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fine anno l’inflazione al consumo n</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ell’Area Euro </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è risalita al</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 per via della dinamica della componente energetica, tornata lievemente positiva. L</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Germania mostra un tasso pari al 2,3%, la Spagna al 2,9% e la Francia all’1,3%.</a:t>
            </a:r>
            <a:endParaRPr lang="it-IT" sz="1600" dirty="0">
              <a:solidFill>
                <a:srgbClr val="000000"/>
              </a:solidFill>
              <a:effectLst/>
              <a:latin typeface="Calibre Regular" panose="020B0503030202060203"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endParaRPr lang="it-IT" sz="1600" dirty="0">
              <a:solidFill>
                <a:srgbClr val="000000"/>
              </a:solidFill>
              <a:latin typeface="Calibri" panose="020F0502020204030204" pitchFamily="34" charset="0"/>
              <a:ea typeface="Calibri" panose="020F0502020204030204" pitchFamily="34" charset="0"/>
              <a:cs typeface="Calibre Regular" panose="020B0503030202060203" pitchFamily="34" charset="0"/>
            </a:endParaRPr>
          </a:p>
          <a:p>
            <a:pPr marL="285750" indent="-285750" algn="just">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Calibre Regular" panose="020B0503030202060203" pitchFamily="34" charset="0"/>
              </a:rPr>
              <a:t>I</a:t>
            </a:r>
            <a:r>
              <a:rPr lang="it-IT" sz="1600" dirty="0">
                <a:effectLst/>
                <a:latin typeface="Calibri" panose="020F0502020204030204" pitchFamily="34" charset="0"/>
                <a:ea typeface="Calibri" panose="020F0502020204030204" pitchFamily="34" charset="0"/>
                <a:cs typeface="Calibre Regular" panose="020B0503030202060203" pitchFamily="34" charset="0"/>
              </a:rPr>
              <a:t> prezzi al consumo dei beni sono rimasti tutto sommato stabili nell’ultimo anno, mentre </a:t>
            </a:r>
            <a:r>
              <a:rPr lang="it-IT" sz="1600" dirty="0">
                <a:latin typeface="Calibri" panose="020F0502020204030204" pitchFamily="34" charset="0"/>
                <a:ea typeface="Calibri" panose="020F0502020204030204" pitchFamily="34" charset="0"/>
                <a:cs typeface="Calibre Regular" panose="020B0503030202060203" pitchFamily="34" charset="0"/>
              </a:rPr>
              <a:t>l’inflazione nel comparto</a:t>
            </a:r>
            <a:r>
              <a:rPr lang="it-IT" sz="1600" dirty="0">
                <a:effectLst/>
                <a:latin typeface="Calibri" panose="020F0502020204030204" pitchFamily="34" charset="0"/>
                <a:ea typeface="Calibri" panose="020F0502020204030204" pitchFamily="34" charset="0"/>
                <a:cs typeface="Calibre Regular" panose="020B0503030202060203" pitchFamily="34" charset="0"/>
              </a:rPr>
              <a:t> dei servizi resta su </a:t>
            </a:r>
            <a:r>
              <a:rPr lang="it-IT" sz="1600" dirty="0">
                <a:latin typeface="Calibri" panose="020F0502020204030204" pitchFamily="34" charset="0"/>
                <a:ea typeface="Calibri" panose="020F0502020204030204" pitchFamily="34" charset="0"/>
                <a:cs typeface="Calibre Regular" panose="020B0503030202060203" pitchFamily="34" charset="0"/>
              </a:rPr>
              <a:t>ritmi</a:t>
            </a:r>
            <a:r>
              <a:rPr lang="it-IT" sz="1600" dirty="0">
                <a:effectLst/>
                <a:latin typeface="Calibri" panose="020F0502020204030204" pitchFamily="34" charset="0"/>
                <a:ea typeface="Calibri" panose="020F0502020204030204" pitchFamily="34" charset="0"/>
                <a:cs typeface="Calibre Regular" panose="020B0503030202060203" pitchFamily="34" charset="0"/>
              </a:rPr>
              <a:t> vivaci.</a:t>
            </a:r>
          </a:p>
        </p:txBody>
      </p:sp>
      <p:pic>
        <p:nvPicPr>
          <p:cNvPr id="3" name="Immagine 2">
            <a:extLst>
              <a:ext uri="{FF2B5EF4-FFF2-40B4-BE49-F238E27FC236}">
                <a16:creationId xmlns:a16="http://schemas.microsoft.com/office/drawing/2014/main" id="{C482703E-68D7-4FC6-B354-AA4593BAE7FA}"/>
              </a:ext>
            </a:extLst>
          </p:cNvPr>
          <p:cNvPicPr>
            <a:picLocks noChangeAspect="1"/>
          </p:cNvPicPr>
          <p:nvPr/>
        </p:nvPicPr>
        <p:blipFill>
          <a:blip r:embed="rId3"/>
          <a:stretch>
            <a:fillRect/>
          </a:stretch>
        </p:blipFill>
        <p:spPr>
          <a:xfrm>
            <a:off x="15880" y="914927"/>
            <a:ext cx="7334250" cy="5581650"/>
          </a:xfrm>
          <a:prstGeom prst="rect">
            <a:avLst/>
          </a:prstGeom>
        </p:spPr>
      </p:pic>
    </p:spTree>
    <p:extLst>
      <p:ext uri="{BB962C8B-B14F-4D97-AF65-F5344CB8AC3E}">
        <p14:creationId xmlns:p14="http://schemas.microsoft.com/office/powerpoint/2010/main" val="21539748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EEBCC4E-D12A-4580-9FDF-6753DEE9F3A8}">
  <we:reference id="wa200005669" version="2.0.0.0" store="it-IT"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58223</TotalTime>
  <Words>6800</Words>
  <Application>Microsoft Office PowerPoint</Application>
  <PresentationFormat>Widescreen</PresentationFormat>
  <Paragraphs>353</Paragraphs>
  <Slides>48</Slides>
  <Notes>7</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48</vt:i4>
      </vt:variant>
    </vt:vector>
  </HeadingPairs>
  <TitlesOfParts>
    <vt:vector size="57" baseType="lpstr">
      <vt:lpstr>Aptos</vt:lpstr>
      <vt:lpstr>Arial</vt:lpstr>
      <vt:lpstr>Calibre Regular</vt:lpstr>
      <vt:lpstr>Calibri</vt:lpstr>
      <vt:lpstr>Cambria</vt:lpstr>
      <vt:lpstr>Poppins</vt:lpstr>
      <vt:lpstr>Times New Roman</vt:lpstr>
      <vt:lpstr>Wingdings</vt:lpstr>
      <vt:lpstr>Tema di Office</vt:lpstr>
      <vt:lpstr>L’Economia della Lombardia  Andamento del settore manifatturiero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Elisa Padroni</dc:creator>
  <cp:lastModifiedBy>Lorenzo Mezzanzanica</cp:lastModifiedBy>
  <cp:revision>1177</cp:revision>
  <cp:lastPrinted>2024-11-07T14:31:01Z</cp:lastPrinted>
  <dcterms:created xsi:type="dcterms:W3CDTF">2023-03-20T15:10:45Z</dcterms:created>
  <dcterms:modified xsi:type="dcterms:W3CDTF">2025-02-17T16:39:33Z</dcterms:modified>
</cp:coreProperties>
</file>