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howSpecialPlsOnTitleSld="0" saveSubsetFonts="1">
  <p:sldMasterIdLst>
    <p:sldMasterId id="2147484205" r:id="rId1"/>
    <p:sldMasterId id="2147484229" r:id="rId2"/>
  </p:sldMasterIdLst>
  <p:notesMasterIdLst>
    <p:notesMasterId r:id="rId21"/>
  </p:notesMasterIdLst>
  <p:sldIdLst>
    <p:sldId id="334" r:id="rId3"/>
    <p:sldId id="543" r:id="rId4"/>
    <p:sldId id="460" r:id="rId5"/>
    <p:sldId id="587" r:id="rId6"/>
    <p:sldId id="565" r:id="rId7"/>
    <p:sldId id="585" r:id="rId8"/>
    <p:sldId id="545" r:id="rId9"/>
    <p:sldId id="531" r:id="rId10"/>
    <p:sldId id="564" r:id="rId11"/>
    <p:sldId id="538" r:id="rId12"/>
    <p:sldId id="567" r:id="rId13"/>
    <p:sldId id="584" r:id="rId14"/>
    <p:sldId id="588" r:id="rId15"/>
    <p:sldId id="572" r:id="rId16"/>
    <p:sldId id="569" r:id="rId17"/>
    <p:sldId id="583" r:id="rId18"/>
    <p:sldId id="570" r:id="rId19"/>
    <p:sldId id="586" r:id="rId20"/>
  </p:sldIdLst>
  <p:sldSz cx="9144000" cy="5143500" type="screen16x9"/>
  <p:notesSz cx="6797675" cy="9856788"/>
  <p:defaultTextStyle>
    <a:defPPr>
      <a:defRPr lang="zh-CN"/>
    </a:defPPr>
    <a:lvl1pPr algn="l" defTabSz="438150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1pPr>
    <a:lvl2pPr marL="171450" indent="285750" algn="l" defTabSz="438150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2pPr>
    <a:lvl3pPr marL="342900" indent="571500" algn="l" defTabSz="438150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3pPr>
    <a:lvl4pPr marL="514350" indent="857250" algn="l" defTabSz="438150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4pPr>
    <a:lvl5pPr marL="685800" indent="1143000" algn="l" defTabSz="438150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5pPr>
    <a:lvl6pPr marL="2286000" algn="l" defTabSz="457200" rtl="0" eaLnBrk="1" latinLnBrk="0" hangingPunct="1"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6pPr>
    <a:lvl7pPr marL="2743200" algn="l" defTabSz="457200" rtl="0" eaLnBrk="1" latinLnBrk="0" hangingPunct="1"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7pPr>
    <a:lvl8pPr marL="3200400" algn="l" defTabSz="457200" rtl="0" eaLnBrk="1" latinLnBrk="0" hangingPunct="1"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8pPr>
    <a:lvl9pPr marL="3657600" algn="l" defTabSz="457200" rtl="0" eaLnBrk="1" latinLnBrk="0" hangingPunct="1">
      <a:defRPr kern="1200">
        <a:solidFill>
          <a:srgbClr val="000000"/>
        </a:solidFill>
        <a:latin typeface="Helvetica Light" charset="0"/>
        <a:ea typeface="MS PGothic" charset="0"/>
        <a:cs typeface="MS PGothic" charset="0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_Jacini" initials="C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8"/>
    <a:srgbClr val="2805F9"/>
    <a:srgbClr val="2F2FFF"/>
    <a:srgbClr val="FF0000"/>
    <a:srgbClr val="00002A"/>
    <a:srgbClr val="003366"/>
    <a:srgbClr val="000070"/>
    <a:srgbClr val="EE7700"/>
    <a:srgbClr val="2004C6"/>
    <a:srgbClr val="1F0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5501" autoAdjust="0"/>
  </p:normalViewPr>
  <p:slideViewPr>
    <p:cSldViewPr snapToGrid="0" snapToObjects="1">
      <p:cViewPr varScale="1">
        <p:scale>
          <a:sx n="93" d="100"/>
          <a:sy n="93" d="100"/>
        </p:scale>
        <p:origin x="570" y="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0AB18-360C-406C-BBB9-D5BA7B0EA613}" type="datetimeFigureOut">
              <a:rPr lang="it-IT" smtClean="0"/>
              <a:t>03/05/2017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43580"/>
            <a:ext cx="5438140" cy="38811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0D89B-2EBD-46E3-B041-B36F563353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67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0D89B-2EBD-46E3-B041-B36F5633535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43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683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0D89B-2EBD-46E3-B041-B36F5633535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53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0D89B-2EBD-46E3-B041-B36F5633535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07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326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1513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5233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3201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1204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800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20" descr="pittogrammi-territorio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07657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21" descr="pittogrammi-istruzione.pd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076575"/>
            <a:ext cx="506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23" descr="pittogrammi-politica industriale.pdf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076575"/>
            <a:ext cx="5032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24" descr="pittogrammi-comunicazione.pd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76575"/>
            <a:ext cx="5111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25" descr="stelle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651250"/>
            <a:ext cx="194468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26" descr="logo-conf-lato copy.pdf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5625"/>
            <a:ext cx="273685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43032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nettore 1 26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图片占位符 1"/>
          <p:cNvSpPr>
            <a:spLocks noGrp="1" noTextEdit="1"/>
          </p:cNvSpPr>
          <p:nvPr>
            <p:ph type="pic" sz="quarter" idx="4294967295"/>
          </p:nvPr>
        </p:nvSpPr>
        <p:spPr>
          <a:xfrm>
            <a:off x="755650" y="1203325"/>
            <a:ext cx="1654175" cy="1655763"/>
          </a:xfrm>
          <a:prstGeom prst="ellipse">
            <a:avLst/>
          </a:prstGeom>
        </p:spPr>
      </p:sp>
    </p:spTree>
    <p:extLst>
      <p:ext uri="{BB962C8B-B14F-4D97-AF65-F5344CB8AC3E}">
        <p14:creationId xmlns:p14="http://schemas.microsoft.com/office/powerpoint/2010/main" val="79271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图片占位符 8"/>
          <p:cNvSpPr>
            <a:spLocks noGrp="1" noTextEdit="1"/>
          </p:cNvSpPr>
          <p:nvPr>
            <p:ph type="pic" sz="quarter" idx="10"/>
          </p:nvPr>
        </p:nvSpPr>
        <p:spPr>
          <a:xfrm>
            <a:off x="468313" y="1131888"/>
            <a:ext cx="8135937" cy="1500187"/>
          </a:xfrm>
        </p:spPr>
      </p:sp>
      <p:cxnSp>
        <p:nvCxnSpPr>
          <p:cNvPr id="26" name="Connettore 1 25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8"/>
          <p:cNvSpPr>
            <a:spLocks noGrp="1" noTextEdit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</p:sp>
    </p:spTree>
    <p:extLst>
      <p:ext uri="{BB962C8B-B14F-4D97-AF65-F5344CB8AC3E}">
        <p14:creationId xmlns:p14="http://schemas.microsoft.com/office/powerpoint/2010/main" val="17396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8"/>
          <p:cNvSpPr>
            <a:spLocks noGrp="1" noTextEdit="1"/>
          </p:cNvSpPr>
          <p:nvPr>
            <p:ph type="pic" sz="quarter" idx="10"/>
          </p:nvPr>
        </p:nvSpPr>
        <p:spPr>
          <a:xfrm>
            <a:off x="0" y="0"/>
            <a:ext cx="9180513" cy="5143500"/>
          </a:xfrm>
        </p:spPr>
      </p:sp>
      <p:sp>
        <p:nvSpPr>
          <p:cNvPr id="7" name="矩形 4"/>
          <p:cNvSpPr>
            <a:spLocks noChangeArrowheads="1"/>
          </p:cNvSpPr>
          <p:nvPr userDrawn="1"/>
        </p:nvSpPr>
        <p:spPr bwMode="auto">
          <a:xfrm>
            <a:off x="0" y="0"/>
            <a:ext cx="9167813" cy="5143500"/>
          </a:xfrm>
          <a:prstGeom prst="rect">
            <a:avLst/>
          </a:prstGeom>
          <a:solidFill>
            <a:srgbClr val="1E3240">
              <a:alpha val="74901"/>
            </a:srgbClr>
          </a:solidFill>
          <a:ln>
            <a:noFill/>
          </a:ln>
          <a:effectLst>
            <a:outerShdw blurRad="25400" dist="127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9" tIns="26789" rIns="26789" bIns="26789" anchor="ctr"/>
          <a:lstStyle/>
          <a:p>
            <a:pPr marL="171450" algn="ctr" eaLnBrk="1">
              <a:defRPr/>
            </a:pPr>
            <a:endParaRPr lang="zh-CN" altLang="en-US">
              <a:solidFill>
                <a:srgbClr val="1E3240"/>
              </a:solidFill>
              <a:ea typeface="ＭＳ Ｐゴシック" charset="0"/>
              <a:cs typeface="Helvetica Light" charset="0"/>
            </a:endParaRPr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1000">
                  <a:schemeClr val="accent3">
                    <a:lumMod val="50000"/>
                  </a:schemeClr>
                </a:gs>
                <a:gs pos="49000">
                  <a:srgbClr val="999999"/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logo-conf-lato copy.pdf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9982"/>
            <a:ext cx="1008112" cy="3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4"/>
          <p:cNvSpPr>
            <a:spLocks noGrp="1" noTextEdit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</p:sp>
    </p:spTree>
    <p:extLst>
      <p:ext uri="{BB962C8B-B14F-4D97-AF65-F5344CB8AC3E}">
        <p14:creationId xmlns:p14="http://schemas.microsoft.com/office/powerpoint/2010/main" val="2286829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8"/>
          <p:cNvSpPr>
            <a:spLocks noGrp="1" noTextEdit="1"/>
          </p:cNvSpPr>
          <p:nvPr>
            <p:ph type="pic" sz="quarter" idx="10"/>
          </p:nvPr>
        </p:nvSpPr>
        <p:spPr>
          <a:xfrm>
            <a:off x="0" y="0"/>
            <a:ext cx="9180513" cy="5143500"/>
          </a:xfrm>
        </p:spPr>
      </p:sp>
      <p:sp>
        <p:nvSpPr>
          <p:cNvPr id="7" name="矩形 4"/>
          <p:cNvSpPr>
            <a:spLocks noChangeArrowheads="1"/>
          </p:cNvSpPr>
          <p:nvPr userDrawn="1"/>
        </p:nvSpPr>
        <p:spPr bwMode="auto">
          <a:xfrm>
            <a:off x="0" y="0"/>
            <a:ext cx="9167813" cy="5143500"/>
          </a:xfrm>
          <a:prstGeom prst="rect">
            <a:avLst/>
          </a:prstGeom>
          <a:solidFill>
            <a:srgbClr val="1E3240">
              <a:alpha val="74901"/>
            </a:srgbClr>
          </a:solidFill>
          <a:ln>
            <a:noFill/>
          </a:ln>
          <a:effectLst>
            <a:outerShdw blurRad="25400" dist="127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6789" tIns="26789" rIns="26789" bIns="26789" anchor="ctr"/>
          <a:lstStyle/>
          <a:p>
            <a:pPr marL="171450" algn="ctr" eaLnBrk="1">
              <a:defRPr/>
            </a:pPr>
            <a:endParaRPr lang="zh-CN" altLang="en-US">
              <a:solidFill>
                <a:srgbClr val="1E3240"/>
              </a:solidFill>
              <a:ea typeface="ＭＳ Ｐゴシック" charset="0"/>
              <a:cs typeface="Helvetica Light" charset="0"/>
            </a:endParaRPr>
          </a:p>
        </p:txBody>
      </p:sp>
      <p:pic>
        <p:nvPicPr>
          <p:cNvPr id="12" name="Immagine 11" descr="logo-conf-lato copy.pdf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9982"/>
            <a:ext cx="1008112" cy="378421"/>
          </a:xfrm>
          <a:prstGeom prst="rect">
            <a:avLst/>
          </a:prstGeom>
        </p:spPr>
      </p:pic>
      <p:cxnSp>
        <p:nvCxnSpPr>
          <p:cNvPr id="15" name="Connettore 1 14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1000">
                  <a:schemeClr val="accent3">
                    <a:lumMod val="50000"/>
                  </a:schemeClr>
                </a:gs>
                <a:gs pos="49000">
                  <a:srgbClr val="999999"/>
                </a:gs>
                <a:gs pos="100000">
                  <a:schemeClr val="accent3">
                    <a:lumMod val="5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30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298009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85D17-7FE6-4B50-BABC-525F9F5D22C8}" type="datetime1">
              <a:rPr lang="en-US" altLang="zh-CN"/>
              <a:pPr>
                <a:defRPr/>
              </a:pPr>
              <a:t>5/3/2017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C327D-1581-4F2E-A9BB-D81D2D181127}" type="slidenum">
              <a:rPr lang="en-US" altLang="zh-CN"/>
              <a:pPr>
                <a:defRPr/>
              </a:pPr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45366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017487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7" hidden="1"/>
          <p:cNvSpPr/>
          <p:nvPr userDrawn="1"/>
        </p:nvSpPr>
        <p:spPr>
          <a:xfrm rot="10800000">
            <a:off x="2790" y="0"/>
            <a:ext cx="9143999" cy="5143500"/>
          </a:xfrm>
          <a:prstGeom prst="rect">
            <a:avLst/>
          </a:prstGeom>
          <a:gradFill flip="none" rotWithShape="1">
            <a:gsLst>
              <a:gs pos="0">
                <a:srgbClr val="F2EFE8">
                  <a:alpha val="80000"/>
                </a:srgbClr>
              </a:gs>
              <a:gs pos="50000">
                <a:srgbClr val="F9F6F1"/>
              </a:gs>
              <a:gs pos="100000">
                <a:srgbClr val="FEFEF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defRPr/>
            </a:pPr>
            <a:endParaRPr lang="zh-CN" altLang="en-US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pic>
        <p:nvPicPr>
          <p:cNvPr id="6" name="图片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0" y="1106488"/>
            <a:ext cx="9144000" cy="302418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582469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086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511904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534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2771800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6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644008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7" name="图片占位符 4"/>
          <p:cNvSpPr>
            <a:spLocks noGrp="1"/>
          </p:cNvSpPr>
          <p:nvPr>
            <p:ph type="pic" sz="quarter" idx="12"/>
          </p:nvPr>
        </p:nvSpPr>
        <p:spPr>
          <a:xfrm>
            <a:off x="6660232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8" name="图片占位符 4"/>
          <p:cNvSpPr>
            <a:spLocks noGrp="1"/>
          </p:cNvSpPr>
          <p:nvPr>
            <p:ph type="pic" sz="quarter" idx="13"/>
          </p:nvPr>
        </p:nvSpPr>
        <p:spPr>
          <a:xfrm>
            <a:off x="899592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2548549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16" name="图片占位符 4"/>
          <p:cNvSpPr>
            <a:spLocks noGrp="1"/>
          </p:cNvSpPr>
          <p:nvPr>
            <p:ph type="pic" sz="quarter" idx="10"/>
          </p:nvPr>
        </p:nvSpPr>
        <p:spPr>
          <a:xfrm>
            <a:off x="2771800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17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644008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18" name="图片占位符 4"/>
          <p:cNvSpPr>
            <a:spLocks noGrp="1"/>
          </p:cNvSpPr>
          <p:nvPr>
            <p:ph type="pic" sz="quarter" idx="12"/>
          </p:nvPr>
        </p:nvSpPr>
        <p:spPr>
          <a:xfrm>
            <a:off x="6660232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19" name="图片占位符 4"/>
          <p:cNvSpPr>
            <a:spLocks noGrp="1"/>
          </p:cNvSpPr>
          <p:nvPr>
            <p:ph type="pic" sz="quarter" idx="13"/>
          </p:nvPr>
        </p:nvSpPr>
        <p:spPr>
          <a:xfrm>
            <a:off x="899592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344948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19" name="图片占位符 4"/>
          <p:cNvSpPr>
            <a:spLocks noGrp="1"/>
          </p:cNvSpPr>
          <p:nvPr>
            <p:ph type="pic" sz="quarter" idx="13"/>
          </p:nvPr>
        </p:nvSpPr>
        <p:spPr>
          <a:xfrm>
            <a:off x="899592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8014179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19" name="图片占位符 4"/>
          <p:cNvSpPr>
            <a:spLocks noGrp="1"/>
          </p:cNvSpPr>
          <p:nvPr>
            <p:ph type="pic" sz="quarter" idx="13"/>
          </p:nvPr>
        </p:nvSpPr>
        <p:spPr>
          <a:xfrm>
            <a:off x="899592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1552287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3" name="图片占位符 4"/>
          <p:cNvSpPr>
            <a:spLocks noGrp="1"/>
          </p:cNvSpPr>
          <p:nvPr>
            <p:ph type="pic" sz="quarter" idx="13"/>
          </p:nvPr>
        </p:nvSpPr>
        <p:spPr>
          <a:xfrm>
            <a:off x="899592" y="1406525"/>
            <a:ext cx="1655763" cy="165735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962395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655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763688" y="987574"/>
            <a:ext cx="5292080" cy="297679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2937633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7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789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1"/>
          <p:cNvSpPr>
            <a:spLocks noGrp="1" noTextEdit="1"/>
          </p:cNvSpPr>
          <p:nvPr>
            <p:ph type="pic" sz="quarter" idx="10"/>
          </p:nvPr>
        </p:nvSpPr>
        <p:spPr>
          <a:xfrm>
            <a:off x="4572000" y="1203325"/>
            <a:ext cx="4103688" cy="2952750"/>
          </a:xfrm>
        </p:spPr>
      </p:sp>
      <p:cxnSp>
        <p:nvCxnSpPr>
          <p:cNvPr id="8" name="Connettore 1 7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41844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330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763688" y="987574"/>
            <a:ext cx="5292080" cy="297679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529820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99059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99592" y="760174"/>
            <a:ext cx="2944327" cy="1656184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5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324234" y="760174"/>
            <a:ext cx="2944327" cy="1656184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6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111913" y="2704389"/>
            <a:ext cx="2944327" cy="1656184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6497210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3057" y="627534"/>
            <a:ext cx="2084069" cy="117228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6" name="图片占位符 6"/>
          <p:cNvSpPr>
            <a:spLocks noGrp="1"/>
          </p:cNvSpPr>
          <p:nvPr>
            <p:ph type="pic" sz="quarter" idx="12"/>
          </p:nvPr>
        </p:nvSpPr>
        <p:spPr>
          <a:xfrm>
            <a:off x="673058" y="1788160"/>
            <a:ext cx="2084069" cy="117228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9" name="图片占位符 6"/>
          <p:cNvSpPr>
            <a:spLocks noGrp="1"/>
          </p:cNvSpPr>
          <p:nvPr>
            <p:ph type="pic" sz="quarter" idx="13"/>
          </p:nvPr>
        </p:nvSpPr>
        <p:spPr>
          <a:xfrm>
            <a:off x="673058" y="2948785"/>
            <a:ext cx="2084069" cy="117228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10" name="图片占位符 6"/>
          <p:cNvSpPr>
            <a:spLocks noGrp="1"/>
          </p:cNvSpPr>
          <p:nvPr>
            <p:ph type="pic" sz="quarter" idx="14"/>
          </p:nvPr>
        </p:nvSpPr>
        <p:spPr>
          <a:xfrm>
            <a:off x="2987824" y="627534"/>
            <a:ext cx="2084069" cy="117228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11" name="图片占位符 6"/>
          <p:cNvSpPr>
            <a:spLocks noGrp="1"/>
          </p:cNvSpPr>
          <p:nvPr>
            <p:ph type="pic" sz="quarter" idx="15"/>
          </p:nvPr>
        </p:nvSpPr>
        <p:spPr>
          <a:xfrm>
            <a:off x="2987825" y="1788160"/>
            <a:ext cx="2084069" cy="117228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12" name="图片占位符 6"/>
          <p:cNvSpPr>
            <a:spLocks noGrp="1"/>
          </p:cNvSpPr>
          <p:nvPr>
            <p:ph type="pic" sz="quarter" idx="16"/>
          </p:nvPr>
        </p:nvSpPr>
        <p:spPr>
          <a:xfrm>
            <a:off x="2987825" y="2948785"/>
            <a:ext cx="2084069" cy="117228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974252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6975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460791" y="0"/>
            <a:ext cx="6260935" cy="53120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845 w 10000"/>
              <a:gd name="connsiteY3" fmla="*/ 9650 h 10000"/>
              <a:gd name="connsiteX4" fmla="*/ 0 w 10000"/>
              <a:gd name="connsiteY4" fmla="*/ 0 h 10000"/>
              <a:gd name="connsiteX0" fmla="*/ 0 w 10024"/>
              <a:gd name="connsiteY0" fmla="*/ 0 h 10000"/>
              <a:gd name="connsiteX1" fmla="*/ 10024 w 10024"/>
              <a:gd name="connsiteY1" fmla="*/ 0 h 10000"/>
              <a:gd name="connsiteX2" fmla="*/ 8024 w 10024"/>
              <a:gd name="connsiteY2" fmla="*/ 10000 h 10000"/>
              <a:gd name="connsiteX3" fmla="*/ 869 w 10024"/>
              <a:gd name="connsiteY3" fmla="*/ 9650 h 10000"/>
              <a:gd name="connsiteX4" fmla="*/ 0 w 10024"/>
              <a:gd name="connsiteY4" fmla="*/ 0 h 10000"/>
              <a:gd name="connsiteX0" fmla="*/ 0 w 10024"/>
              <a:gd name="connsiteY0" fmla="*/ 0 h 9650"/>
              <a:gd name="connsiteX1" fmla="*/ 10024 w 10024"/>
              <a:gd name="connsiteY1" fmla="*/ 0 h 9650"/>
              <a:gd name="connsiteX2" fmla="*/ 9281 w 10024"/>
              <a:gd name="connsiteY2" fmla="*/ 9387 h 9650"/>
              <a:gd name="connsiteX3" fmla="*/ 869 w 10024"/>
              <a:gd name="connsiteY3" fmla="*/ 9650 h 9650"/>
              <a:gd name="connsiteX4" fmla="*/ 0 w 10024"/>
              <a:gd name="connsiteY4" fmla="*/ 0 h 9650"/>
              <a:gd name="connsiteX0" fmla="*/ 0 w 10086"/>
              <a:gd name="connsiteY0" fmla="*/ 0 h 10000"/>
              <a:gd name="connsiteX1" fmla="*/ 10086 w 10086"/>
              <a:gd name="connsiteY1" fmla="*/ 0 h 10000"/>
              <a:gd name="connsiteX2" fmla="*/ 9259 w 10086"/>
              <a:gd name="connsiteY2" fmla="*/ 9727 h 10000"/>
              <a:gd name="connsiteX3" fmla="*/ 867 w 10086"/>
              <a:gd name="connsiteY3" fmla="*/ 10000 h 10000"/>
              <a:gd name="connsiteX4" fmla="*/ 0 w 10086"/>
              <a:gd name="connsiteY4" fmla="*/ 0 h 10000"/>
              <a:gd name="connsiteX0" fmla="*/ 0 w 10086"/>
              <a:gd name="connsiteY0" fmla="*/ 0 h 9909"/>
              <a:gd name="connsiteX1" fmla="*/ 10086 w 10086"/>
              <a:gd name="connsiteY1" fmla="*/ 0 h 9909"/>
              <a:gd name="connsiteX2" fmla="*/ 9259 w 10086"/>
              <a:gd name="connsiteY2" fmla="*/ 9727 h 9909"/>
              <a:gd name="connsiteX3" fmla="*/ 867 w 10086"/>
              <a:gd name="connsiteY3" fmla="*/ 9909 h 9909"/>
              <a:gd name="connsiteX4" fmla="*/ 0 w 10086"/>
              <a:gd name="connsiteY4" fmla="*/ 0 h 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" h="9909">
                <a:moveTo>
                  <a:pt x="0" y="0"/>
                </a:moveTo>
                <a:lnTo>
                  <a:pt x="10086" y="0"/>
                </a:lnTo>
                <a:cubicBezTo>
                  <a:pt x="9839" y="3242"/>
                  <a:pt x="9506" y="6485"/>
                  <a:pt x="9259" y="9727"/>
                </a:cubicBezTo>
                <a:lnTo>
                  <a:pt x="867" y="9909"/>
                </a:lnTo>
                <a:cubicBezTo>
                  <a:pt x="586" y="6575"/>
                  <a:pt x="281" y="3334"/>
                  <a:pt x="0" y="0"/>
                </a:cubicBez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6768775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814081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6"/>
          <p:cNvSpPr>
            <a:spLocks noChangeArrowheads="1"/>
          </p:cNvSpPr>
          <p:nvPr userDrawn="1"/>
        </p:nvSpPr>
        <p:spPr bwMode="auto">
          <a:xfrm>
            <a:off x="0" y="0"/>
            <a:ext cx="9144000" cy="5148263"/>
          </a:xfrm>
          <a:prstGeom prst="rect">
            <a:avLst/>
          </a:prstGeom>
          <a:solidFill>
            <a:srgbClr val="1E3240">
              <a:alpha val="74901"/>
            </a:srgbClr>
          </a:solidFill>
          <a:ln>
            <a:noFill/>
          </a:ln>
          <a:effectLst>
            <a:outerShdw blurRad="25400" dist="12700" dir="54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9" tIns="26789" rIns="26789" bIns="26789" anchor="ctr"/>
          <a:lstStyle/>
          <a:p>
            <a:pPr marL="171450" algn="ctr" eaLnBrk="1">
              <a:defRPr/>
            </a:pPr>
            <a:endParaRPr lang="zh-CN" altLang="en-US">
              <a:ea typeface="ＭＳ Ｐゴシック" charset="0"/>
              <a:cs typeface="Helvetica Light" charset="0"/>
            </a:endParaRPr>
          </a:p>
        </p:txBody>
      </p:sp>
      <p:sp>
        <p:nvSpPr>
          <p:cNvPr id="14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2051050" y="1276350"/>
            <a:ext cx="1296988" cy="1295400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15" name="图片占位符 2"/>
          <p:cNvSpPr>
            <a:spLocks noGrp="1"/>
          </p:cNvSpPr>
          <p:nvPr>
            <p:ph type="pic" sz="quarter" idx="12"/>
          </p:nvPr>
        </p:nvSpPr>
        <p:spPr>
          <a:xfrm>
            <a:off x="4306010" y="1276350"/>
            <a:ext cx="1296988" cy="1295400"/>
          </a:xfrm>
          <a:prstGeom prst="ellipse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9954572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 userDrawn="1"/>
        </p:nvSpPr>
        <p:spPr bwMode="auto">
          <a:xfrm>
            <a:off x="0" y="0"/>
            <a:ext cx="9144000" cy="5148263"/>
          </a:xfrm>
          <a:prstGeom prst="rect">
            <a:avLst/>
          </a:prstGeom>
          <a:solidFill>
            <a:srgbClr val="1E3240">
              <a:alpha val="74901"/>
            </a:srgbClr>
          </a:solidFill>
          <a:ln>
            <a:noFill/>
          </a:ln>
          <a:effectLst>
            <a:outerShdw blurRad="25400" dist="12700" dir="54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9" tIns="26789" rIns="26789" bIns="26789" anchor="ctr"/>
          <a:lstStyle/>
          <a:p>
            <a:pPr marL="171450" algn="ctr" eaLnBrk="1">
              <a:defRPr/>
            </a:pPr>
            <a:endParaRPr lang="zh-CN" altLang="en-US">
              <a:ea typeface="ＭＳ Ｐゴシック" charset="0"/>
              <a:cs typeface="Helvetica Light" charset="0"/>
            </a:endParaRPr>
          </a:p>
        </p:txBody>
      </p:sp>
      <p:sp>
        <p:nvSpPr>
          <p:cNvPr id="14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1"/>
          </p:nvPr>
        </p:nvSpPr>
        <p:spPr>
          <a:xfrm>
            <a:off x="2051050" y="1276350"/>
            <a:ext cx="1296988" cy="1295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2"/>
          </p:nvPr>
        </p:nvSpPr>
        <p:spPr>
          <a:xfrm>
            <a:off x="4306010" y="1276350"/>
            <a:ext cx="1296988" cy="1295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6" name="图片占位符 2"/>
          <p:cNvSpPr>
            <a:spLocks noGrp="1"/>
          </p:cNvSpPr>
          <p:nvPr>
            <p:ph type="pic" sz="quarter" idx="13"/>
          </p:nvPr>
        </p:nvSpPr>
        <p:spPr>
          <a:xfrm>
            <a:off x="6533793" y="1276350"/>
            <a:ext cx="1296988" cy="1295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127325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1"/>
          <p:cNvSpPr>
            <a:spLocks noGrp="1" noTextEdit="1"/>
          </p:cNvSpPr>
          <p:nvPr>
            <p:ph type="pic" sz="quarter" idx="10"/>
          </p:nvPr>
        </p:nvSpPr>
        <p:spPr>
          <a:xfrm>
            <a:off x="468313" y="1203325"/>
            <a:ext cx="8207375" cy="2952750"/>
          </a:xfrm>
        </p:spPr>
      </p:sp>
      <p:cxnSp>
        <p:nvCxnSpPr>
          <p:cNvPr id="8" name="Connettore 1 7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44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6"/>
          <p:cNvSpPr>
            <a:spLocks noChangeArrowheads="1"/>
          </p:cNvSpPr>
          <p:nvPr userDrawn="1"/>
        </p:nvSpPr>
        <p:spPr bwMode="auto">
          <a:xfrm>
            <a:off x="0" y="0"/>
            <a:ext cx="9144000" cy="5148263"/>
          </a:xfrm>
          <a:prstGeom prst="rect">
            <a:avLst/>
          </a:prstGeom>
          <a:solidFill>
            <a:srgbClr val="1E3240">
              <a:alpha val="74901"/>
            </a:srgbClr>
          </a:solidFill>
          <a:ln>
            <a:noFill/>
          </a:ln>
          <a:effectLst>
            <a:outerShdw blurRad="25400" dist="12700" dir="54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9" tIns="26789" rIns="26789" bIns="26789" anchor="ctr"/>
          <a:lstStyle/>
          <a:p>
            <a:pPr marL="171450" algn="ctr" eaLnBrk="1">
              <a:defRPr/>
            </a:pPr>
            <a:endParaRPr lang="zh-CN" altLang="en-US">
              <a:ea typeface="ＭＳ Ｐゴシック" charset="0"/>
              <a:cs typeface="Helvetica Light" charset="0"/>
            </a:endParaRPr>
          </a:p>
        </p:txBody>
      </p:sp>
      <p:sp>
        <p:nvSpPr>
          <p:cNvPr id="14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1"/>
          </p:nvPr>
        </p:nvSpPr>
        <p:spPr>
          <a:xfrm>
            <a:off x="2051050" y="1276350"/>
            <a:ext cx="1296988" cy="1295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2"/>
          </p:nvPr>
        </p:nvSpPr>
        <p:spPr>
          <a:xfrm>
            <a:off x="4306010" y="1276350"/>
            <a:ext cx="1296988" cy="1295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0075385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47635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8913751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93878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163735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4088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1901268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4342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3744343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1234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1"/>
          <p:cNvSpPr>
            <a:spLocks noGrp="1" noTextEdit="1"/>
          </p:cNvSpPr>
          <p:nvPr>
            <p:ph type="pic" sz="quarter" idx="10"/>
          </p:nvPr>
        </p:nvSpPr>
        <p:spPr>
          <a:xfrm>
            <a:off x="468313" y="1203325"/>
            <a:ext cx="8207375" cy="2952750"/>
          </a:xfrm>
        </p:spPr>
      </p:sp>
      <p:pic>
        <p:nvPicPr>
          <p:cNvPr id="8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6714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5889206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788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7"/>
          <p:cNvSpPr txBox="1"/>
          <p:nvPr userDrawn="1"/>
        </p:nvSpPr>
        <p:spPr>
          <a:xfrm>
            <a:off x="74613" y="4773613"/>
            <a:ext cx="1147762" cy="27622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685800">
              <a:defRPr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defRPr>
            </a:lvl1pPr>
            <a:lvl2pPr marL="742950" indent="-28575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algn="ctr" defTabSz="685800"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eaLnBrk="1" hangingPunct="1">
              <a:defRPr/>
            </a:pPr>
            <a:r>
              <a:rPr lang="en-US" altLang="zh-CN" sz="1200">
                <a:solidFill>
                  <a:srgbClr val="404040"/>
                </a:solidFill>
                <a:latin typeface="冬青黑体简体中文 W3" charset="0"/>
                <a:ea typeface="冬青黑体简体中文 W3" charset="0"/>
                <a:cs typeface="冬青黑体简体中文 W3" charset="0"/>
              </a:rPr>
              <a:t>Power</a:t>
            </a:r>
            <a:r>
              <a:rPr lang="en-US" altLang="zh-CN" sz="1200">
                <a:solidFill>
                  <a:srgbClr val="404040"/>
                </a:solidFill>
                <a:latin typeface="Impact" charset="0"/>
                <a:ea typeface="Hiragino Sans GB W3" charset="0"/>
                <a:cs typeface="Hiragino Sans GB W3" charset="0"/>
              </a:rPr>
              <a:t>Point</a:t>
            </a:r>
            <a:endParaRPr lang="zh-CN" altLang="en-US" sz="1200">
              <a:solidFill>
                <a:srgbClr val="404040"/>
              </a:solidFill>
              <a:latin typeface="冬青黑体简体中文 W3" charset="0"/>
              <a:ea typeface="冬青黑体简体中文 W3" charset="0"/>
              <a:cs typeface="冬青黑体简体中文 W3" charset="0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084263"/>
            <a:ext cx="9144000" cy="2424112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7366759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图片占位符 4"/>
          <p:cNvSpPr>
            <a:spLocks noGrp="1"/>
          </p:cNvSpPr>
          <p:nvPr>
            <p:ph type="pic" sz="quarter" idx="10"/>
          </p:nvPr>
        </p:nvSpPr>
        <p:spPr>
          <a:xfrm>
            <a:off x="2656666" y="1203325"/>
            <a:ext cx="1582808" cy="1584325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32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764957" y="1203325"/>
            <a:ext cx="1582808" cy="1584325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33" name="图片占位符 4"/>
          <p:cNvSpPr>
            <a:spLocks noGrp="1"/>
          </p:cNvSpPr>
          <p:nvPr>
            <p:ph type="pic" sz="quarter" idx="12"/>
          </p:nvPr>
        </p:nvSpPr>
        <p:spPr>
          <a:xfrm>
            <a:off x="6875464" y="1203325"/>
            <a:ext cx="1582808" cy="1584325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34" name="图片占位符 4"/>
          <p:cNvSpPr>
            <a:spLocks noGrp="1"/>
          </p:cNvSpPr>
          <p:nvPr>
            <p:ph type="pic" sz="quarter" idx="13"/>
          </p:nvPr>
        </p:nvSpPr>
        <p:spPr>
          <a:xfrm>
            <a:off x="539751" y="1203325"/>
            <a:ext cx="1582808" cy="1584325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84057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7164-73E3-4D90-B8CF-CC50276D9751}" type="datetimeFigureOut">
              <a:rPr lang="it-IT"/>
              <a:pPr/>
              <a:t>03/05/2017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6EA2D1E-1528-4261-83D9-5B3AACBA111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456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AED0E-4FFA-4F85-ADA0-6D99A5DA24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4105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1"/>
          <p:cNvSpPr>
            <a:spLocks noGrp="1" noTextEdit="1"/>
          </p:cNvSpPr>
          <p:nvPr>
            <p:ph type="pic" sz="quarter" idx="10"/>
          </p:nvPr>
        </p:nvSpPr>
        <p:spPr>
          <a:xfrm>
            <a:off x="4572000" y="1203325"/>
            <a:ext cx="4103688" cy="2952750"/>
          </a:xfrm>
        </p:spPr>
      </p:sp>
      <p:cxnSp>
        <p:nvCxnSpPr>
          <p:cNvPr id="8" name="Connettore 1 7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65122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图片占位符 8"/>
          <p:cNvSpPr>
            <a:spLocks noGrp="1" noTextEdit="1"/>
          </p:cNvSpPr>
          <p:nvPr>
            <p:ph type="pic" sz="quarter" idx="10"/>
          </p:nvPr>
        </p:nvSpPr>
        <p:spPr>
          <a:xfrm>
            <a:off x="468313" y="1131888"/>
            <a:ext cx="8135937" cy="1500187"/>
          </a:xfrm>
        </p:spPr>
      </p:sp>
      <p:cxnSp>
        <p:nvCxnSpPr>
          <p:cNvPr id="26" name="Connettore 1 25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8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1"/>
          <p:cNvSpPr>
            <a:spLocks noGrp="1" noTextEdit="1"/>
          </p:cNvSpPr>
          <p:nvPr>
            <p:ph type="pic" sz="quarter" idx="10"/>
          </p:nvPr>
        </p:nvSpPr>
        <p:spPr>
          <a:xfrm>
            <a:off x="4572000" y="1203325"/>
            <a:ext cx="4103688" cy="2952750"/>
          </a:xfrm>
        </p:spPr>
      </p:sp>
      <p:cxnSp>
        <p:nvCxnSpPr>
          <p:cNvPr id="8" name="Connettore 1 7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62143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ttore 1 39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61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图片占位符 4"/>
          <p:cNvSpPr>
            <a:spLocks noGrp="1"/>
          </p:cNvSpPr>
          <p:nvPr>
            <p:ph type="pic" sz="quarter" idx="13"/>
          </p:nvPr>
        </p:nvSpPr>
        <p:spPr>
          <a:xfrm>
            <a:off x="453248" y="1203324"/>
            <a:ext cx="1383490" cy="1368426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28" name="图片占位符 4"/>
          <p:cNvSpPr>
            <a:spLocks noGrp="1"/>
          </p:cNvSpPr>
          <p:nvPr>
            <p:ph type="pic" sz="quarter" idx="14"/>
          </p:nvPr>
        </p:nvSpPr>
        <p:spPr>
          <a:xfrm>
            <a:off x="4917298" y="1203324"/>
            <a:ext cx="1383490" cy="1368426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31" name="图片占位符 4"/>
          <p:cNvSpPr>
            <a:spLocks noGrp="1"/>
          </p:cNvSpPr>
          <p:nvPr>
            <p:ph type="pic" sz="quarter" idx="15"/>
          </p:nvPr>
        </p:nvSpPr>
        <p:spPr>
          <a:xfrm>
            <a:off x="468313" y="2787649"/>
            <a:ext cx="1383490" cy="1368426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33" name="图片占位符 4"/>
          <p:cNvSpPr>
            <a:spLocks noGrp="1"/>
          </p:cNvSpPr>
          <p:nvPr>
            <p:ph type="pic" sz="quarter" idx="16"/>
          </p:nvPr>
        </p:nvSpPr>
        <p:spPr>
          <a:xfrm>
            <a:off x="4917298" y="2860675"/>
            <a:ext cx="1383490" cy="1368426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404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图片占位符 4"/>
          <p:cNvSpPr>
            <a:spLocks noGrp="1"/>
          </p:cNvSpPr>
          <p:nvPr>
            <p:ph type="pic" sz="quarter" idx="10"/>
          </p:nvPr>
        </p:nvSpPr>
        <p:spPr>
          <a:xfrm>
            <a:off x="2656666" y="1203325"/>
            <a:ext cx="1582808" cy="1584325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32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764957" y="1203325"/>
            <a:ext cx="1582808" cy="1584325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33" name="图片占位符 4"/>
          <p:cNvSpPr>
            <a:spLocks noGrp="1"/>
          </p:cNvSpPr>
          <p:nvPr>
            <p:ph type="pic" sz="quarter" idx="12"/>
          </p:nvPr>
        </p:nvSpPr>
        <p:spPr>
          <a:xfrm>
            <a:off x="6875464" y="1203325"/>
            <a:ext cx="1582808" cy="1584325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34" name="图片占位符 4"/>
          <p:cNvSpPr>
            <a:spLocks noGrp="1"/>
          </p:cNvSpPr>
          <p:nvPr>
            <p:ph type="pic" sz="quarter" idx="13"/>
          </p:nvPr>
        </p:nvSpPr>
        <p:spPr>
          <a:xfrm>
            <a:off x="539751" y="1203325"/>
            <a:ext cx="1582808" cy="1584325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1384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56"/>
          <p:cNvCxnSpPr/>
          <p:nvPr userDrawn="1"/>
        </p:nvCxnSpPr>
        <p:spPr bwMode="auto">
          <a:xfrm>
            <a:off x="900113" y="3651250"/>
            <a:ext cx="9366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图片占位符 8"/>
          <p:cNvSpPr>
            <a:spLocks noGrp="1" noTextEdit="1"/>
          </p:cNvSpPr>
          <p:nvPr>
            <p:ph type="pic" sz="quarter" idx="4294967295"/>
          </p:nvPr>
        </p:nvSpPr>
        <p:spPr>
          <a:xfrm>
            <a:off x="539750" y="1203325"/>
            <a:ext cx="1584325" cy="1584325"/>
          </a:xfrm>
          <a:prstGeom prst="ellipse">
            <a:avLst/>
          </a:prstGeo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cxnSp>
        <p:nvCxnSpPr>
          <p:cNvPr id="21" name="Connettore 1 20"/>
          <p:cNvCxnSpPr/>
          <p:nvPr userDrawn="1"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magine 46" descr="logo-conf-lato copy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9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D3561-1882-2645-9758-EEE631A89E3A}" type="datetime1">
              <a:rPr lang="en-US" altLang="zh-CN" smtClean="0"/>
              <a:pPr/>
              <a:t>5/3/2017</a:t>
            </a:fld>
            <a:endParaRPr lang="en-US" altLang="zh-CN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C11D-1156-DA47-A097-2187D5BE0343}" type="slidenum">
              <a:rPr lang="en-US" altLang="zh-CN" smtClean="0"/>
              <a:pPr/>
              <a:t>‹N›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99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20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5" r:id="rId1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7764372-242F-458B-8350-673CB2480595}" type="datetime1">
              <a:rPr lang="en-US" altLang="zh-CN">
                <a:ea typeface="MS PGothic" panose="020B0600070205080204" pitchFamily="34" charset="-128"/>
                <a:cs typeface="+mn-cs"/>
              </a:rPr>
              <a:pPr>
                <a:defRPr/>
              </a:pPr>
              <a:t>5/3/2017</a:t>
            </a:fld>
            <a:endParaRPr lang="en-US" altLang="zh-CN"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defRPr sz="900">
                <a:solidFill>
                  <a:srgbClr val="898989"/>
                </a:solidFill>
                <a:ea typeface="ＭＳ Ｐゴシック" charset="0"/>
                <a:cs typeface="Helvetica Light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AEE3ABB-4D72-404F-ADC1-78D5B3984EBA}" type="slidenum">
              <a:rPr lang="en-US" altLang="zh-CN">
                <a:ea typeface="MS PGothic" panose="020B0600070205080204" pitchFamily="34" charset="-128"/>
                <a:cs typeface="+mn-cs"/>
              </a:rPr>
              <a:pPr>
                <a:defRPr/>
              </a:pPr>
              <a:t>‹N›</a:t>
            </a:fld>
            <a:endParaRPr lang="en-US" altLang="zh-CN"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9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  <p:sldLayoutId id="2147484242" r:id="rId13"/>
    <p:sldLayoutId id="2147484243" r:id="rId14"/>
    <p:sldLayoutId id="2147484244" r:id="rId15"/>
    <p:sldLayoutId id="2147484245" r:id="rId16"/>
    <p:sldLayoutId id="2147484246" r:id="rId17"/>
    <p:sldLayoutId id="2147484247" r:id="rId18"/>
    <p:sldLayoutId id="2147484248" r:id="rId19"/>
    <p:sldLayoutId id="2147484249" r:id="rId20"/>
    <p:sldLayoutId id="2147484250" r:id="rId21"/>
    <p:sldLayoutId id="2147484251" r:id="rId22"/>
    <p:sldLayoutId id="2147484252" r:id="rId23"/>
    <p:sldLayoutId id="2147484253" r:id="rId24"/>
    <p:sldLayoutId id="2147484254" r:id="rId25"/>
    <p:sldLayoutId id="2147484255" r:id="rId26"/>
    <p:sldLayoutId id="2147484256" r:id="rId27"/>
    <p:sldLayoutId id="2147484257" r:id="rId28"/>
    <p:sldLayoutId id="2147484258" r:id="rId29"/>
    <p:sldLayoutId id="2147484259" r:id="rId30"/>
    <p:sldLayoutId id="2147484260" r:id="rId31"/>
    <p:sldLayoutId id="2147484261" r:id="rId32"/>
    <p:sldLayoutId id="2147484262" r:id="rId33"/>
    <p:sldLayoutId id="2147484263" r:id="rId34"/>
    <p:sldLayoutId id="2147484264" r:id="rId35"/>
    <p:sldLayoutId id="2147484265" r:id="rId36"/>
    <p:sldLayoutId id="2147484266" r:id="rId37"/>
    <p:sldLayoutId id="2147484267" r:id="rId38"/>
    <p:sldLayoutId id="2147484268" r:id="rId39"/>
    <p:sldLayoutId id="2147484269" r:id="rId40"/>
    <p:sldLayoutId id="2147484270" r:id="rId41"/>
  </p:sldLayoutIdLst>
  <p:transition/>
  <p:hf hd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SimSun" panose="02010600030101010101" pitchFamily="2" charset="-122"/>
          <a:cs typeface="宋体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SimSun" panose="02010600030101010101" pitchFamily="2" charset="-122"/>
          <a:cs typeface="宋体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SimSun" panose="02010600030101010101" pitchFamily="2" charset="-122"/>
          <a:cs typeface="宋体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SimSun" panose="02010600030101010101" pitchFamily="2" charset="-122"/>
          <a:cs typeface="宋体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SimSun" panose="02010600030101010101" pitchFamily="2" charset="-122"/>
          <a:cs typeface="宋体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宋体" charset="0"/>
          <a:cs typeface="宋体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宋体" charset="0"/>
          <a:cs typeface="宋体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宋体" charset="0"/>
          <a:cs typeface="宋体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  <a:ea typeface="宋体" charset="0"/>
          <a:cs typeface="宋体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SimSun" panose="02010600030101010101" pitchFamily="2" charset="-122"/>
          <a:cs typeface="宋体" charset="0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宋体" charset="0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SimSun" panose="02010600030101010101" pitchFamily="2" charset="-122"/>
          <a:cs typeface="宋体" charset="0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SimSun" panose="02010600030101010101" pitchFamily="2" charset="-122"/>
          <a:cs typeface="宋体" charset="0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SimSun" panose="02010600030101010101" pitchFamily="2" charset="-122"/>
          <a:cs typeface="宋体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eg"/><Relationship Id="rId4" Type="http://schemas.openxmlformats.org/officeDocument/2006/relationships/hyperlink" Target="http://www.google.it/url?sa=i&amp;source=images&amp;cd=&amp;cad=rja&amp;docid=-4w0X-BtNrcYCM&amp;tbnid=sI6T8wswp36OMM:&amp;ved=0CAgQjRw&amp;url=http://sonoconte.over-blog.it/article-darpa-droni-e-tecnologa-robotica-105242459.html&amp;ei=IQrCUo7HDerNygOqqoLQDQ&amp;psig=AFQjCNF3V2ZxxrafvGSHTzwRQGTpRwi5Bg&amp;ust=138853468927641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jpeg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017260"/>
              </p:ext>
            </p:extLst>
          </p:nvPr>
        </p:nvGraphicFramePr>
        <p:xfrm>
          <a:off x="729465" y="2705526"/>
          <a:ext cx="6697663" cy="287337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6697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7337">
                <a:tc>
                  <a:txBody>
                    <a:bodyPr/>
                    <a:lstStyle/>
                    <a:p>
                      <a:pPr algn="l"/>
                      <a:endParaRPr lang="it-IT" sz="1600" dirty="0">
                        <a:solidFill>
                          <a:srgbClr val="2E80BF"/>
                        </a:solidFill>
                        <a:latin typeface="Futura Std Medium"/>
                        <a:cs typeface="Futura Std Medium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037618"/>
              </p:ext>
            </p:extLst>
          </p:nvPr>
        </p:nvGraphicFramePr>
        <p:xfrm>
          <a:off x="729465" y="2106038"/>
          <a:ext cx="7952198" cy="60960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7952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87362">
                <a:tc>
                  <a:txBody>
                    <a:bodyPr/>
                    <a:lstStyle/>
                    <a:p>
                      <a:r>
                        <a:rPr lang="it-IT" sz="2000" b="1" kern="1200" baseline="0" dirty="0">
                          <a:solidFill>
                            <a:srgbClr val="003366"/>
                          </a:solidFill>
                          <a:latin typeface="Futura Std Book" panose="020B0502020204020303" pitchFamily="34" charset="0"/>
                          <a:ea typeface="+mn-ea"/>
                          <a:cs typeface="Futura Std Medium"/>
                        </a:rPr>
                        <a:t>Differenze territoriali, innovazioni e opportunità di crescita</a:t>
                      </a:r>
                    </a:p>
                    <a:p>
                      <a:r>
                        <a:rPr lang="it-IT" sz="2000" b="0" kern="1200" baseline="0" dirty="0">
                          <a:solidFill>
                            <a:srgbClr val="2E80BF"/>
                          </a:solidFill>
                          <a:latin typeface="Futura Std Book" panose="020B0502020204020303" pitchFamily="34" charset="0"/>
                          <a:ea typeface="+mn-ea"/>
                          <a:cs typeface="Futura Std Medium"/>
                        </a:rPr>
                        <a:t>Alberto </a:t>
                      </a:r>
                      <a:r>
                        <a:rPr lang="it-IT" sz="2000" b="0" baseline="0" dirty="0">
                          <a:solidFill>
                            <a:srgbClr val="2E80BF"/>
                          </a:solidFill>
                          <a:latin typeface="Futura Std Book" panose="020B0502020204020303" pitchFamily="34" charset="0"/>
                          <a:cs typeface="Futura Std Medium"/>
                        </a:rPr>
                        <a:t>Ribolla – Presidente Confindustria Lombardia </a:t>
                      </a:r>
                      <a:r>
                        <a:rPr lang="it-IT" sz="2000" b="0" baseline="0" dirty="0" smtClean="0">
                          <a:solidFill>
                            <a:srgbClr val="2E80BF"/>
                          </a:solidFill>
                          <a:latin typeface="Futura Std Book" panose="020B0502020204020303" pitchFamily="34" charset="0"/>
                          <a:cs typeface="Futura Std Medium"/>
                        </a:rPr>
                        <a:t>– 3 maggio 2017</a:t>
                      </a:r>
                      <a:endParaRPr lang="it-IT" sz="2000" b="0" baseline="0" dirty="0">
                        <a:solidFill>
                          <a:srgbClr val="2E80BF"/>
                        </a:solidFill>
                        <a:latin typeface="Futura Std Book" panose="020B0502020204020303" pitchFamily="34" charset="0"/>
                        <a:cs typeface="Futura Std Medium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42513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9" y="-64737"/>
            <a:ext cx="9282376" cy="5221337"/>
          </a:xfrm>
          <a:prstGeom prst="rect">
            <a:avLst/>
          </a:prstGeom>
        </p:spPr>
      </p:pic>
      <p:sp>
        <p:nvSpPr>
          <p:cNvPr id="28" name="等腰三角形 36">
            <a:hlinkClick r:id="" action="ppaction://hlinkshowjump?jump=previousslide"/>
          </p:cNvPr>
          <p:cNvSpPr/>
          <p:nvPr/>
        </p:nvSpPr>
        <p:spPr>
          <a:xfrm rot="16200000">
            <a:off x="8458501" y="4778751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latin typeface="Futura Std Book"/>
              <a:cs typeface="Futura Std Book"/>
            </a:endParaRPr>
          </a:p>
        </p:txBody>
      </p:sp>
      <p:sp>
        <p:nvSpPr>
          <p:cNvPr id="29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661701" y="4778751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latin typeface="Futura Std Book"/>
              <a:cs typeface="Futura Std Book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-10039" y="3485901"/>
            <a:ext cx="9272337" cy="830997"/>
          </a:xfrm>
          <a:prstGeom prst="rect">
            <a:avLst/>
          </a:prstGeom>
          <a:solidFill>
            <a:srgbClr val="0000C8">
              <a:alpha val="74000"/>
            </a:srgbClr>
          </a:solidFill>
          <a:ln w="412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Futura Std Heavy"/>
                <a:ea typeface="ＭＳ Ｐゴシック" charset="0"/>
                <a:cs typeface="Futura Std Heavy"/>
              </a:rPr>
              <a:t>IL NOSTRO CORE BUSINESS È LA MANIFATTURA</a:t>
            </a:r>
            <a:r>
              <a:rPr lang="it-IT" sz="2800" b="1" dirty="0">
                <a:solidFill>
                  <a:schemeClr val="bg1"/>
                </a:solidFill>
                <a:latin typeface="Futura Std Book" panose="020B0502020204020303" pitchFamily="34" charset="0"/>
              </a:rPr>
              <a:t> </a:t>
            </a:r>
          </a:p>
          <a:p>
            <a:pPr algn="ctr"/>
            <a:r>
              <a:rPr lang="it-IT" sz="2000" i="1" dirty="0">
                <a:solidFill>
                  <a:schemeClr val="bg1"/>
                </a:solidFill>
                <a:latin typeface="Futura Std Book" panose="020B0502020204020303" pitchFamily="34" charset="0"/>
              </a:rPr>
              <a:t>1 posto di lavoro nella manifattura =2/3 posti di lavoro nei servizi</a:t>
            </a:r>
            <a:endParaRPr lang="it-IT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8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5516" cy="5178288"/>
          </a:xfrm>
          <a:prstGeom prst="rect">
            <a:avLst/>
          </a:prstGeom>
        </p:spPr>
      </p:pic>
      <p:cxnSp>
        <p:nvCxnSpPr>
          <p:cNvPr id="45" name="Connettore 1 44"/>
          <p:cNvCxnSpPr/>
          <p:nvPr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083" name="Immagine 46" descr="logo-conf-lato copy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rgbClr val="4F81BD"/>
                </a:solidFill>
              </a:ln>
              <a:solidFill>
                <a:srgbClr val="4F81BD"/>
              </a:solidFill>
              <a:latin typeface="Futura Std Book"/>
              <a:cs typeface="Futura Std Book"/>
            </a:endParaRPr>
          </a:p>
        </p:txBody>
      </p:sp>
      <p:sp>
        <p:nvSpPr>
          <p:cNvPr id="19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latin typeface="Futura Std Book"/>
              <a:cs typeface="Futura Std Book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111335" y="86201"/>
            <a:ext cx="218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prstClr val="white"/>
                </a:solidFill>
                <a:latin typeface="Futura Std Book"/>
                <a:ea typeface="ＭＳ Ｐゴシック" charset="0"/>
                <a:cs typeface="Futura Std Heavy"/>
              </a:rPr>
              <a:t>IL FUTURO</a:t>
            </a:r>
          </a:p>
        </p:txBody>
      </p:sp>
      <p:sp>
        <p:nvSpPr>
          <p:cNvPr id="8" name="CasellaDiTesto 7"/>
          <p:cNvSpPr txBox="1"/>
          <p:nvPr/>
        </p:nvSpPr>
        <p:spPr>
          <a:xfrm rot="20316841">
            <a:off x="2388487" y="1748814"/>
            <a:ext cx="2726516" cy="5232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Futura Std Heavy"/>
                <a:ea typeface="ＭＳ Ｐゴシック" charset="0"/>
                <a:cs typeface="Futura Std Heavy"/>
              </a:rPr>
              <a:t>INDUSTRIA 4.0</a:t>
            </a:r>
          </a:p>
        </p:txBody>
      </p:sp>
      <p:sp>
        <p:nvSpPr>
          <p:cNvPr id="9" name="CasellaDiTesto 8"/>
          <p:cNvSpPr txBox="1"/>
          <p:nvPr/>
        </p:nvSpPr>
        <p:spPr>
          <a:xfrm rot="20316841">
            <a:off x="4650362" y="2699819"/>
            <a:ext cx="2776722" cy="95410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Futura Std Heavy"/>
                <a:ea typeface="ＭＳ Ｐゴシック" charset="0"/>
                <a:cs typeface="Futura Std Heavy"/>
              </a:rPr>
              <a:t>FABBRICA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Futura Std Heavy"/>
                <a:ea typeface="ＭＳ Ｐゴシック" charset="0"/>
                <a:cs typeface="Futura Std Heavy"/>
              </a:rPr>
              <a:t>INTELLIGENTE</a:t>
            </a:r>
          </a:p>
        </p:txBody>
      </p:sp>
    </p:spTree>
    <p:extLst>
      <p:ext uri="{BB962C8B-B14F-4D97-AF65-F5344CB8AC3E}">
        <p14:creationId xmlns:p14="http://schemas.microsoft.com/office/powerpoint/2010/main" val="402061738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nettore 1 44"/>
          <p:cNvCxnSpPr/>
          <p:nvPr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083" name="Immagine 46" descr="logo-conf-lato copy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49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79512" y="173983"/>
            <a:ext cx="864096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Futura Std Book"/>
                <a:ea typeface="ＭＳ Ｐゴシック" charset="0"/>
                <a:cs typeface="Futura Std Heavy"/>
              </a:rPr>
              <a:t>LA COMPETIZIONE SARA’ BRAIN INTENSIVE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34231" y="581818"/>
            <a:ext cx="7560469" cy="4267201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«I luoghi in cui si fabbricano fisicamente le cose seguiteranno a perdere importanza, mentre le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città con un’alta percentuale di lavoratori a scolarità elevata diventeranno le nuove fabbriche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, centri per la produzione di idee, sapere e valore»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«Per ogni nuovo posto di lavoro ad alto contenuto tecnologico creatosi in una città vengono a prodursi cinque nuovi posti di lavoro»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«La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competizione globale 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sarà incentrata sulla capacità di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attrarre capitale umano 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e imprese innovativi»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«Il numero e la forza degli </a:t>
            </a:r>
            <a:r>
              <a:rPr lang="it-IT" altLang="it-IT" sz="1400" dirty="0" err="1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hub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 dell’innovazione di un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Paese 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ne decreteranno la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fortuna o il declino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Fonte: «La nuova geografia del lavoro»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 i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Enrico Moretti</a:t>
            </a:r>
          </a:p>
        </p:txBody>
      </p:sp>
    </p:spTree>
    <p:extLst>
      <p:ext uri="{BB962C8B-B14F-4D97-AF65-F5344CB8AC3E}">
        <p14:creationId xmlns:p14="http://schemas.microsoft.com/office/powerpoint/2010/main" val="349417405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nettore 1 44"/>
          <p:cNvCxnSpPr/>
          <p:nvPr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083" name="Immagine 46" descr="logo-conf-lato copy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49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79512" y="30145"/>
            <a:ext cx="864096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Futura Std Book"/>
                <a:ea typeface="ＭＳ Ｐゴシック" charset="0"/>
                <a:cs typeface="Futura Std Heavy"/>
              </a:rPr>
              <a:t>LA COMPETIZIONE SARA’ BRAIN INTENSIVE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30200" y="536574"/>
            <a:ext cx="5063733" cy="4267201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«I luoghi in cui si fabbricano fisicamente le cose seguiteranno a perdere importanza, mentre le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città con un’alta percentuale di lavoratori a scolarità elevata diventeranno le nuove fabbriche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, centri per la produzione di idee, sapere e valore»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«Per ogni nuovo posto di lavoro ad alto contenuto tecnologico creatosi in una città vengono a prodursi cinque nuovi posti di lavoro»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«La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competizione globale 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sarà incentrata sulla capacità di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attrarre capitale umano 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e imprese innovativi»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«Il numero e la forza degli </a:t>
            </a:r>
            <a:r>
              <a:rPr lang="it-IT" altLang="it-IT" sz="1400" dirty="0" err="1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hub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 dell’innovazione di un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Paese 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ne decreteranno la </a:t>
            </a:r>
            <a:r>
              <a:rPr lang="it-IT" altLang="it-IT" sz="1400" b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fortuna o il declino</a:t>
            </a:r>
            <a:r>
              <a:rPr lang="it-IT" altLang="it-IT" sz="1400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b="1" dirty="0" smtClean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Fonte: «La nuova geografia del lavoro»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1" dirty="0">
                <a:solidFill>
                  <a:schemeClr val="tx2">
                    <a:lumMod val="75000"/>
                  </a:schemeClr>
                </a:solidFill>
                <a:latin typeface="Futura Std Heavy"/>
                <a:cs typeface="Arial" panose="020B0604020202020204" pitchFamily="34" charset="0"/>
              </a:rPr>
              <a:t>Enrico Moretti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b="1" dirty="0" smtClean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solidFill>
                <a:schemeClr val="tx2">
                  <a:lumMod val="75000"/>
                </a:schemeClr>
              </a:solidFill>
              <a:latin typeface="Futura Std Heavy"/>
              <a:cs typeface="Arial" panose="020B0604020202020204" pitchFamily="34" charset="0"/>
            </a:endParaRPr>
          </a:p>
        </p:txBody>
      </p:sp>
      <p:pic>
        <p:nvPicPr>
          <p:cNvPr id="9" name="Picture 6" descr="http://t3.gstatic.com/images?q=tbn:ANd9GcSd313XqZS02onZ-JYjnWQeEKJQogVpfzfW0HQJbqml90haiuM7w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933" y="850882"/>
            <a:ext cx="3426539" cy="360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3223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nettore 1 44"/>
          <p:cNvCxnSpPr/>
          <p:nvPr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35" name="Immagine 46" descr="logo-conf-lato copy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Immagine 42" descr="pittogrammi-comunicazione.pdf"/>
          <p:cNvPicPr>
            <a:picLocks noChangeAspect="1"/>
          </p:cNvPicPr>
          <p:nvPr/>
        </p:nvPicPr>
        <p:blipFill>
          <a:blip r:embed="rId4" cstate="email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571750"/>
            <a:ext cx="5095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2"/>
          <p:cNvSpPr>
            <a:spLocks noChangeArrowheads="1"/>
          </p:cNvSpPr>
          <p:nvPr/>
        </p:nvSpPr>
        <p:spPr bwMode="auto">
          <a:xfrm>
            <a:off x="251521" y="77456"/>
            <a:ext cx="865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 dirty="0">
                <a:solidFill>
                  <a:schemeClr val="tx2">
                    <a:lumMod val="75000"/>
                  </a:schemeClr>
                </a:solidFill>
                <a:latin typeface="Futura Std Book"/>
                <a:ea typeface="ＭＳ Ｐゴシック" charset="0"/>
                <a:cs typeface="Futura Std Heavy"/>
              </a:rPr>
              <a:t>COME PREPARARSI PER VINCERE?</a:t>
            </a:r>
          </a:p>
        </p:txBody>
      </p:sp>
      <p:sp>
        <p:nvSpPr>
          <p:cNvPr id="15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  <a:sym typeface="Helvetica Light" charset="0"/>
            </a:endParaRPr>
          </a:p>
        </p:txBody>
      </p:sp>
      <p:sp>
        <p:nvSpPr>
          <p:cNvPr id="16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  <a:sym typeface="Helvetica Light" charset="0"/>
            </a:endParaRPr>
          </a:p>
        </p:txBody>
      </p:sp>
      <p:pic>
        <p:nvPicPr>
          <p:cNvPr id="17" name="Picture 2" descr="Immagine correlat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51" y="760021"/>
            <a:ext cx="5652653" cy="352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256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nettore 1 44"/>
          <p:cNvCxnSpPr/>
          <p:nvPr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083" name="Immagine 46" descr="logo-conf-lato copy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49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0" y="124639"/>
            <a:ext cx="966651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it-IT" sz="2800" b="1" dirty="0">
                <a:solidFill>
                  <a:srgbClr val="2A497E"/>
                </a:solidFill>
                <a:latin typeface="Futura Std Heavy"/>
                <a:ea typeface="ＭＳ Ｐゴシック" charset="0"/>
                <a:cs typeface="Futura Std Heavy"/>
              </a:rPr>
              <a:t>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Futura Std Book"/>
                <a:ea typeface="ＭＳ Ｐゴシック" charset="0"/>
                <a:cs typeface="Futura Std Heavy"/>
              </a:rPr>
              <a:t>COME IMPRESE: favorire le contaminazioni</a:t>
            </a:r>
          </a:p>
        </p:txBody>
      </p:sp>
      <p:sp>
        <p:nvSpPr>
          <p:cNvPr id="27" name="CasellaDiTesto 56"/>
          <p:cNvSpPr txBox="1">
            <a:spLocks noChangeArrowheads="1"/>
          </p:cNvSpPr>
          <p:nvPr/>
        </p:nvSpPr>
        <p:spPr bwMode="auto">
          <a:xfrm>
            <a:off x="333458" y="711517"/>
            <a:ext cx="5606694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Concentrarsi sul Know How</a:t>
            </a:r>
          </a:p>
          <a:p>
            <a:endParaRPr lang="it-IT" dirty="0">
              <a:solidFill>
                <a:schemeClr val="tx2">
                  <a:lumMod val="75000"/>
                </a:schemeClr>
              </a:solidFill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Da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supply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chain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 a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value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chain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: non produrre solo prodotti di alta eccellenza, valorizzando tutto quello che ci sta attorno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tx2">
                  <a:lumMod val="75000"/>
                </a:schemeClr>
              </a:solidFill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Manodopera specializzata al passo con l’utilizzo di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nuove tecnologie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tx2">
                  <a:lumMod val="75000"/>
                </a:schemeClr>
              </a:solidFill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Maggiori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investimenti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 e accesso a fondi per la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ricerca</a:t>
            </a:r>
          </a:p>
          <a:p>
            <a:endParaRPr lang="it-IT" dirty="0">
              <a:solidFill>
                <a:schemeClr val="tx2">
                  <a:lumMod val="75000"/>
                </a:schemeClr>
              </a:solidFill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Inserirsi all’interno delle nuove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Global Value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Chains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Futura Std Book" panose="020B0502020204020303" pitchFamily="34" charset="0"/>
            </a:endParaRPr>
          </a:p>
        </p:txBody>
      </p:sp>
      <p:pic>
        <p:nvPicPr>
          <p:cNvPr id="1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21" y="1102729"/>
            <a:ext cx="2124669" cy="167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508729" y="1839403"/>
            <a:ext cx="1777447" cy="799208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 industria </a:t>
            </a:r>
            <a:r>
              <a:rPr lang="it-IT" altLang="it-IT" sz="20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pesante...</a:t>
            </a:r>
          </a:p>
        </p:txBody>
      </p:sp>
      <p:pic>
        <p:nvPicPr>
          <p:cNvPr id="14" name="Immagin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21" y="2786287"/>
            <a:ext cx="2122739" cy="161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547744" y="3507854"/>
            <a:ext cx="1781869" cy="747600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…a industria </a:t>
            </a:r>
            <a:r>
              <a:rPr lang="it-IT" altLang="it-IT" sz="20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pensante</a:t>
            </a:r>
          </a:p>
        </p:txBody>
      </p:sp>
    </p:spTree>
    <p:extLst>
      <p:ext uri="{BB962C8B-B14F-4D97-AF65-F5344CB8AC3E}">
        <p14:creationId xmlns:p14="http://schemas.microsoft.com/office/powerpoint/2010/main" val="6902053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Immagine 46" descr="logo-conf-lato copy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rgbClr val="5B9BD5"/>
                </a:solidFill>
              </a:ln>
              <a:solidFill>
                <a:srgbClr val="5B9BD5"/>
              </a:solidFill>
              <a:cs typeface="宋体" charset="0"/>
            </a:endParaRPr>
          </a:p>
        </p:txBody>
      </p:sp>
      <p:sp>
        <p:nvSpPr>
          <p:cNvPr id="49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sp>
        <p:nvSpPr>
          <p:cNvPr id="12" name="Rettangolo 2"/>
          <p:cNvSpPr>
            <a:spLocks noChangeArrowheads="1"/>
          </p:cNvSpPr>
          <p:nvPr/>
        </p:nvSpPr>
        <p:spPr bwMode="auto">
          <a:xfrm>
            <a:off x="468313" y="51470"/>
            <a:ext cx="79263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chemeClr val="accent5">
                    <a:lumMod val="50000"/>
                  </a:schemeClr>
                </a:solidFill>
                <a:latin typeface="Futura Std Book"/>
                <a:ea typeface="ＭＳ Ｐゴシック" charset="0"/>
                <a:cs typeface="Futura Std Heavy"/>
              </a:rPr>
              <a:t>UN NUOVO MODELLO DI IMPRESA E I SUOI BISOGNI</a:t>
            </a:r>
          </a:p>
        </p:txBody>
      </p:sp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1246037" y="1425839"/>
            <a:ext cx="148149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50" b="1" dirty="0">
                <a:solidFill>
                  <a:srgbClr val="2805F9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Più</a:t>
            </a:r>
            <a:r>
              <a:rPr lang="it-IT" altLang="it-IT" sz="2250" b="1" dirty="0">
                <a:solidFill>
                  <a:srgbClr val="2F2FFF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altLang="it-IT" sz="2250" b="1" dirty="0">
                <a:solidFill>
                  <a:srgbClr val="2805F9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grandi</a:t>
            </a:r>
          </a:p>
        </p:txBody>
      </p:sp>
      <p:sp>
        <p:nvSpPr>
          <p:cNvPr id="14" name="ZoneTexte 5"/>
          <p:cNvSpPr txBox="1">
            <a:spLocks noChangeArrowheads="1"/>
          </p:cNvSpPr>
          <p:nvPr/>
        </p:nvSpPr>
        <p:spPr bwMode="auto">
          <a:xfrm>
            <a:off x="305876" y="2595291"/>
            <a:ext cx="302653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50" b="1" dirty="0">
                <a:solidFill>
                  <a:srgbClr val="2805F9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Più internazionalizzate</a:t>
            </a:r>
          </a:p>
        </p:txBody>
      </p:sp>
      <p:sp>
        <p:nvSpPr>
          <p:cNvPr id="15" name="ZoneTexte 8"/>
          <p:cNvSpPr txBox="1">
            <a:spLocks noChangeArrowheads="1"/>
          </p:cNvSpPr>
          <p:nvPr/>
        </p:nvSpPr>
        <p:spPr bwMode="auto">
          <a:xfrm>
            <a:off x="730030" y="3624074"/>
            <a:ext cx="386137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50" b="1" dirty="0">
                <a:solidFill>
                  <a:srgbClr val="2805F9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 migliore capitale umano</a:t>
            </a:r>
          </a:p>
        </p:txBody>
      </p:sp>
      <p:sp>
        <p:nvSpPr>
          <p:cNvPr id="16" name="ZoneTexte 9"/>
          <p:cNvSpPr txBox="1">
            <a:spLocks noChangeArrowheads="1"/>
          </p:cNvSpPr>
          <p:nvPr/>
        </p:nvSpPr>
        <p:spPr bwMode="auto">
          <a:xfrm>
            <a:off x="6209284" y="1302202"/>
            <a:ext cx="203382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50" b="1" dirty="0">
                <a:solidFill>
                  <a:srgbClr val="2805F9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Brain intensive</a:t>
            </a:r>
          </a:p>
        </p:txBody>
      </p:sp>
      <p:sp>
        <p:nvSpPr>
          <p:cNvPr id="17" name="ZoneTexte 7"/>
          <p:cNvSpPr txBox="1">
            <a:spLocks noChangeArrowheads="1"/>
          </p:cNvSpPr>
          <p:nvPr/>
        </p:nvSpPr>
        <p:spPr bwMode="auto">
          <a:xfrm>
            <a:off x="6848449" y="2156709"/>
            <a:ext cx="139006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50" b="1" dirty="0">
                <a:solidFill>
                  <a:srgbClr val="2805F9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Più veloci</a:t>
            </a:r>
          </a:p>
        </p:txBody>
      </p:sp>
      <p:sp>
        <p:nvSpPr>
          <p:cNvPr id="18" name="ZoneTexte 8"/>
          <p:cNvSpPr txBox="1">
            <a:spLocks noChangeArrowheads="1"/>
          </p:cNvSpPr>
          <p:nvPr/>
        </p:nvSpPr>
        <p:spPr bwMode="auto">
          <a:xfrm>
            <a:off x="6069008" y="3143494"/>
            <a:ext cx="217976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50" b="1" dirty="0">
                <a:solidFill>
                  <a:srgbClr val="2805F9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Più digitalizzate</a:t>
            </a:r>
          </a:p>
        </p:txBody>
      </p:sp>
      <p:sp>
        <p:nvSpPr>
          <p:cNvPr id="19" name="ZoneTexte 8"/>
          <p:cNvSpPr txBox="1">
            <a:spLocks noChangeArrowheads="1"/>
          </p:cNvSpPr>
          <p:nvPr/>
        </p:nvSpPr>
        <p:spPr bwMode="auto">
          <a:xfrm>
            <a:off x="5504943" y="4365193"/>
            <a:ext cx="183415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50" b="1" dirty="0">
                <a:solidFill>
                  <a:srgbClr val="2805F9"/>
                </a:solidFill>
                <a:latin typeface="Futura Std Book" panose="020B0502020204020303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Più connesse</a:t>
            </a:r>
          </a:p>
        </p:txBody>
      </p:sp>
    </p:spTree>
    <p:extLst>
      <p:ext uri="{BB962C8B-B14F-4D97-AF65-F5344CB8AC3E}">
        <p14:creationId xmlns:p14="http://schemas.microsoft.com/office/powerpoint/2010/main" val="3853510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nettore 1 44"/>
          <p:cNvCxnSpPr/>
          <p:nvPr/>
        </p:nvCxnSpPr>
        <p:spPr>
          <a:xfrm>
            <a:off x="0" y="4559300"/>
            <a:ext cx="9144000" cy="0"/>
          </a:xfrm>
          <a:prstGeom prst="line">
            <a:avLst/>
          </a:prstGeom>
          <a:ln w="9525" cmpd="sng"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49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083" name="Immagine 46" descr="logo-conf-lato copy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9313"/>
            <a:ext cx="10080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49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79512" y="173983"/>
            <a:ext cx="864096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Futura Std Book"/>
                <a:ea typeface="ＭＳ Ｐゴシック" charset="0"/>
                <a:cs typeface="Futura Std Heavy"/>
              </a:rPr>
              <a:t>COME IMPRENDITORI:</a:t>
            </a:r>
          </a:p>
          <a:p>
            <a:pPr algn="ctr">
              <a:defRPr/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La nuova figura imprenditoriale - metà artigiano, metà stratega</a:t>
            </a:r>
            <a:endParaRPr lang="it-IT" sz="2000" dirty="0">
              <a:solidFill>
                <a:schemeClr val="tx2">
                  <a:lumMod val="75000"/>
                </a:schemeClr>
              </a:solidFill>
              <a:latin typeface="Futura Std Book"/>
              <a:ea typeface="ＭＳ Ｐゴシック" charset="0"/>
              <a:cs typeface="Futura Std Heavy"/>
            </a:endParaRPr>
          </a:p>
        </p:txBody>
      </p:sp>
      <p:sp>
        <p:nvSpPr>
          <p:cNvPr id="27" name="CasellaDiTesto 56"/>
          <p:cNvSpPr txBox="1">
            <a:spLocks noChangeArrowheads="1"/>
          </p:cNvSpPr>
          <p:nvPr/>
        </p:nvSpPr>
        <p:spPr bwMode="auto">
          <a:xfrm>
            <a:off x="468313" y="1457945"/>
            <a:ext cx="5606694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Capacità di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raccolta di informazioni e analisi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all’interno di un contesto in continua evoluzione</a:t>
            </a:r>
          </a:p>
          <a:p>
            <a:endParaRPr lang="it-IT" dirty="0">
              <a:solidFill>
                <a:schemeClr val="tx2">
                  <a:lumMod val="75000"/>
                </a:schemeClr>
              </a:solidFill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Capacità di orientarsi nei nuovi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scenari globali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: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essere pienamente consapevoli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di ciò che accade nel mondo per prendere le scelte più appropriate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tx2">
                  <a:lumMod val="75000"/>
                </a:schemeClr>
              </a:solidFill>
              <a:latin typeface="Futura Std Book" panose="020B05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Essere guidati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: disporre delle chiavi di lettura per interpretare i trend di mercato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2E80BF"/>
              </a:solidFill>
              <a:latin typeface="Futura Std Book" panose="020B0502020204020303" pitchFamily="34" charset="0"/>
            </a:endParaRPr>
          </a:p>
        </p:txBody>
      </p:sp>
      <p:pic>
        <p:nvPicPr>
          <p:cNvPr id="12" name="Immagin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19" y="1070397"/>
            <a:ext cx="2124669" cy="167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507764" y="1412169"/>
            <a:ext cx="1777447" cy="1087907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 imprenditore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attivo...</a:t>
            </a:r>
          </a:p>
        </p:txBody>
      </p:sp>
      <p:pic>
        <p:nvPicPr>
          <p:cNvPr id="14" name="Immagin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19" y="2753955"/>
            <a:ext cx="2122739" cy="161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460684" y="3286350"/>
            <a:ext cx="1954516" cy="1033635"/>
          </a:xfrm>
          <a:prstGeom prst="roundRect">
            <a:avLst>
              <a:gd name="adj" fmla="val 16667"/>
            </a:avLst>
          </a:prstGeom>
          <a:solidFill>
            <a:srgbClr val="FFFF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.. 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imprenditore </a:t>
            </a:r>
            <a:r>
              <a:rPr lang="it-IT" altLang="it-IT" sz="20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interattivo</a:t>
            </a:r>
          </a:p>
        </p:txBody>
      </p:sp>
    </p:spTree>
    <p:extLst>
      <p:ext uri="{BB962C8B-B14F-4D97-AF65-F5344CB8AC3E}">
        <p14:creationId xmlns:p14="http://schemas.microsoft.com/office/powerpoint/2010/main" val="24924589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58"/>
          <p:cNvSpPr txBox="1">
            <a:spLocks noChangeArrowheads="1"/>
          </p:cNvSpPr>
          <p:nvPr/>
        </p:nvSpPr>
        <p:spPr bwMode="auto">
          <a:xfrm>
            <a:off x="651948" y="2785615"/>
            <a:ext cx="6390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5pPr>
            <a:lvl6pPr marL="25146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6pPr>
            <a:lvl7pPr marL="29718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7pPr>
            <a:lvl8pPr marL="34290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8pPr>
            <a:lvl9pPr marL="38862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700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Collegare i centri d’eccellenza</a:t>
            </a:r>
          </a:p>
        </p:txBody>
      </p:sp>
      <p:sp>
        <p:nvSpPr>
          <p:cNvPr id="4" name="CasellaDiTesto 57"/>
          <p:cNvSpPr txBox="1">
            <a:spLocks noChangeArrowheads="1"/>
          </p:cNvSpPr>
          <p:nvPr/>
        </p:nvSpPr>
        <p:spPr bwMode="auto">
          <a:xfrm>
            <a:off x="651948" y="2067268"/>
            <a:ext cx="752628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5pPr>
            <a:lvl6pPr marL="25146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6pPr>
            <a:lvl7pPr marL="29718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7pPr>
            <a:lvl8pPr marL="34290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8pPr>
            <a:lvl9pPr marL="38862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Sviluppare in modo omogeneo i </a:t>
            </a:r>
            <a:r>
              <a:rPr lang="it-IT" sz="2600" b="1" dirty="0" smtClean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territori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600" b="1" dirty="0">
              <a:solidFill>
                <a:schemeClr val="tx2">
                  <a:lumMod val="75000"/>
                </a:schemeClr>
              </a:solidFill>
              <a:latin typeface="Futura Std Book"/>
            </a:endParaRPr>
          </a:p>
        </p:txBody>
      </p:sp>
      <p:sp>
        <p:nvSpPr>
          <p:cNvPr id="5" name="CasellaDiTesto 56"/>
          <p:cNvSpPr txBox="1">
            <a:spLocks noChangeArrowheads="1"/>
          </p:cNvSpPr>
          <p:nvPr/>
        </p:nvSpPr>
        <p:spPr bwMode="auto">
          <a:xfrm>
            <a:off x="651948" y="1391099"/>
            <a:ext cx="52860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5pPr>
            <a:lvl6pPr marL="25146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6pPr>
            <a:lvl7pPr marL="29718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7pPr>
            <a:lvl8pPr marL="34290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8pPr>
            <a:lvl9pPr marL="3886200" indent="-228600" defTabSz="438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Helvetica Light" charset="0"/>
                <a:ea typeface="MS PGothic" charset="0"/>
                <a:cs typeface="MS PGothic" charset="0"/>
                <a:sym typeface="Helvetica Light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600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Integrare le economie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65662" y="330210"/>
            <a:ext cx="667900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Futura Std Book"/>
                <a:ea typeface="ＭＳ Ｐゴシック" charset="0"/>
                <a:cs typeface="Futura Std Heavy"/>
              </a:rPr>
              <a:t>LAVORARE E COLLABORARE PER…</a:t>
            </a:r>
          </a:p>
        </p:txBody>
      </p:sp>
      <p:sp>
        <p:nvSpPr>
          <p:cNvPr id="7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8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10919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4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44056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5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44056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64" y="764326"/>
            <a:ext cx="2749381" cy="3380385"/>
          </a:xfrm>
          <a:prstGeom prst="rect">
            <a:avLst/>
          </a:prstGeom>
        </p:spPr>
      </p:pic>
      <p:sp>
        <p:nvSpPr>
          <p:cNvPr id="6" name="椭圆 22"/>
          <p:cNvSpPr>
            <a:spLocks noChangeArrowheads="1"/>
          </p:cNvSpPr>
          <p:nvPr/>
        </p:nvSpPr>
        <p:spPr bwMode="auto">
          <a:xfrm>
            <a:off x="467726" y="641274"/>
            <a:ext cx="5443870" cy="3062177"/>
          </a:xfrm>
          <a:prstGeom prst="ellipse">
            <a:avLst/>
          </a:prstGeom>
          <a:solidFill>
            <a:srgbClr val="1E32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26789" tIns="26789" rIns="26789" bIns="26789" anchor="ctr"/>
          <a:lstStyle/>
          <a:p>
            <a:pPr marL="171450" algn="ctr" eaLnBrk="1"/>
            <a:r>
              <a:rPr lang="it-IT" dirty="0">
                <a:solidFill>
                  <a:schemeClr val="bg1"/>
                </a:solidFill>
                <a:latin typeface="Futura Std Book"/>
              </a:rPr>
              <a:t>“Un Paese è competitivo nel momento in cui le imprese che operano sul suo territorio sono in grado di competere con successo nell’economia globale mentre assicurano al cittadino medio standard di vita elevati e crescenti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ˮ</a:t>
            </a:r>
            <a:endParaRPr lang="en-US" altLang="zh-CN" b="1" dirty="0">
              <a:solidFill>
                <a:schemeClr val="bg1"/>
              </a:solidFill>
              <a:latin typeface="Futura Std Book"/>
            </a:endParaRPr>
          </a:p>
          <a:p>
            <a:pPr marL="171450" algn="ctr" eaLnBrk="1"/>
            <a:endParaRPr lang="en-US" altLang="zh-CN" sz="1100" b="1" dirty="0">
              <a:solidFill>
                <a:schemeClr val="bg1"/>
              </a:solidFill>
              <a:latin typeface="Futura Std Book"/>
            </a:endParaRPr>
          </a:p>
          <a:p>
            <a:pPr marL="171450" algn="ctr" eaLnBrk="1"/>
            <a:r>
              <a:rPr lang="en-US" sz="1600" i="1" dirty="0">
                <a:solidFill>
                  <a:srgbClr val="FFFFFF"/>
                </a:solidFill>
                <a:latin typeface="Futura Std Book Oblique" charset="0"/>
              </a:rPr>
              <a:t>Michael Porter</a:t>
            </a:r>
          </a:p>
        </p:txBody>
      </p:sp>
      <p:grpSp>
        <p:nvGrpSpPr>
          <p:cNvPr id="7" name="组合 3"/>
          <p:cNvGrpSpPr>
            <a:grpSpLocks/>
          </p:cNvGrpSpPr>
          <p:nvPr/>
        </p:nvGrpSpPr>
        <p:grpSpPr bwMode="auto">
          <a:xfrm rot="10800000">
            <a:off x="5449470" y="2559659"/>
            <a:ext cx="530562" cy="528421"/>
            <a:chOff x="4283968" y="2577008"/>
            <a:chExt cx="409993" cy="409994"/>
          </a:xfrm>
          <a:solidFill>
            <a:srgbClr val="2E80BF"/>
          </a:solidFill>
        </p:grpSpPr>
        <p:sp>
          <p:nvSpPr>
            <p:cNvPr id="8" name="椭圆 45"/>
            <p:cNvSpPr>
              <a:spLocks noChangeArrowheads="1"/>
            </p:cNvSpPr>
            <p:nvPr/>
          </p:nvSpPr>
          <p:spPr bwMode="auto">
            <a:xfrm flipH="1">
              <a:off x="4283968" y="2577008"/>
              <a:ext cx="409993" cy="409994"/>
            </a:xfrm>
            <a:prstGeom prst="ellipse">
              <a:avLst/>
            </a:prstGeom>
            <a:grpFill/>
            <a:ln>
              <a:noFill/>
            </a:ln>
            <a:extLst/>
          </p:spPr>
          <p:txBody>
            <a:bodyPr lIns="26789" tIns="26789" rIns="26789" bIns="26789" anchor="ctr"/>
            <a:lstStyle/>
            <a:p>
              <a:pPr marL="171450" algn="ctr" eaLnBrk="1">
                <a:defRPr/>
              </a:pPr>
              <a:endParaRPr lang="zh-CN" altLang="en-US">
                <a:ea typeface="ＭＳ Ｐゴシック" charset="0"/>
                <a:cs typeface="Helvetica Light" charset="0"/>
              </a:endParaRPr>
            </a:p>
          </p:txBody>
        </p:sp>
        <p:grpSp>
          <p:nvGrpSpPr>
            <p:cNvPr id="9" name="组合 46"/>
            <p:cNvGrpSpPr>
              <a:grpSpLocks/>
            </p:cNvGrpSpPr>
            <p:nvPr/>
          </p:nvGrpSpPr>
          <p:grpSpPr bwMode="auto">
            <a:xfrm flipH="1">
              <a:off x="4336852" y="2652984"/>
              <a:ext cx="204997" cy="258046"/>
              <a:chOff x="3252701" y="1830215"/>
              <a:chExt cx="204997" cy="258046"/>
            </a:xfrm>
            <a:grpFill/>
          </p:grpSpPr>
          <p:cxnSp>
            <p:nvCxnSpPr>
              <p:cNvPr id="10" name="直接连接符 50"/>
              <p:cNvCxnSpPr>
                <a:cxnSpLocks noChangeShapeType="1"/>
                <a:stCxn id="8" idx="0"/>
                <a:endCxn id="8" idx="6"/>
              </p:cNvCxnSpPr>
              <p:nvPr/>
            </p:nvCxnSpPr>
            <p:spPr bwMode="auto">
              <a:xfrm>
                <a:off x="3252701" y="1830215"/>
                <a:ext cx="204997" cy="129024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miter lim="0"/>
                <a:headEnd/>
                <a:tailEnd/>
              </a:ln>
            </p:spPr>
          </p:cxnSp>
          <p:cxnSp>
            <p:nvCxnSpPr>
              <p:cNvPr id="11" name="直接连接符 51">
                <a:hlinkClick r:id="" action="ppaction://hlinkshowjump?jump=previousslide"/>
              </p:cNvPr>
              <p:cNvCxnSpPr>
                <a:cxnSpLocks noChangeShapeType="1"/>
                <a:stCxn id="8" idx="6"/>
                <a:endCxn id="8" idx="4"/>
              </p:cNvCxnSpPr>
              <p:nvPr/>
            </p:nvCxnSpPr>
            <p:spPr bwMode="auto">
              <a:xfrm flipH="1">
                <a:off x="3252701" y="1959237"/>
                <a:ext cx="204997" cy="129024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  <a:miter lim="0"/>
                <a:headEnd/>
                <a:tailEnd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0823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4"/>
          <p:cNvSpPr txBox="1">
            <a:spLocks/>
          </p:cNvSpPr>
          <p:nvPr/>
        </p:nvSpPr>
        <p:spPr>
          <a:xfrm>
            <a:off x="644434" y="736245"/>
            <a:ext cx="8064195" cy="3701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i="1" dirty="0">
                <a:solidFill>
                  <a:schemeClr val="tx2">
                    <a:lumMod val="75000"/>
                  </a:schemeClr>
                </a:solidFill>
                <a:latin typeface="Futura Bk BT" panose="020B0502020204020303" pitchFamily="34" charset="0"/>
              </a:rPr>
              <a:t>Evoluzione % del PIL nelle principali aree globali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-1386934" y="5882695"/>
            <a:ext cx="3205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2"/>
                </a:solidFill>
              </a:rPr>
              <a:t>Source: World </a:t>
            </a:r>
            <a:r>
              <a:rPr lang="it-IT" sz="1400" dirty="0" err="1">
                <a:solidFill>
                  <a:schemeClr val="tx2"/>
                </a:solidFill>
              </a:rPr>
              <a:t>Bank</a:t>
            </a:r>
            <a:endParaRPr lang="it-IT" sz="1400" dirty="0">
              <a:solidFill>
                <a:schemeClr val="tx2"/>
              </a:solidFill>
            </a:endParaRPr>
          </a:p>
        </p:txBody>
      </p:sp>
      <p:sp>
        <p:nvSpPr>
          <p:cNvPr id="7" name="Titolo 4"/>
          <p:cNvSpPr txBox="1">
            <a:spLocks/>
          </p:cNvSpPr>
          <p:nvPr/>
        </p:nvSpPr>
        <p:spPr>
          <a:xfrm>
            <a:off x="442317" y="320001"/>
            <a:ext cx="8331521" cy="4627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400" b="1" dirty="0">
              <a:solidFill>
                <a:schemeClr val="tx2"/>
              </a:solidFill>
              <a:latin typeface="Futura Std Book" panose="020B0502020204020303" pitchFamily="34" charset="0"/>
            </a:endParaRPr>
          </a:p>
          <a:p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LA COMPETIZIONE SI GIOCA SU GRANDI AREE REGIONALI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303625" y="4838218"/>
            <a:ext cx="2187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</a:rPr>
              <a:t>Fonte: World </a:t>
            </a:r>
            <a:r>
              <a:rPr lang="it-IT" sz="1100" dirty="0" err="1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</a:rPr>
              <a:t>Bank</a:t>
            </a:r>
            <a:endParaRPr lang="it-IT" sz="1100" dirty="0">
              <a:solidFill>
                <a:schemeClr val="accent1">
                  <a:lumMod val="50000"/>
                </a:schemeClr>
              </a:solidFill>
              <a:latin typeface="Futura Std Book" panose="020B0502020204020303" pitchFamily="34" charset="0"/>
            </a:endParaRPr>
          </a:p>
        </p:txBody>
      </p:sp>
      <p:sp>
        <p:nvSpPr>
          <p:cNvPr id="9" name="等腰三角形 36">
            <a:hlinkClick r:id="" action="ppaction://hlinkshowjump?jump=previousslide"/>
          </p:cNvPr>
          <p:cNvSpPr/>
          <p:nvPr/>
        </p:nvSpPr>
        <p:spPr>
          <a:xfrm rot="16200000">
            <a:off x="8701607" y="4866674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10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904807" y="4866674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9" y="1140032"/>
            <a:ext cx="8925248" cy="349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197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31515" y="472611"/>
            <a:ext cx="78186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Nello scenario globale la competitività si gioca su grandi aree regionali, mega agglomerati urbani che devono favorire una sempre più stretta integrazione e collaborazione tra territori e sistemi produttivi e sinergie tra le diverse filiere e catene del valore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19295D"/>
              </a:clrFrom>
              <a:clrTo>
                <a:srgbClr val="19295D">
                  <a:alpha val="0"/>
                </a:srgbClr>
              </a:clrTo>
            </a:clrChange>
          </a:blip>
          <a:srcRect t="936" r="9969"/>
          <a:stretch/>
        </p:blipFill>
        <p:spPr>
          <a:xfrm>
            <a:off x="1356189" y="2184417"/>
            <a:ext cx="6185041" cy="25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4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等腰三角形 36">
            <a:hlinkClick r:id="" action="ppaction://hlinkshowjump?jump=previousslide"/>
          </p:cNvPr>
          <p:cNvSpPr/>
          <p:nvPr/>
        </p:nvSpPr>
        <p:spPr>
          <a:xfrm rot="16200000">
            <a:off x="8458501" y="4778751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latin typeface="Futura Std Book"/>
              <a:cs typeface="Futura Std Book"/>
            </a:endParaRPr>
          </a:p>
        </p:txBody>
      </p:sp>
      <p:sp>
        <p:nvSpPr>
          <p:cNvPr id="29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661701" y="4778751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latin typeface="Futura Std Book"/>
              <a:cs typeface="Futura Std Book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28383" y="71847"/>
            <a:ext cx="898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LA LOMBARDIA NELLA MACROREGIONE ALPINA</a:t>
            </a:r>
          </a:p>
          <a:p>
            <a:pPr algn="ctr"/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Dati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LombardiaSpeciale</a:t>
            </a:r>
            <a:endParaRPr lang="it-IT" sz="1600" dirty="0">
              <a:solidFill>
                <a:schemeClr val="tx2">
                  <a:lumMod val="75000"/>
                </a:schemeClr>
              </a:solidFill>
              <a:latin typeface="Futura Std Book" panose="020B0502020204020303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65" y="2688903"/>
            <a:ext cx="3446969" cy="216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" y="682649"/>
            <a:ext cx="8208976" cy="204741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77" y="2732006"/>
            <a:ext cx="3446969" cy="216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/>
          <a:stretch/>
        </p:blipFill>
        <p:spPr>
          <a:xfrm>
            <a:off x="6289980" y="395013"/>
            <a:ext cx="1545276" cy="109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6"/>
          <a:srcRect l="1851" t="14563" r="86336" b="77562"/>
          <a:stretch/>
        </p:blipFill>
        <p:spPr>
          <a:xfrm rot="20476927">
            <a:off x="7557479" y="302361"/>
            <a:ext cx="1537023" cy="5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25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/>
          <a:srcRect l="6651" t="26071" r="23509" b="1466"/>
          <a:stretch/>
        </p:blipFill>
        <p:spPr>
          <a:xfrm>
            <a:off x="15459" y="904236"/>
            <a:ext cx="5690870" cy="3548743"/>
          </a:xfrm>
          <a:prstGeom prst="ellipse">
            <a:avLst/>
          </a:prstGeom>
        </p:spPr>
      </p:pic>
      <p:sp>
        <p:nvSpPr>
          <p:cNvPr id="4" name="AutoShape 31"/>
          <p:cNvSpPr>
            <a:spLocks noChangeArrowheads="1"/>
          </p:cNvSpPr>
          <p:nvPr/>
        </p:nvSpPr>
        <p:spPr bwMode="auto">
          <a:xfrm rot="10800000">
            <a:off x="5421867" y="3926797"/>
            <a:ext cx="1521305" cy="911336"/>
          </a:xfrm>
          <a:prstGeom prst="triangle">
            <a:avLst>
              <a:gd name="adj" fmla="val 50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Pop.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38,9%</a:t>
            </a:r>
          </a:p>
        </p:txBody>
      </p:sp>
      <p:sp>
        <p:nvSpPr>
          <p:cNvPr id="5" name="AutoShape 32"/>
          <p:cNvSpPr>
            <a:spLocks noChangeArrowheads="1"/>
          </p:cNvSpPr>
          <p:nvPr/>
        </p:nvSpPr>
        <p:spPr bwMode="auto">
          <a:xfrm>
            <a:off x="4899519" y="2943037"/>
            <a:ext cx="2600643" cy="86684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Valore Aggiunto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Economia totale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47,8%</a:t>
            </a:r>
          </a:p>
        </p:txBody>
      </p:sp>
      <p:sp>
        <p:nvSpPr>
          <p:cNvPr id="6" name="AutoShape 33"/>
          <p:cNvSpPr>
            <a:spLocks noChangeArrowheads="1"/>
          </p:cNvSpPr>
          <p:nvPr/>
        </p:nvSpPr>
        <p:spPr bwMode="auto">
          <a:xfrm>
            <a:off x="4484857" y="1927548"/>
            <a:ext cx="3395327" cy="938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Export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65,2%</a:t>
            </a: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auto">
          <a:xfrm>
            <a:off x="4197013" y="867398"/>
            <a:ext cx="4045090" cy="101025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Valore Aggiunto Manifatturiero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  <a:latin typeface="Futura Bk BT" panose="020B0502020204020303" pitchFamily="34" charset="0"/>
                <a:cs typeface="Arial" panose="020B0604020202020204" pitchFamily="34" charset="0"/>
              </a:rPr>
              <a:t>64,7%</a:t>
            </a: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123825" y="-26439"/>
            <a:ext cx="882898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it-IT" altLang="it-IT" sz="22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  <a:ea typeface="MS PGothic" charset="0"/>
                <a:cs typeface="MS PGothic" charset="0"/>
                <a:sym typeface="Helvetica Light" charset="0"/>
              </a:rPr>
              <a:t>UN GRANDE HUB ECONOMICO</a:t>
            </a:r>
          </a:p>
          <a:p>
            <a:pPr algn="l" fontAlgn="auto">
              <a:spcAft>
                <a:spcPts val="0"/>
              </a:spcAft>
            </a:pPr>
            <a:r>
              <a:rPr lang="it-IT" altLang="it-IT" sz="2200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  <a:ea typeface="MS PGothic" charset="0"/>
                <a:cs typeface="MS PGothic" charset="0"/>
              </a:rPr>
              <a:t>Lombardia, E</a:t>
            </a:r>
            <a:r>
              <a:rPr lang="it-IT" altLang="it-IT" sz="2200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  <a:ea typeface="MS PGothic" charset="0"/>
                <a:cs typeface="MS PGothic" charset="0"/>
                <a:sym typeface="Helvetica Light" charset="0"/>
              </a:rPr>
              <a:t>milia-Romagna,</a:t>
            </a:r>
            <a:r>
              <a:rPr lang="it-IT" altLang="it-IT" sz="2200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  <a:ea typeface="MS PGothic" charset="0"/>
                <a:cs typeface="MS PGothic" charset="0"/>
              </a:rPr>
              <a:t> Piemonte,</a:t>
            </a:r>
            <a:r>
              <a:rPr lang="it-IT" altLang="it-IT" sz="2200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  <a:ea typeface="MS PGothic" charset="0"/>
                <a:cs typeface="MS PGothic" charset="0"/>
                <a:sym typeface="Helvetica Light" charset="0"/>
              </a:rPr>
              <a:t> Veneto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648559" y="2392372"/>
            <a:ext cx="1421251" cy="400110"/>
          </a:xfrm>
          <a:prstGeom prst="rect">
            <a:avLst/>
          </a:prstGeom>
          <a:noFill/>
          <a:ln w="38100">
            <a:solidFill>
              <a:srgbClr val="EE77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6"/>
                </a:solidFill>
                <a:latin typeface="Futura Bk BT" panose="020B0502020204020303" pitchFamily="34" charset="0"/>
              </a:rPr>
              <a:t>220, </a:t>
            </a:r>
            <a:r>
              <a:rPr lang="it-IT" sz="2000" b="1" dirty="0" err="1">
                <a:solidFill>
                  <a:schemeClr val="accent6"/>
                </a:solidFill>
                <a:latin typeface="Futura Bk BT" panose="020B0502020204020303" pitchFamily="34" charset="0"/>
              </a:rPr>
              <a:t>Mld</a:t>
            </a:r>
            <a:r>
              <a:rPr lang="it-IT" sz="2000" b="1" dirty="0">
                <a:solidFill>
                  <a:schemeClr val="accent6"/>
                </a:solidFill>
                <a:latin typeface="Futura Bk BT" panose="020B0502020204020303" pitchFamily="34" charset="0"/>
              </a:rPr>
              <a:t>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906510" y="4232122"/>
            <a:ext cx="2046297" cy="40011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3">
                    <a:lumMod val="75000"/>
                  </a:schemeClr>
                </a:solidFill>
                <a:latin typeface="Futura Bk BT" panose="020B0502020204020303" pitchFamily="34" charset="0"/>
              </a:rPr>
              <a:t>23,8 Mln ab.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500162" y="3324314"/>
            <a:ext cx="1483882" cy="40011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7030A0"/>
                </a:solidFill>
                <a:latin typeface="Futura Bk BT" panose="020B0502020204020303" pitchFamily="34" charset="0"/>
              </a:rPr>
              <a:t>698.354 €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687008" y="1392130"/>
            <a:ext cx="1456992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Futura Bk BT" panose="020B0502020204020303" pitchFamily="34" charset="0"/>
              </a:rPr>
              <a:t>141.361 €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389718" y="4839724"/>
            <a:ext cx="3000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Futura Bk BT" panose="020B0502020204020303" pitchFamily="34" charset="0"/>
              </a:rPr>
              <a:t>Fonte: ISTAT, prezzi correnti</a:t>
            </a:r>
          </a:p>
        </p:txBody>
      </p:sp>
      <p:sp>
        <p:nvSpPr>
          <p:cNvPr id="17" name="CasellaDiTesto 4"/>
          <p:cNvSpPr txBox="1">
            <a:spLocks noChangeArrowheads="1"/>
          </p:cNvSpPr>
          <p:nvPr/>
        </p:nvSpPr>
        <p:spPr bwMode="auto">
          <a:xfrm>
            <a:off x="4748700" y="4760036"/>
            <a:ext cx="24966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1200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Percentuale su aggregati nazionali</a:t>
            </a:r>
          </a:p>
        </p:txBody>
      </p:sp>
      <p:sp>
        <p:nvSpPr>
          <p:cNvPr id="18" name="Ovale 17"/>
          <p:cNvSpPr/>
          <p:nvPr/>
        </p:nvSpPr>
        <p:spPr>
          <a:xfrm>
            <a:off x="1733533" y="1927549"/>
            <a:ext cx="1954047" cy="1001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48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5762" y="703440"/>
            <a:ext cx="80472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308475" algn="l"/>
              </a:tabLst>
            </a:pP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Confindustria Lombardia ha elaborato il Piano Strategico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#Lombardia2030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 con l’obiettivo di agire sulle determinanti della competitività del sistema per garantire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sviluppo e prosperità diffusa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, partendo dal presupposto che la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competitività delle imprese 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non è disgiungibile dalla </a:t>
            </a:r>
            <a:r>
              <a:rPr lang="it-IT" sz="1600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crescita dei territori e della società 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in cui queste operano.</a:t>
            </a:r>
          </a:p>
        </p:txBody>
      </p:sp>
      <p:sp>
        <p:nvSpPr>
          <p:cNvPr id="4" name="等腰三角形 36">
            <a:hlinkClick r:id="" action="ppaction://hlinkshowjump?jump=previousslide"/>
          </p:cNvPr>
          <p:cNvSpPr/>
          <p:nvPr/>
        </p:nvSpPr>
        <p:spPr>
          <a:xfrm rot="16200000">
            <a:off x="8322469" y="4844056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5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525669" y="4844056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847493" y="2096958"/>
            <a:ext cx="7612295" cy="1508322"/>
            <a:chOff x="847493" y="2396078"/>
            <a:chExt cx="7612295" cy="1508322"/>
          </a:xfrm>
        </p:grpSpPr>
        <p:pic>
          <p:nvPicPr>
            <p:cNvPr id="6" name="Immagin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93" y="2396078"/>
              <a:ext cx="7612295" cy="150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5382705" y="3525625"/>
              <a:ext cx="2818615" cy="188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1710047" y="3925394"/>
            <a:ext cx="559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Futura Std Book"/>
              </a:rPr>
              <a:t>Presentato il 1°dicembre 2015</a:t>
            </a:r>
          </a:p>
        </p:txBody>
      </p:sp>
    </p:spTree>
    <p:extLst>
      <p:ext uri="{BB962C8B-B14F-4D97-AF65-F5344CB8AC3E}">
        <p14:creationId xmlns:p14="http://schemas.microsoft.com/office/powerpoint/2010/main" val="306021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099335" y="1558827"/>
            <a:ext cx="9539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5675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Internazionalizzazione e Network Europei</a:t>
            </a:r>
          </a:p>
          <a:p>
            <a:pPr marL="1882775" algn="just"/>
            <a:endParaRPr lang="it-IT" sz="1000" b="1" dirty="0">
              <a:solidFill>
                <a:schemeClr val="accent1">
                  <a:lumMod val="50000"/>
                </a:schemeClr>
              </a:solidFill>
              <a:latin typeface="Futura Std Book" panose="020B0502020204020303" pitchFamily="34" charset="0"/>
              <a:ea typeface="ＭＳ Ｐゴシック" charset="0"/>
              <a:cs typeface="Futura Std Heavy"/>
            </a:endParaRPr>
          </a:p>
          <a:p>
            <a:pPr marL="2225675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 Sviluppo e rinforzo dei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Cluster </a:t>
            </a:r>
          </a:p>
          <a:p>
            <a:pPr marL="1882775" algn="just"/>
            <a:endParaRPr lang="it-IT" sz="1000" b="1" dirty="0">
              <a:solidFill>
                <a:schemeClr val="accent1">
                  <a:lumMod val="50000"/>
                </a:schemeClr>
              </a:solidFill>
              <a:latin typeface="Futura Std Book" panose="020B0502020204020303" pitchFamily="34" charset="0"/>
              <a:ea typeface="ＭＳ Ｐゴシック" charset="0"/>
              <a:cs typeface="Futura Std Heavy"/>
            </a:endParaRPr>
          </a:p>
          <a:p>
            <a:pPr marL="2225675" indent="-342900" algn="just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 Capitale Umano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e formazione professionale</a:t>
            </a:r>
          </a:p>
          <a:p>
            <a:pPr marL="1882775" algn="just"/>
            <a:endParaRPr lang="it-IT" sz="1000" dirty="0">
              <a:solidFill>
                <a:schemeClr val="accent1">
                  <a:lumMod val="50000"/>
                </a:schemeClr>
              </a:solidFill>
              <a:latin typeface="Futura Std Book" panose="020B0502020204020303" pitchFamily="34" charset="0"/>
              <a:ea typeface="ＭＳ Ｐゴシック" charset="0"/>
              <a:cs typeface="Futura Std Heavy"/>
            </a:endParaRPr>
          </a:p>
          <a:p>
            <a:pPr marL="2225675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 La promozione di una nuova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Cultura d’Impresa</a:t>
            </a:r>
          </a:p>
        </p:txBody>
      </p:sp>
      <p:sp>
        <p:nvSpPr>
          <p:cNvPr id="3" name="CasellaDiTesto 13"/>
          <p:cNvSpPr txBox="1">
            <a:spLocks noChangeArrowheads="1"/>
          </p:cNvSpPr>
          <p:nvPr/>
        </p:nvSpPr>
        <p:spPr bwMode="auto">
          <a:xfrm>
            <a:off x="246580" y="147448"/>
            <a:ext cx="8462171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it-IT" altLang="it-IT" sz="32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#Lombardia2030</a:t>
            </a:r>
          </a:p>
          <a:p>
            <a:pPr algn="ctr"/>
            <a:r>
              <a:rPr lang="it-IT" sz="36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Il Piano Strategico: i suoi 4 pilastri</a:t>
            </a:r>
          </a:p>
        </p:txBody>
      </p:sp>
      <p:sp>
        <p:nvSpPr>
          <p:cNvPr id="5" name="等腰三角形 36">
            <a:hlinkClick r:id="" action="ppaction://hlinkshowjump?jump=previousslide"/>
          </p:cNvPr>
          <p:cNvSpPr/>
          <p:nvPr/>
        </p:nvSpPr>
        <p:spPr>
          <a:xfrm rot="16200000">
            <a:off x="8701607" y="4866674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6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904807" y="4866674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9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slide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70" y="2910625"/>
            <a:ext cx="6719331" cy="1866857"/>
          </a:xfrm>
          <a:prstGeom prst="rect">
            <a:avLst/>
          </a:prstGeom>
        </p:spPr>
      </p:pic>
      <p:sp>
        <p:nvSpPr>
          <p:cNvPr id="3" name="CasellaDiTesto 13"/>
          <p:cNvSpPr txBox="1">
            <a:spLocks noChangeArrowheads="1"/>
          </p:cNvSpPr>
          <p:nvPr/>
        </p:nvSpPr>
        <p:spPr bwMode="auto">
          <a:xfrm>
            <a:off x="430728" y="82307"/>
            <a:ext cx="744467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it-IT" altLang="it-IT" sz="32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#Lombardia2030</a:t>
            </a:r>
          </a:p>
          <a:p>
            <a:pPr algn="ctr"/>
            <a:r>
              <a:rPr lang="it-IT" sz="36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</a:rPr>
              <a:t>Gli Action Plan</a:t>
            </a:r>
          </a:p>
        </p:txBody>
      </p:sp>
      <p:sp>
        <p:nvSpPr>
          <p:cNvPr id="5" name="等腰三角形 36">
            <a:hlinkClick r:id="" action="ppaction://hlinkshowjump?jump=previousslide"/>
          </p:cNvPr>
          <p:cNvSpPr/>
          <p:nvPr/>
        </p:nvSpPr>
        <p:spPr>
          <a:xfrm rot="16200000">
            <a:off x="8701607" y="4866674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ln>
                <a:solidFill>
                  <a:schemeClr val="accent1"/>
                </a:solidFill>
              </a:ln>
              <a:solidFill>
                <a:schemeClr val="accent1"/>
              </a:solidFill>
              <a:cs typeface="宋体" charset="0"/>
            </a:endParaRPr>
          </a:p>
        </p:txBody>
      </p:sp>
      <p:sp>
        <p:nvSpPr>
          <p:cNvPr id="6" name="等腰三角形 40">
            <a:hlinkClick r:id="" action="ppaction://hlinkshowjump?jump=nextslide"/>
          </p:cNvPr>
          <p:cNvSpPr/>
          <p:nvPr/>
        </p:nvSpPr>
        <p:spPr>
          <a:xfrm rot="5400000" flipH="1">
            <a:off x="8904807" y="4866674"/>
            <a:ext cx="144463" cy="130175"/>
          </a:xfrm>
          <a:prstGeom prst="triangle">
            <a:avLst/>
          </a:prstGeom>
          <a:solidFill>
            <a:srgbClr val="2E8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zh-CN" altLang="en-US">
              <a:solidFill>
                <a:srgbClr val="2E80BF"/>
              </a:solidFill>
              <a:cs typeface="宋体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1370321" y="1233446"/>
            <a:ext cx="10079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97025" algn="just"/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latin typeface="Futura Std Book" panose="020B0502020204020303" pitchFamily="34" charset="0"/>
                <a:ea typeface="ＭＳ Ｐゴシック" charset="0"/>
                <a:cs typeface="Futura Std Heavy"/>
              </a:rPr>
              <a:t>Per ogni pilastro abbiamo costruito un Action Plan con il contributo fondante e fattivo di tutte le Associazioni Territoriali ma anche con il confronto e la condivisione con tutti gli stakeholder.</a:t>
            </a:r>
          </a:p>
        </p:txBody>
      </p:sp>
    </p:spTree>
    <p:extLst>
      <p:ext uri="{BB962C8B-B14F-4D97-AF65-F5344CB8AC3E}">
        <p14:creationId xmlns:p14="http://schemas.microsoft.com/office/powerpoint/2010/main" val="11570765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10291</TotalTime>
  <Words>755</Words>
  <Application>Microsoft Office PowerPoint</Application>
  <PresentationFormat>Presentazione su schermo (16:9)</PresentationFormat>
  <Paragraphs>115</Paragraphs>
  <Slides>18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37" baseType="lpstr">
      <vt:lpstr>ＭＳ Ｐゴシック</vt:lpstr>
      <vt:lpstr>ＭＳ Ｐゴシック</vt:lpstr>
      <vt:lpstr>宋体</vt:lpstr>
      <vt:lpstr>宋体</vt:lpstr>
      <vt:lpstr>Arial</vt:lpstr>
      <vt:lpstr>Calibri</vt:lpstr>
      <vt:lpstr>Calibri Light</vt:lpstr>
      <vt:lpstr>Futura Bk BT</vt:lpstr>
      <vt:lpstr>Futura Std Book</vt:lpstr>
      <vt:lpstr>Futura Std Book Oblique</vt:lpstr>
      <vt:lpstr>Futura Std Heavy</vt:lpstr>
      <vt:lpstr>Futura Std Medium</vt:lpstr>
      <vt:lpstr>Helvetica Light</vt:lpstr>
      <vt:lpstr>Hiragino Sans GB W3</vt:lpstr>
      <vt:lpstr>Impact</vt:lpstr>
      <vt:lpstr>Times New Roman</vt:lpstr>
      <vt:lpstr>冬青黑体简体中文 W3</vt:lpstr>
      <vt:lpstr>Tema di Office</vt:lpstr>
      <vt:lpstr>Office 主题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Confindustria_Lombardia</dc:title>
  <dc:creator>Alessandro Ingegno</dc:creator>
  <cp:lastModifiedBy>F_Santini</cp:lastModifiedBy>
  <cp:revision>693</cp:revision>
  <cp:lastPrinted>2017-05-03T07:46:52Z</cp:lastPrinted>
  <dcterms:created xsi:type="dcterms:W3CDTF">2015-01-13T17:37:18Z</dcterms:created>
  <dcterms:modified xsi:type="dcterms:W3CDTF">2017-05-03T07:50:37Z</dcterms:modified>
</cp:coreProperties>
</file>